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Lst>
  <p:notesMasterIdLst>
    <p:notesMasterId r:id="rId16"/>
  </p:notesMasterIdLst>
  <p:sldIdLst>
    <p:sldId id="256" r:id="rId5"/>
    <p:sldId id="261" r:id="rId6"/>
    <p:sldId id="257" r:id="rId7"/>
    <p:sldId id="259" r:id="rId8"/>
    <p:sldId id="262" r:id="rId9"/>
    <p:sldId id="263" r:id="rId10"/>
    <p:sldId id="260" r:id="rId11"/>
    <p:sldId id="264" r:id="rId12"/>
    <p:sldId id="273" r:id="rId13"/>
    <p:sldId id="265"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1D99A0"/>
    <a:srgbClr val="2FA1A8"/>
    <a:srgbClr val="E4F3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112" d="100"/>
          <a:sy n="112" d="100"/>
        </p:scale>
        <p:origin x="490"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20DB0C2-030E-4460-94DF-1F1A75997405}" type="datetimeFigureOut">
              <a:rPr lang="en-GB" smtClean="0"/>
              <a:t>24/02/2026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E402BD-FE95-4C1D-93B9-1B0891D36D14}" type="slidenum">
              <a:rPr lang="en-GB" smtClean="0"/>
              <a:t>‹#›</a:t>
            </a:fld>
            <a:endParaRPr lang="en-GB"/>
          </a:p>
        </p:txBody>
      </p:sp>
    </p:spTree>
    <p:extLst>
      <p:ext uri="{BB962C8B-B14F-4D97-AF65-F5344CB8AC3E}">
        <p14:creationId xmlns:p14="http://schemas.microsoft.com/office/powerpoint/2010/main" val="8380217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9"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spTree>
    <p:extLst>
      <p:ext uri="{BB962C8B-B14F-4D97-AF65-F5344CB8AC3E}">
        <p14:creationId xmlns:p14="http://schemas.microsoft.com/office/powerpoint/2010/main" val="1141231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6" name="Picture 5"/>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3286996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6" name="Picture 5"/>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3252278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5"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894792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580672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8"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6" name="Picture 5"/>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954090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1094012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10032" y="365125"/>
            <a:ext cx="9345356" cy="1249491"/>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Slide Number Placeholder 8"/>
          <p:cNvSpPr>
            <a:spLocks noGrp="1"/>
          </p:cNvSpPr>
          <p:nvPr>
            <p:ph type="sldNum" sz="quarter" idx="10"/>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9" name="Picture 8"/>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3822662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7"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5" name="Picture 4"/>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224602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4" name="Picture 3"/>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4047781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5"/>
            <a:ext cx="3932237" cy="1069975"/>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84207" y="267257"/>
            <a:ext cx="1828799" cy="1054445"/>
          </a:xfrm>
          <a:prstGeom prst="rect">
            <a:avLst/>
          </a:prstGeom>
          <a:noFill/>
        </p:spPr>
      </p:pic>
    </p:spTree>
    <p:extLst>
      <p:ext uri="{BB962C8B-B14F-4D97-AF65-F5344CB8AC3E}">
        <p14:creationId xmlns:p14="http://schemas.microsoft.com/office/powerpoint/2010/main" val="20727484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987424"/>
            <a:ext cx="3932237" cy="1069975"/>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spTree>
    <p:extLst>
      <p:ext uri="{BB962C8B-B14F-4D97-AF65-F5344CB8AC3E}">
        <p14:creationId xmlns:p14="http://schemas.microsoft.com/office/powerpoint/2010/main" val="1170085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58314" y="365125"/>
            <a:ext cx="9195486"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6"/>
          <p:cNvSpPr/>
          <p:nvPr/>
        </p:nvSpPr>
        <p:spPr>
          <a:xfrm>
            <a:off x="238898" y="181231"/>
            <a:ext cx="11722444" cy="6499655"/>
          </a:xfrm>
          <a:prstGeom prst="rect">
            <a:avLst/>
          </a:prstGeom>
          <a:noFill/>
          <a:ln w="28575">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ight Triangle 7"/>
          <p:cNvSpPr/>
          <p:nvPr/>
        </p:nvSpPr>
        <p:spPr>
          <a:xfrm rot="16200000">
            <a:off x="10295239" y="4968018"/>
            <a:ext cx="2005914" cy="1787609"/>
          </a:xfrm>
          <a:prstGeom prst="rtTriangle">
            <a:avLst/>
          </a:prstGeom>
          <a:solidFill>
            <a:srgbClr val="1D99A0">
              <a:alpha val="1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Slide Number Placeholder 8"/>
          <p:cNvSpPr>
            <a:spLocks noGrp="1"/>
          </p:cNvSpPr>
          <p:nvPr>
            <p:ph type="sldNum" sz="quarter" idx="4"/>
          </p:nvPr>
        </p:nvSpPr>
        <p:spPr>
          <a:xfrm>
            <a:off x="11507230" y="6176963"/>
            <a:ext cx="300682" cy="365125"/>
          </a:xfrm>
          <a:prstGeom prst="rect">
            <a:avLst/>
          </a:prstGeom>
        </p:spPr>
        <p:txBody>
          <a:bodyPr vert="horz" lIns="91440" tIns="45720" rIns="91440" bIns="45720" rtlCol="0" anchor="ctr"/>
          <a:lstStyle>
            <a:lvl1pPr algn="r">
              <a:defRPr sz="1200" b="1">
                <a:solidFill>
                  <a:srgbClr val="1D99A0"/>
                </a:solidFill>
              </a:defRPr>
            </a:lvl1pPr>
          </a:lstStyle>
          <a:p>
            <a:fld id="{20E6EF6E-3CFC-45B5-ADB5-6BCFD29737BB}" type="slidenum">
              <a:rPr lang="en-GB" smtClean="0"/>
              <a:t>‹#›</a:t>
            </a:fld>
            <a:endParaRPr lang="en-GB"/>
          </a:p>
        </p:txBody>
      </p:sp>
      <p:sp>
        <p:nvSpPr>
          <p:cNvPr id="12" name="Footer Placeholder 11"/>
          <p:cNvSpPr>
            <a:spLocks noGrp="1"/>
          </p:cNvSpPr>
          <p:nvPr>
            <p:ph type="ftr" sz="quarter" idx="3"/>
          </p:nvPr>
        </p:nvSpPr>
        <p:spPr>
          <a:xfrm>
            <a:off x="4038600" y="6259577"/>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Tree>
    <p:extLst>
      <p:ext uri="{BB962C8B-B14F-4D97-AF65-F5344CB8AC3E}">
        <p14:creationId xmlns:p14="http://schemas.microsoft.com/office/powerpoint/2010/main" val="39337809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hampshire-pcc.gov.uk/vru-home"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mailto:VRU@hampshire.police.uk"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VRU@hampshire.police.uk"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cid:image001.png@01DC9B48.69D0BB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4658" y="2169345"/>
            <a:ext cx="9002683" cy="2261554"/>
          </a:xfrm>
        </p:spPr>
        <p:txBody>
          <a:bodyPr>
            <a:noAutofit/>
          </a:bodyPr>
          <a:lstStyle/>
          <a:p>
            <a:r>
              <a:rPr lang="en-GB" sz="3600" b="1" dirty="0">
                <a:solidFill>
                  <a:srgbClr val="1D99A0"/>
                </a:solidFill>
                <a:latin typeface="Calibri" panose="020F0502020204030204" pitchFamily="34" charset="0"/>
                <a:cs typeface="Calibri" panose="020F0502020204030204" pitchFamily="34" charset="0"/>
              </a:rPr>
              <a:t>Hampshire, Isle of Wight, Portsmouth and Southampton </a:t>
            </a:r>
            <a:br>
              <a:rPr lang="en-GB" sz="3600" b="1" dirty="0">
                <a:solidFill>
                  <a:srgbClr val="1D99A0"/>
                </a:solidFill>
                <a:latin typeface="Calibri" panose="020F0502020204030204" pitchFamily="34" charset="0"/>
                <a:cs typeface="Calibri" panose="020F0502020204030204" pitchFamily="34" charset="0"/>
              </a:rPr>
            </a:br>
            <a:r>
              <a:rPr lang="en-GB" sz="3600" b="1" dirty="0">
                <a:solidFill>
                  <a:srgbClr val="1D99A0"/>
                </a:solidFill>
                <a:latin typeface="Calibri" panose="020F0502020204030204" pitchFamily="34" charset="0"/>
                <a:cs typeface="Calibri" panose="020F0502020204030204" pitchFamily="34" charset="0"/>
              </a:rPr>
              <a:t>Violence Reduction Partnership </a:t>
            </a:r>
            <a:br>
              <a:rPr lang="en-GB" sz="3600" b="1" dirty="0">
                <a:solidFill>
                  <a:srgbClr val="1D99A0"/>
                </a:solidFill>
                <a:latin typeface="Calibri" panose="020F0502020204030204" pitchFamily="34" charset="0"/>
                <a:cs typeface="Calibri" panose="020F0502020204030204" pitchFamily="34" charset="0"/>
              </a:rPr>
            </a:br>
            <a:r>
              <a:rPr lang="en-GB" sz="3600" b="1" dirty="0">
                <a:solidFill>
                  <a:srgbClr val="1D99A0"/>
                </a:solidFill>
                <a:latin typeface="Calibri" panose="020F0502020204030204" pitchFamily="34" charset="0"/>
                <a:cs typeface="Calibri" panose="020F0502020204030204" pitchFamily="34" charset="0"/>
              </a:rPr>
              <a:t>Strategic Needs </a:t>
            </a:r>
            <a:r>
              <a:rPr lang="en-GB" sz="3600" b="1" dirty="0" smtClean="0">
                <a:solidFill>
                  <a:srgbClr val="1D99A0"/>
                </a:solidFill>
                <a:latin typeface="Calibri" panose="020F0502020204030204" pitchFamily="34" charset="0"/>
                <a:cs typeface="Calibri" panose="020F0502020204030204" pitchFamily="34" charset="0"/>
              </a:rPr>
              <a:t>Assessment Update </a:t>
            </a:r>
            <a:endParaRPr lang="en-GB" sz="3600" b="1" dirty="0">
              <a:solidFill>
                <a:srgbClr val="1D99A0"/>
              </a:solidFill>
              <a:latin typeface="Calibri" panose="020F0502020204030204" pitchFamily="34" charset="0"/>
              <a:cs typeface="Calibri" panose="020F0502020204030204" pitchFamily="34" charset="0"/>
            </a:endParaRPr>
          </a:p>
        </p:txBody>
      </p:sp>
      <p:sp>
        <p:nvSpPr>
          <p:cNvPr id="3" name="Subtitle 2"/>
          <p:cNvSpPr>
            <a:spLocks noGrp="1"/>
          </p:cNvSpPr>
          <p:nvPr>
            <p:ph type="subTitle" idx="1"/>
          </p:nvPr>
        </p:nvSpPr>
        <p:spPr>
          <a:xfrm>
            <a:off x="1524000" y="4708194"/>
            <a:ext cx="9144000" cy="919162"/>
          </a:xfrm>
        </p:spPr>
        <p:txBody>
          <a:bodyPr>
            <a:noAutofit/>
          </a:bodyPr>
          <a:lstStyle/>
          <a:p>
            <a:r>
              <a:rPr lang="en-GB" sz="2800" dirty="0">
                <a:solidFill>
                  <a:srgbClr val="1D99A0"/>
                </a:solidFill>
                <a:latin typeface="Calibri" panose="020F0502020204030204" pitchFamily="34" charset="0"/>
                <a:cs typeface="Calibri" panose="020F0502020204030204" pitchFamily="34" charset="0"/>
              </a:rPr>
              <a:t>Executive Summary</a:t>
            </a:r>
          </a:p>
          <a:p>
            <a:r>
              <a:rPr lang="en-GB" sz="2800" dirty="0" smtClean="0">
                <a:solidFill>
                  <a:srgbClr val="1D99A0"/>
                </a:solidFill>
                <a:latin typeface="Calibri" panose="020F0502020204030204" pitchFamily="34" charset="0"/>
                <a:cs typeface="Calibri" panose="020F0502020204030204" pitchFamily="34" charset="0"/>
              </a:rPr>
              <a:t>February 2026</a:t>
            </a:r>
            <a:endParaRPr lang="en-GB" sz="2800" dirty="0">
              <a:solidFill>
                <a:srgbClr val="1D99A0"/>
              </a:solidFill>
              <a:latin typeface="Calibri" panose="020F0502020204030204" pitchFamily="34" charset="0"/>
              <a:cs typeface="Calibri" panose="020F0502020204030204" pitchFamily="34" charset="0"/>
            </a:endParaRP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4403117" y="364146"/>
            <a:ext cx="3385763" cy="1805199"/>
          </a:xfrm>
          <a:prstGeom prst="rect">
            <a:avLst/>
          </a:prstGeom>
          <a:noFill/>
        </p:spPr>
      </p:pic>
      <p:sp>
        <p:nvSpPr>
          <p:cNvPr id="5" name="Subtitle 2"/>
          <p:cNvSpPr txBox="1">
            <a:spLocks/>
          </p:cNvSpPr>
          <p:nvPr/>
        </p:nvSpPr>
        <p:spPr>
          <a:xfrm>
            <a:off x="1594658" y="5904651"/>
            <a:ext cx="9144000" cy="9191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800" dirty="0">
                <a:solidFill>
                  <a:srgbClr val="1D99A0"/>
                </a:solidFill>
                <a:latin typeface="Calibri" panose="020F0502020204030204" pitchFamily="34" charset="0"/>
                <a:cs typeface="Calibri" panose="020F0502020204030204" pitchFamily="34" charset="0"/>
                <a:hlinkClick r:id="rId3"/>
              </a:rPr>
              <a:t>Violence Reduction Unit - (hampshire-pcc.gov.uk)</a:t>
            </a:r>
            <a:endParaRPr lang="en-GB" sz="1800" dirty="0">
              <a:solidFill>
                <a:srgbClr val="1D99A0"/>
              </a:solidFill>
              <a:latin typeface="Calibri" panose="020F0502020204030204" pitchFamily="34" charset="0"/>
              <a:cs typeface="Calibri" panose="020F0502020204030204" pitchFamily="34" charset="0"/>
            </a:endParaRPr>
          </a:p>
          <a:p>
            <a:r>
              <a:rPr lang="en-GB" sz="1800" dirty="0">
                <a:solidFill>
                  <a:srgbClr val="1D99A0"/>
                </a:solidFill>
                <a:latin typeface="Calibri" panose="020F0502020204030204" pitchFamily="34" charset="0"/>
                <a:cs typeface="Calibri" panose="020F0502020204030204" pitchFamily="34" charset="0"/>
                <a:hlinkClick r:id="rId4"/>
              </a:rPr>
              <a:t>VRU@hampshire.police.uk</a:t>
            </a:r>
            <a:r>
              <a:rPr lang="en-GB" sz="1800" dirty="0">
                <a:solidFill>
                  <a:srgbClr val="1D99A0"/>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93428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11413375" y="6176963"/>
            <a:ext cx="394537" cy="365125"/>
          </a:xfrm>
        </p:spPr>
        <p:txBody>
          <a:bodyPr/>
          <a:lstStyle/>
          <a:p>
            <a:fld id="{20E6EF6E-3CFC-45B5-ADB5-6BCFD29737BB}" type="slidenum">
              <a:rPr lang="en-GB" smtClean="0"/>
              <a:t>10</a:t>
            </a:fld>
            <a:endParaRPr lang="en-GB" dirty="0"/>
          </a:p>
        </p:txBody>
      </p:sp>
      <p:sp>
        <p:nvSpPr>
          <p:cNvPr id="6" name="Title 1"/>
          <p:cNvSpPr txBox="1">
            <a:spLocks/>
          </p:cNvSpPr>
          <p:nvPr/>
        </p:nvSpPr>
        <p:spPr>
          <a:xfrm>
            <a:off x="2158314" y="174928"/>
            <a:ext cx="9649598" cy="8900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1D99A0"/>
                </a:solidFill>
                <a:latin typeface="Calibri" panose="020F0502020204030204" pitchFamily="34" charset="0"/>
                <a:cs typeface="Calibri" panose="020F0502020204030204" pitchFamily="34" charset="0"/>
              </a:rPr>
              <a:t>How is serious violence happening?</a:t>
            </a:r>
          </a:p>
        </p:txBody>
      </p:sp>
      <p:sp>
        <p:nvSpPr>
          <p:cNvPr id="7" name="Content Placeholder 2"/>
          <p:cNvSpPr>
            <a:spLocks noGrp="1"/>
          </p:cNvSpPr>
          <p:nvPr>
            <p:ph idx="1"/>
          </p:nvPr>
        </p:nvSpPr>
        <p:spPr>
          <a:xfrm>
            <a:off x="5466804" y="1211486"/>
            <a:ext cx="6165871" cy="2893423"/>
          </a:xfrm>
        </p:spPr>
        <p:txBody>
          <a:bodyPr>
            <a:normAutofit lnSpcReduction="10000"/>
          </a:bodyPr>
          <a:lstStyle/>
          <a:p>
            <a:pPr marL="0" indent="0">
              <a:buNone/>
            </a:pPr>
            <a:r>
              <a:rPr lang="en-GB" sz="1200" dirty="0">
                <a:latin typeface="Calibri" panose="020F0502020204030204" pitchFamily="34" charset="0"/>
                <a:cs typeface="Calibri" panose="020F0502020204030204" pitchFamily="34" charset="0"/>
              </a:rPr>
              <a:t>Figure 14 sets out a breakdown of the associated factors linked to serious violence occurrences, and a comparison of </a:t>
            </a:r>
            <a:r>
              <a:rPr lang="en-GB" sz="1200" dirty="0" smtClean="0">
                <a:latin typeface="Calibri" panose="020F0502020204030204" pitchFamily="34" charset="0"/>
                <a:cs typeface="Calibri" panose="020F0502020204030204" pitchFamily="34" charset="0"/>
              </a:rPr>
              <a:t>2024/25 </a:t>
            </a:r>
            <a:r>
              <a:rPr lang="en-GB" sz="1200" dirty="0">
                <a:latin typeface="Calibri" panose="020F0502020204030204" pitchFamily="34" charset="0"/>
                <a:cs typeface="Calibri" panose="020F0502020204030204" pitchFamily="34" charset="0"/>
              </a:rPr>
              <a:t>to the </a:t>
            </a:r>
            <a:r>
              <a:rPr lang="en-GB" sz="1200" dirty="0" smtClean="0">
                <a:latin typeface="Calibri" panose="020F0502020204030204" pitchFamily="34" charset="0"/>
                <a:cs typeface="Calibri" panose="020F0502020204030204" pitchFamily="34" charset="0"/>
              </a:rPr>
              <a:t>2023/24 year. </a:t>
            </a:r>
            <a:r>
              <a:rPr lang="en-GB" sz="1200" dirty="0">
                <a:latin typeface="Calibri" panose="020F0502020204030204" pitchFamily="34" charset="0"/>
                <a:cs typeface="Calibri" panose="020F0502020204030204" pitchFamily="34" charset="0"/>
              </a:rPr>
              <a:t>These factors are not consistently applied and should, therefore, be considered only a representation of associated factors.</a:t>
            </a:r>
          </a:p>
          <a:p>
            <a:pPr marL="0" indent="0">
              <a:buNone/>
            </a:pPr>
            <a:r>
              <a:rPr lang="en-GB" sz="1200" dirty="0">
                <a:latin typeface="Calibri" panose="020F0502020204030204" pitchFamily="34" charset="0"/>
                <a:cs typeface="Calibri" panose="020F0502020204030204" pitchFamily="34" charset="0"/>
              </a:rPr>
              <a:t>Although the majority of serious violence offences occur in a public setting (57.6%), there was </a:t>
            </a:r>
            <a:r>
              <a:rPr lang="en-GB" sz="1200" dirty="0" smtClean="0">
                <a:latin typeface="Calibri" panose="020F0502020204030204" pitchFamily="34" charset="0"/>
                <a:cs typeface="Calibri" panose="020F0502020204030204" pitchFamily="34" charset="0"/>
              </a:rPr>
              <a:t>an </a:t>
            </a:r>
            <a:r>
              <a:rPr lang="en-GB" sz="1200" dirty="0">
                <a:latin typeface="Calibri" panose="020F0502020204030204" pitchFamily="34" charset="0"/>
                <a:cs typeface="Calibri" panose="020F0502020204030204" pitchFamily="34" charset="0"/>
              </a:rPr>
              <a:t>8.5% (-251) decrease from the previous year. </a:t>
            </a:r>
          </a:p>
          <a:p>
            <a:pPr marL="0" indent="0">
              <a:buNone/>
            </a:pPr>
            <a:r>
              <a:rPr lang="en-GB" sz="1200" dirty="0" smtClean="0">
                <a:latin typeface="Calibri" panose="020F0502020204030204" pitchFamily="34" charset="0"/>
                <a:cs typeface="Calibri" panose="020F0502020204030204" pitchFamily="34" charset="0"/>
              </a:rPr>
              <a:t>Of </a:t>
            </a:r>
            <a:r>
              <a:rPr lang="en-GB" sz="1200" dirty="0">
                <a:latin typeface="Calibri" panose="020F0502020204030204" pitchFamily="34" charset="0"/>
                <a:cs typeface="Calibri" panose="020F0502020204030204" pitchFamily="34" charset="0"/>
              </a:rPr>
              <a:t>all serious violence offences in HIPS, </a:t>
            </a:r>
            <a:r>
              <a:rPr lang="en-GB" sz="1200" dirty="0" smtClean="0">
                <a:latin typeface="Calibri" panose="020F0502020204030204" pitchFamily="34" charset="0"/>
                <a:cs typeface="Calibri" panose="020F0502020204030204" pitchFamily="34" charset="0"/>
              </a:rPr>
              <a:t>37.9% (1,771) </a:t>
            </a:r>
            <a:r>
              <a:rPr lang="en-GB" sz="1200" dirty="0">
                <a:latin typeface="Calibri" panose="020F0502020204030204" pitchFamily="34" charset="0"/>
                <a:cs typeface="Calibri" panose="020F0502020204030204" pitchFamily="34" charset="0"/>
              </a:rPr>
              <a:t>were recorded as involving a bladed implement, a </a:t>
            </a:r>
            <a:r>
              <a:rPr lang="en-GB" sz="1200" dirty="0" smtClean="0">
                <a:latin typeface="Calibri" panose="020F0502020204030204" pitchFamily="34" charset="0"/>
                <a:cs typeface="Calibri" panose="020F0502020204030204" pitchFamily="34" charset="0"/>
              </a:rPr>
              <a:t>6.7% (-128) decrease </a:t>
            </a:r>
            <a:r>
              <a:rPr lang="en-GB" sz="1200" dirty="0">
                <a:latin typeface="Calibri" panose="020F0502020204030204" pitchFamily="34" charset="0"/>
                <a:cs typeface="Calibri" panose="020F0502020204030204" pitchFamily="34" charset="0"/>
              </a:rPr>
              <a:t>on the </a:t>
            </a:r>
            <a:r>
              <a:rPr lang="en-GB" sz="1200" dirty="0" smtClean="0">
                <a:latin typeface="Calibri" panose="020F0502020204030204" pitchFamily="34" charset="0"/>
                <a:cs typeface="Calibri" panose="020F0502020204030204" pitchFamily="34" charset="0"/>
              </a:rPr>
              <a:t>previous </a:t>
            </a:r>
            <a:r>
              <a:rPr lang="en-GB" sz="1200" dirty="0">
                <a:latin typeface="Calibri" panose="020F0502020204030204" pitchFamily="34" charset="0"/>
                <a:cs typeface="Calibri" panose="020F0502020204030204" pitchFamily="34" charset="0"/>
              </a:rPr>
              <a:t>year. </a:t>
            </a:r>
            <a:r>
              <a:rPr lang="en-GB" sz="1200" dirty="0" smtClean="0">
                <a:latin typeface="Calibri" panose="020F0502020204030204" pitchFamily="34" charset="0"/>
                <a:cs typeface="Calibri" panose="020F0502020204030204" pitchFamily="34" charset="0"/>
              </a:rPr>
              <a:t>The </a:t>
            </a:r>
            <a:r>
              <a:rPr lang="en-GB" sz="1200" dirty="0">
                <a:latin typeface="Calibri" panose="020F0502020204030204" pitchFamily="34" charset="0"/>
                <a:cs typeface="Calibri" panose="020F0502020204030204" pitchFamily="34" charset="0"/>
              </a:rPr>
              <a:t>only other flag to </a:t>
            </a:r>
            <a:r>
              <a:rPr lang="en-GB" sz="1200" dirty="0" smtClean="0">
                <a:latin typeface="Calibri" panose="020F0502020204030204" pitchFamily="34" charset="0"/>
                <a:cs typeface="Calibri" panose="020F0502020204030204" pitchFamily="34" charset="0"/>
              </a:rPr>
              <a:t>decrease </a:t>
            </a:r>
            <a:r>
              <a:rPr lang="en-GB" sz="1200" dirty="0">
                <a:latin typeface="Calibri" panose="020F0502020204030204" pitchFamily="34" charset="0"/>
                <a:cs typeface="Calibri" panose="020F0502020204030204" pitchFamily="34" charset="0"/>
              </a:rPr>
              <a:t>was </a:t>
            </a:r>
            <a:r>
              <a:rPr lang="en-GB" sz="1200" dirty="0" smtClean="0">
                <a:latin typeface="Calibri" panose="020F0502020204030204" pitchFamily="34" charset="0"/>
                <a:cs typeface="Calibri" panose="020F0502020204030204" pitchFamily="34" charset="0"/>
              </a:rPr>
              <a:t>licensed premises, </a:t>
            </a:r>
            <a:r>
              <a:rPr lang="en-GB" sz="1200" dirty="0">
                <a:latin typeface="Calibri" panose="020F0502020204030204" pitchFamily="34" charset="0"/>
                <a:cs typeface="Calibri" panose="020F0502020204030204" pitchFamily="34" charset="0"/>
              </a:rPr>
              <a:t>which </a:t>
            </a:r>
            <a:r>
              <a:rPr lang="en-GB" sz="1200" dirty="0" smtClean="0">
                <a:latin typeface="Calibri" panose="020F0502020204030204" pitchFamily="34" charset="0"/>
                <a:cs typeface="Calibri" panose="020F0502020204030204" pitchFamily="34" charset="0"/>
              </a:rPr>
              <a:t>fell </a:t>
            </a:r>
            <a:r>
              <a:rPr lang="en-GB" sz="1200" dirty="0">
                <a:latin typeface="Calibri" panose="020F0502020204030204" pitchFamily="34" charset="0"/>
                <a:cs typeface="Calibri" panose="020F0502020204030204" pitchFamily="34" charset="0"/>
              </a:rPr>
              <a:t>slightly by </a:t>
            </a:r>
            <a:r>
              <a:rPr lang="en-GB" sz="1200" dirty="0" smtClean="0">
                <a:latin typeface="Calibri" panose="020F0502020204030204" pitchFamily="34" charset="0"/>
                <a:cs typeface="Calibri" panose="020F0502020204030204" pitchFamily="34" charset="0"/>
              </a:rPr>
              <a:t>15.5% (-59) </a:t>
            </a:r>
            <a:r>
              <a:rPr lang="en-GB" sz="1200" dirty="0">
                <a:latin typeface="Calibri" panose="020F0502020204030204" pitchFamily="34" charset="0"/>
                <a:cs typeface="Calibri" panose="020F0502020204030204" pitchFamily="34" charset="0"/>
              </a:rPr>
              <a:t>to </a:t>
            </a:r>
            <a:r>
              <a:rPr lang="en-GB" sz="1200" dirty="0" smtClean="0">
                <a:latin typeface="Calibri" panose="020F0502020204030204" pitchFamily="34" charset="0"/>
                <a:cs typeface="Calibri" panose="020F0502020204030204" pitchFamily="34" charset="0"/>
              </a:rPr>
              <a:t>6.9% (321) </a:t>
            </a:r>
            <a:r>
              <a:rPr lang="en-GB" sz="1200" dirty="0">
                <a:latin typeface="Calibri" panose="020F0502020204030204" pitchFamily="34" charset="0"/>
                <a:cs typeface="Calibri" panose="020F0502020204030204" pitchFamily="34" charset="0"/>
              </a:rPr>
              <a:t>of all serious violence offences. </a:t>
            </a:r>
            <a:endParaRPr lang="en-GB" sz="1200" dirty="0" smtClean="0">
              <a:latin typeface="Calibri" panose="020F0502020204030204" pitchFamily="34" charset="0"/>
              <a:cs typeface="Calibri" panose="020F0502020204030204" pitchFamily="34" charset="0"/>
            </a:endParaRPr>
          </a:p>
          <a:p>
            <a:pPr marL="0" indent="0">
              <a:buNone/>
            </a:pPr>
            <a:r>
              <a:rPr lang="en-GB" sz="1200" dirty="0">
                <a:latin typeface="Calibri" panose="020F0502020204030204" pitchFamily="34" charset="0"/>
                <a:cs typeface="Calibri" panose="020F0502020204030204" pitchFamily="34" charset="0"/>
              </a:rPr>
              <a:t>The domestic flag was used in 12.3% of all serious violence offences, a 12.3% (63) increase from the previous financial year. </a:t>
            </a:r>
            <a:r>
              <a:rPr lang="en-GB" sz="1200" dirty="0" smtClean="0">
                <a:latin typeface="Calibri" panose="020F0502020204030204" pitchFamily="34" charset="0"/>
                <a:cs typeface="Calibri" panose="020F0502020204030204" pitchFamily="34" charset="0"/>
              </a:rPr>
              <a:t>The drugs flag also showed a small increase of 15.3% (35) to 5.7% (264) of all serious violence offences.  </a:t>
            </a:r>
            <a:endParaRPr lang="en-GB" sz="1200" dirty="0">
              <a:latin typeface="Calibri" panose="020F0502020204030204" pitchFamily="34" charset="0"/>
              <a:cs typeface="Calibri" panose="020F0502020204030204" pitchFamily="34" charset="0"/>
            </a:endParaRPr>
          </a:p>
          <a:p>
            <a:pPr marL="0" indent="0">
              <a:buNone/>
            </a:pPr>
            <a:r>
              <a:rPr lang="en-GB" sz="1200" dirty="0" smtClean="0">
                <a:latin typeface="Calibri" panose="020F0502020204030204" pitchFamily="34" charset="0"/>
                <a:cs typeface="Calibri" panose="020F0502020204030204" pitchFamily="34" charset="0"/>
              </a:rPr>
              <a:t>The alcohol and hate crime flags remained stable with only slight increases and the proportion of these crimes remained similar when compared with the previous year. </a:t>
            </a:r>
          </a:p>
        </p:txBody>
      </p:sp>
      <p:sp>
        <p:nvSpPr>
          <p:cNvPr id="8" name="Text Box 1802636671"/>
          <p:cNvSpPr txBox="1"/>
          <p:nvPr/>
        </p:nvSpPr>
        <p:spPr>
          <a:xfrm>
            <a:off x="591972" y="6183924"/>
            <a:ext cx="2952506" cy="138499"/>
          </a:xfrm>
          <a:prstGeom prst="rect">
            <a:avLst/>
          </a:prstGeom>
          <a:noFill/>
          <a:ln>
            <a:noFill/>
          </a:ln>
        </p:spPr>
        <p:txBody>
          <a:bodyPr rot="0" spcFirstLastPara="0" vert="horz" wrap="square" lIns="0" tIns="0" rIns="0" bIns="0" numCol="1" spcCol="0" rtlCol="0" fromWordArt="0" anchor="t" anchorCtr="0" forceAA="0" compatLnSpc="1">
            <a:prstTxWarp prst="textNoShape">
              <a:avLst/>
            </a:prstTxWarp>
            <a:spAutoFit/>
          </a:bodyPr>
          <a:lstStyle/>
          <a:p>
            <a:pPr>
              <a:spcAft>
                <a:spcPts val="1000"/>
              </a:spcAft>
            </a:pPr>
            <a:r>
              <a:rPr lang="en-GB" sz="9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Figure 14. Serious violence : Police-recorded associated factors</a:t>
            </a:r>
          </a:p>
        </p:txBody>
      </p:sp>
      <p:sp>
        <p:nvSpPr>
          <p:cNvPr id="2" name="TextBox 1"/>
          <p:cNvSpPr txBox="1"/>
          <p:nvPr/>
        </p:nvSpPr>
        <p:spPr>
          <a:xfrm>
            <a:off x="5466804" y="6400800"/>
            <a:ext cx="4323807"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15. Serious violence occurrences involving a weapon,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pic>
        <p:nvPicPr>
          <p:cNvPr id="9" name="Picture 8" descr="A graph of blue and white bars&#10;&#10;AI-generated content may be incorrect."/>
          <p:cNvPicPr/>
          <p:nvPr/>
        </p:nvPicPr>
        <p:blipFill>
          <a:blip r:embed="rId2">
            <a:extLst>
              <a:ext uri="{28A0092B-C50C-407E-A947-70E740481C1C}">
                <a14:useLocalDpi xmlns:a14="http://schemas.microsoft.com/office/drawing/2010/main" val="0"/>
              </a:ext>
            </a:extLst>
          </a:blip>
          <a:stretch>
            <a:fillRect/>
          </a:stretch>
        </p:blipFill>
        <p:spPr>
          <a:xfrm>
            <a:off x="5466804" y="3909388"/>
            <a:ext cx="5946571" cy="2348800"/>
          </a:xfrm>
          <a:prstGeom prst="rect">
            <a:avLst/>
          </a:prstGeom>
        </p:spPr>
      </p:pic>
      <p:pic>
        <p:nvPicPr>
          <p:cNvPr id="11" name="Picture 10" descr="A screenshot of a graph"/>
          <p:cNvPicPr/>
          <p:nvPr/>
        </p:nvPicPr>
        <p:blipFill>
          <a:blip r:embed="rId3">
            <a:extLst>
              <a:ext uri="{28A0092B-C50C-407E-A947-70E740481C1C}">
                <a14:useLocalDpi xmlns:a14="http://schemas.microsoft.com/office/drawing/2010/main" val="0"/>
              </a:ext>
            </a:extLst>
          </a:blip>
          <a:stretch>
            <a:fillRect/>
          </a:stretch>
        </p:blipFill>
        <p:spPr>
          <a:xfrm>
            <a:off x="456974" y="1436852"/>
            <a:ext cx="4615293" cy="4527719"/>
          </a:xfrm>
          <a:prstGeom prst="rect">
            <a:avLst/>
          </a:prstGeom>
        </p:spPr>
      </p:pic>
    </p:spTree>
    <p:extLst>
      <p:ext uri="{BB962C8B-B14F-4D97-AF65-F5344CB8AC3E}">
        <p14:creationId xmlns:p14="http://schemas.microsoft.com/office/powerpoint/2010/main" val="1366094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a:xfrm>
            <a:off x="11380124" y="6176963"/>
            <a:ext cx="427788" cy="365125"/>
          </a:xfrm>
        </p:spPr>
        <p:txBody>
          <a:bodyPr/>
          <a:lstStyle/>
          <a:p>
            <a:fld id="{20E6EF6E-3CFC-45B5-ADB5-6BCFD29737BB}" type="slidenum">
              <a:rPr lang="en-GB" smtClean="0"/>
              <a:t>11</a:t>
            </a:fld>
            <a:endParaRPr lang="en-GB"/>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3555217" y="563651"/>
            <a:ext cx="4965327" cy="2819629"/>
          </a:xfrm>
          <a:prstGeom prst="rect">
            <a:avLst/>
          </a:prstGeom>
          <a:noFill/>
        </p:spPr>
      </p:pic>
      <p:sp>
        <p:nvSpPr>
          <p:cNvPr id="8" name="TextBox 7"/>
          <p:cNvSpPr txBox="1"/>
          <p:nvPr/>
        </p:nvSpPr>
        <p:spPr>
          <a:xfrm>
            <a:off x="1440941" y="4123102"/>
            <a:ext cx="9193877" cy="923330"/>
          </a:xfrm>
          <a:prstGeom prst="rect">
            <a:avLst/>
          </a:prstGeom>
          <a:noFill/>
        </p:spPr>
        <p:txBody>
          <a:bodyPr wrap="square" rtlCol="0">
            <a:spAutoFit/>
          </a:bodyPr>
          <a:lstStyle/>
          <a:p>
            <a:pPr algn="ctr"/>
            <a:r>
              <a:rPr lang="en-GB" dirty="0"/>
              <a:t>If you would like to know more about the Violence Reduction Partnership, please contact us at: </a:t>
            </a:r>
          </a:p>
          <a:p>
            <a:pPr algn="ctr"/>
            <a:r>
              <a:rPr lang="en-GB" dirty="0">
                <a:hlinkClick r:id="rId3"/>
              </a:rPr>
              <a:t>VRU@hampshire.police.uk</a:t>
            </a:r>
            <a:r>
              <a:rPr lang="en-GB" dirty="0"/>
              <a:t> </a:t>
            </a:r>
          </a:p>
        </p:txBody>
      </p:sp>
    </p:spTree>
    <p:extLst>
      <p:ext uri="{BB962C8B-B14F-4D97-AF65-F5344CB8AC3E}">
        <p14:creationId xmlns:p14="http://schemas.microsoft.com/office/powerpoint/2010/main" val="808647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23003" y="194694"/>
            <a:ext cx="9195486" cy="1325563"/>
          </a:xfrm>
        </p:spPr>
        <p:txBody>
          <a:bodyPr/>
          <a:lstStyle/>
          <a:p>
            <a:r>
              <a:rPr lang="en-GB" sz="3600" b="1" dirty="0">
                <a:solidFill>
                  <a:srgbClr val="1D99A0"/>
                </a:solidFill>
                <a:latin typeface="Calibri" panose="020F0502020204030204" pitchFamily="34" charset="0"/>
                <a:cs typeface="Calibri" panose="020F0502020204030204" pitchFamily="34" charset="0"/>
              </a:rPr>
              <a:t>Contents</a:t>
            </a:r>
            <a:r>
              <a:rPr lang="en-GB" dirty="0"/>
              <a:t> </a:t>
            </a:r>
          </a:p>
        </p:txBody>
      </p:sp>
      <p:sp>
        <p:nvSpPr>
          <p:cNvPr id="4" name="Slide Number Placeholder 3"/>
          <p:cNvSpPr>
            <a:spLocks noGrp="1"/>
          </p:cNvSpPr>
          <p:nvPr>
            <p:ph type="sldNum" sz="quarter" idx="4"/>
          </p:nvPr>
        </p:nvSpPr>
        <p:spPr/>
        <p:txBody>
          <a:bodyPr/>
          <a:lstStyle/>
          <a:p>
            <a:fld id="{20E6EF6E-3CFC-45B5-ADB5-6BCFD29737BB}" type="slidenum">
              <a:rPr lang="en-GB" smtClean="0"/>
              <a:t>2</a:t>
            </a:fld>
            <a:endParaRPr lang="en-GB"/>
          </a:p>
        </p:txBody>
      </p:sp>
      <p:sp>
        <p:nvSpPr>
          <p:cNvPr id="6" name="Hexagon 5"/>
          <p:cNvSpPr/>
          <p:nvPr/>
        </p:nvSpPr>
        <p:spPr>
          <a:xfrm>
            <a:off x="798022" y="1702264"/>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3</a:t>
            </a:r>
          </a:p>
        </p:txBody>
      </p:sp>
      <p:sp>
        <p:nvSpPr>
          <p:cNvPr id="14" name="Hexagon 13"/>
          <p:cNvSpPr/>
          <p:nvPr/>
        </p:nvSpPr>
        <p:spPr>
          <a:xfrm>
            <a:off x="798022" y="3581758"/>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4</a:t>
            </a:r>
          </a:p>
        </p:txBody>
      </p:sp>
      <p:sp>
        <p:nvSpPr>
          <p:cNvPr id="15" name="Hexagon 14"/>
          <p:cNvSpPr/>
          <p:nvPr/>
        </p:nvSpPr>
        <p:spPr>
          <a:xfrm>
            <a:off x="798022" y="4519422"/>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5</a:t>
            </a:r>
          </a:p>
        </p:txBody>
      </p:sp>
      <p:sp>
        <p:nvSpPr>
          <p:cNvPr id="16" name="Hexagon 15"/>
          <p:cNvSpPr/>
          <p:nvPr/>
        </p:nvSpPr>
        <p:spPr>
          <a:xfrm>
            <a:off x="6990184" y="1702264"/>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7</a:t>
            </a:r>
          </a:p>
        </p:txBody>
      </p:sp>
      <p:sp>
        <p:nvSpPr>
          <p:cNvPr id="17" name="Hexagon 16"/>
          <p:cNvSpPr/>
          <p:nvPr/>
        </p:nvSpPr>
        <p:spPr>
          <a:xfrm>
            <a:off x="6990184" y="2653139"/>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8</a:t>
            </a:r>
          </a:p>
        </p:txBody>
      </p:sp>
      <p:sp>
        <p:nvSpPr>
          <p:cNvPr id="18" name="Hexagon 17"/>
          <p:cNvSpPr/>
          <p:nvPr/>
        </p:nvSpPr>
        <p:spPr>
          <a:xfrm>
            <a:off x="6990184" y="3581758"/>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9</a:t>
            </a:r>
          </a:p>
        </p:txBody>
      </p:sp>
      <p:sp>
        <p:nvSpPr>
          <p:cNvPr id="19" name="Hexagon 18"/>
          <p:cNvSpPr/>
          <p:nvPr/>
        </p:nvSpPr>
        <p:spPr>
          <a:xfrm>
            <a:off x="6990184" y="4517032"/>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solidFill>
                  <a:schemeClr val="tx1"/>
                </a:solidFill>
                <a:latin typeface="Calibri" panose="020F0502020204030204" pitchFamily="34" charset="0"/>
                <a:cs typeface="Calibri" panose="020F0502020204030204" pitchFamily="34" charset="0"/>
              </a:rPr>
              <a:t>10</a:t>
            </a:r>
            <a:endParaRPr lang="en-GB" b="1" dirty="0">
              <a:solidFill>
                <a:schemeClr val="tx1"/>
              </a:solidFill>
              <a:latin typeface="Calibri" panose="020F0502020204030204" pitchFamily="34" charset="0"/>
              <a:cs typeface="Calibri" panose="020F0502020204030204" pitchFamily="34" charset="0"/>
            </a:endParaRPr>
          </a:p>
        </p:txBody>
      </p:sp>
      <p:sp>
        <p:nvSpPr>
          <p:cNvPr id="23" name="TextBox 22"/>
          <p:cNvSpPr txBox="1"/>
          <p:nvPr/>
        </p:nvSpPr>
        <p:spPr>
          <a:xfrm>
            <a:off x="1590053" y="1702264"/>
            <a:ext cx="1903615"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Introduction</a:t>
            </a:r>
          </a:p>
        </p:txBody>
      </p:sp>
      <p:sp>
        <p:nvSpPr>
          <p:cNvPr id="24" name="TextBox 23"/>
          <p:cNvSpPr txBox="1"/>
          <p:nvPr/>
        </p:nvSpPr>
        <p:spPr>
          <a:xfrm>
            <a:off x="1590053" y="3604910"/>
            <a:ext cx="5313209"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What serious violence has happened in the last year?</a:t>
            </a:r>
          </a:p>
        </p:txBody>
      </p:sp>
      <p:sp>
        <p:nvSpPr>
          <p:cNvPr id="25" name="TextBox 24"/>
          <p:cNvSpPr txBox="1"/>
          <p:nvPr/>
        </p:nvSpPr>
        <p:spPr>
          <a:xfrm>
            <a:off x="1590053" y="4542574"/>
            <a:ext cx="5007300"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What serious violence is happening?</a:t>
            </a:r>
          </a:p>
        </p:txBody>
      </p:sp>
      <p:sp>
        <p:nvSpPr>
          <p:cNvPr id="28" name="TextBox 27"/>
          <p:cNvSpPr txBox="1"/>
          <p:nvPr/>
        </p:nvSpPr>
        <p:spPr>
          <a:xfrm>
            <a:off x="7826883" y="4540184"/>
            <a:ext cx="8454045"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How is serious violence happening?</a:t>
            </a:r>
          </a:p>
        </p:txBody>
      </p:sp>
      <p:sp>
        <p:nvSpPr>
          <p:cNvPr id="29" name="TextBox 28"/>
          <p:cNvSpPr txBox="1"/>
          <p:nvPr/>
        </p:nvSpPr>
        <p:spPr>
          <a:xfrm>
            <a:off x="7826883" y="1702264"/>
            <a:ext cx="8454046"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When is serious violence happening?</a:t>
            </a:r>
          </a:p>
        </p:txBody>
      </p:sp>
      <p:sp>
        <p:nvSpPr>
          <p:cNvPr id="30" name="TextBox 29"/>
          <p:cNvSpPr txBox="1"/>
          <p:nvPr/>
        </p:nvSpPr>
        <p:spPr>
          <a:xfrm>
            <a:off x="7826883" y="2661087"/>
            <a:ext cx="8454046"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Who is impacted by serious violence?</a:t>
            </a:r>
          </a:p>
        </p:txBody>
      </p:sp>
      <p:sp>
        <p:nvSpPr>
          <p:cNvPr id="31" name="TextBox 30"/>
          <p:cNvSpPr txBox="1"/>
          <p:nvPr/>
        </p:nvSpPr>
        <p:spPr>
          <a:xfrm>
            <a:off x="7826883" y="3581758"/>
            <a:ext cx="8454046" cy="369332"/>
          </a:xfrm>
          <a:prstGeom prst="rect">
            <a:avLst/>
          </a:prstGeom>
          <a:noFill/>
          <a:ln>
            <a:noFill/>
          </a:ln>
        </p:spPr>
        <p:txBody>
          <a:bodyPr wrap="square" rtlCol="0">
            <a:spAutoFit/>
          </a:bodyPr>
          <a:lstStyle/>
          <a:p>
            <a:r>
              <a:rPr lang="en-GB" b="1" dirty="0">
                <a:latin typeface="Calibri" panose="020F0502020204030204" pitchFamily="34" charset="0"/>
                <a:cs typeface="Calibri" panose="020F0502020204030204" pitchFamily="34" charset="0"/>
              </a:rPr>
              <a:t>Who is perpetrating serious violence?</a:t>
            </a:r>
          </a:p>
        </p:txBody>
      </p:sp>
      <p:sp>
        <p:nvSpPr>
          <p:cNvPr id="22" name="Hexagon 21"/>
          <p:cNvSpPr/>
          <p:nvPr/>
        </p:nvSpPr>
        <p:spPr>
          <a:xfrm>
            <a:off x="798022" y="2644094"/>
            <a:ext cx="689956" cy="415636"/>
          </a:xfrm>
          <a:prstGeom prst="hexagon">
            <a:avLst/>
          </a:prstGeom>
          <a:noFill/>
          <a:ln w="38100">
            <a:solidFill>
              <a:srgbClr val="1D99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latin typeface="Calibri" panose="020F0502020204030204" pitchFamily="34" charset="0"/>
                <a:cs typeface="Calibri" panose="020F0502020204030204" pitchFamily="34" charset="0"/>
              </a:rPr>
              <a:t>3</a:t>
            </a:r>
          </a:p>
        </p:txBody>
      </p:sp>
      <p:sp>
        <p:nvSpPr>
          <p:cNvPr id="3" name="TextBox 2"/>
          <p:cNvSpPr txBox="1"/>
          <p:nvPr/>
        </p:nvSpPr>
        <p:spPr>
          <a:xfrm>
            <a:off x="1590053" y="2649817"/>
            <a:ext cx="3819970" cy="369332"/>
          </a:xfrm>
          <a:prstGeom prst="rect">
            <a:avLst/>
          </a:prstGeom>
          <a:noFill/>
        </p:spPr>
        <p:txBody>
          <a:bodyPr wrap="square" rtlCol="0">
            <a:spAutoFit/>
          </a:bodyPr>
          <a:lstStyle/>
          <a:p>
            <a:r>
              <a:rPr lang="en-GB" b="1" dirty="0" smtClean="0">
                <a:latin typeface="Calibri" panose="020F0502020204030204" pitchFamily="34" charset="0"/>
                <a:ea typeface="Calibri" panose="020F0502020204030204" pitchFamily="34" charset="0"/>
                <a:cs typeface="Calibri" panose="020F0502020204030204" pitchFamily="34" charset="0"/>
              </a:rPr>
              <a:t>Key Findings</a:t>
            </a:r>
            <a:endParaRPr lang="en-GB"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429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16750" y="101052"/>
            <a:ext cx="3693846" cy="1325563"/>
          </a:xfrm>
        </p:spPr>
        <p:txBody>
          <a:bodyPr/>
          <a:lstStyle/>
          <a:p>
            <a:r>
              <a:rPr lang="en-GB" sz="3600" b="1" dirty="0">
                <a:solidFill>
                  <a:srgbClr val="1D99A0"/>
                </a:solidFill>
                <a:latin typeface="Calibri" panose="020F0502020204030204" pitchFamily="34" charset="0"/>
                <a:cs typeface="Calibri" panose="020F0502020204030204" pitchFamily="34" charset="0"/>
              </a:rPr>
              <a:t>Introduction</a:t>
            </a:r>
            <a:r>
              <a:rPr lang="en-GB" sz="3600" b="1" dirty="0">
                <a:solidFill>
                  <a:srgbClr val="2FA1A8"/>
                </a:solidFill>
                <a:latin typeface="Calibri" panose="020F0502020204030204" pitchFamily="34" charset="0"/>
                <a:cs typeface="Calibri" panose="020F0502020204030204" pitchFamily="34" charset="0"/>
              </a:rPr>
              <a:t> </a:t>
            </a:r>
            <a:r>
              <a:rPr lang="en-GB" b="1" dirty="0">
                <a:solidFill>
                  <a:srgbClr val="5F5F5F"/>
                </a:solidFill>
              </a:rPr>
              <a:t> </a:t>
            </a:r>
          </a:p>
        </p:txBody>
      </p:sp>
      <p:sp>
        <p:nvSpPr>
          <p:cNvPr id="3" name="Content Placeholder 2"/>
          <p:cNvSpPr>
            <a:spLocks noGrp="1"/>
          </p:cNvSpPr>
          <p:nvPr>
            <p:ph idx="1"/>
          </p:nvPr>
        </p:nvSpPr>
        <p:spPr>
          <a:xfrm>
            <a:off x="405353" y="1426615"/>
            <a:ext cx="5833916" cy="3236825"/>
          </a:xfrm>
          <a:ln>
            <a:noFill/>
          </a:ln>
        </p:spPr>
        <p:txBody>
          <a:bodyPr>
            <a:normAutofit fontScale="92500"/>
          </a:bodyPr>
          <a:lstStyle/>
          <a:p>
            <a:pPr marL="0" indent="0">
              <a:lnSpc>
                <a:spcPct val="110000"/>
              </a:lnSpc>
              <a:buNone/>
            </a:pPr>
            <a:r>
              <a:rPr lang="en-GB" sz="1300" dirty="0">
                <a:latin typeface="Calibri" panose="020F0502020204030204" pitchFamily="34" charset="0"/>
                <a:cs typeface="Calibri" panose="020F0502020204030204" pitchFamily="34" charset="0"/>
              </a:rPr>
              <a:t>The Hampshire, Isle of Wight, Portsmouth and Southampton (HIPS) Violence Reduction Partnership (VRP) has produced its third edition of the HIPS-wide Strategic Needs Assessment (SNA)  to provide a comprehensive assessment of serious violence, which will be updated on an annual basis. The following slides are a publically accessible summary providing an overview of the main findings and next steps. </a:t>
            </a:r>
          </a:p>
          <a:p>
            <a:pPr marL="0" indent="0">
              <a:lnSpc>
                <a:spcPct val="110000"/>
              </a:lnSpc>
              <a:buNone/>
            </a:pPr>
            <a:r>
              <a:rPr lang="en-GB" sz="1300" dirty="0">
                <a:latin typeface="Calibri" panose="020F0502020204030204" pitchFamily="34" charset="0"/>
                <a:cs typeface="Calibri" panose="020F0502020204030204" pitchFamily="34" charset="0"/>
              </a:rPr>
              <a:t>The aim of the SNA, is to assess the current picture of serious violence in the HIPS area. It further aims to help local partners identify groups and places most at risk of serious violence. Outlining the current picture of serious violence across HIPS using partnership data is critical to the ongoing success of the HIPS VRP. As such, the SNA utilises a range of partnership data sources to outline the most comprehensive view of violence possible with the available data.</a:t>
            </a:r>
          </a:p>
          <a:p>
            <a:pPr marL="0" indent="0">
              <a:lnSpc>
                <a:spcPct val="110000"/>
              </a:lnSpc>
              <a:buNone/>
            </a:pPr>
            <a:r>
              <a:rPr lang="en-GB" sz="1300" dirty="0">
                <a:latin typeface="Calibri" panose="020F0502020204030204" pitchFamily="34" charset="0"/>
                <a:cs typeface="Calibri" panose="020F0502020204030204" pitchFamily="34" charset="0"/>
              </a:rPr>
              <a:t>In response to the Serious Violence Duty, a common definition of serious violence was agreed at the HIPS Serious Violence Reduction Partnership to enable consistency across the partnership.</a:t>
            </a:r>
          </a:p>
          <a:p>
            <a:pPr marL="0" indent="0">
              <a:buNone/>
            </a:pPr>
            <a:endParaRPr lang="en-GB" sz="1200" dirty="0"/>
          </a:p>
          <a:p>
            <a:pPr marL="0" indent="0">
              <a:buNone/>
            </a:pPr>
            <a:endParaRPr lang="en-GB" sz="1200" dirty="0"/>
          </a:p>
          <a:p>
            <a:pPr marL="0" indent="0">
              <a:buNone/>
            </a:pPr>
            <a:endParaRPr lang="en-GB" sz="1200" dirty="0"/>
          </a:p>
        </p:txBody>
      </p:sp>
      <p:sp>
        <p:nvSpPr>
          <p:cNvPr id="4" name="Slide Number Placeholder 3"/>
          <p:cNvSpPr>
            <a:spLocks noGrp="1"/>
          </p:cNvSpPr>
          <p:nvPr>
            <p:ph type="sldNum" sz="quarter" idx="4"/>
          </p:nvPr>
        </p:nvSpPr>
        <p:spPr/>
        <p:txBody>
          <a:bodyPr/>
          <a:lstStyle/>
          <a:p>
            <a:fld id="{20E6EF6E-3CFC-45B5-ADB5-6BCFD29737BB}" type="slidenum">
              <a:rPr lang="en-GB" smtClean="0"/>
              <a:t>3</a:t>
            </a:fld>
            <a:endParaRPr lang="en-GB"/>
          </a:p>
        </p:txBody>
      </p:sp>
      <p:sp>
        <p:nvSpPr>
          <p:cNvPr id="6" name="Rounded Rectangle 5"/>
          <p:cNvSpPr/>
          <p:nvPr/>
        </p:nvSpPr>
        <p:spPr>
          <a:xfrm>
            <a:off x="480768" y="4663440"/>
            <a:ext cx="5615232" cy="1953779"/>
          </a:xfrm>
          <a:prstGeom prst="roundRect">
            <a:avLst/>
          </a:prstGeom>
          <a:solidFill>
            <a:srgbClr val="E4F3F3">
              <a:alpha val="50196"/>
            </a:srgbClr>
          </a:solidFill>
          <a:ln w="28575">
            <a:solidFill>
              <a:srgbClr val="2FA1A8"/>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endParaRPr lang="en-GB" sz="1200" dirty="0">
              <a:solidFill>
                <a:srgbClr val="5F5F5F"/>
              </a:solidFill>
              <a:effectLst/>
              <a:ea typeface="Calibri" panose="020F0502020204030204" pitchFamily="34" charset="0"/>
              <a:cs typeface="Times New Roman" panose="02020603050405020304" pitchFamily="18" charset="0"/>
            </a:endParaRPr>
          </a:p>
          <a:p>
            <a:pPr>
              <a:lnSpc>
                <a:spcPct val="107000"/>
              </a:lnSpc>
              <a:spcAft>
                <a:spcPts val="800"/>
              </a:spcAft>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The agreed HIPS-wide Serious Violence definition captures the following offences and Home Office crime codes:</a:t>
            </a:r>
          </a:p>
          <a:p>
            <a:pPr marL="457200" indent="-228600">
              <a:lnSpc>
                <a:spcPct val="107000"/>
              </a:lnSpc>
              <a:spcAft>
                <a:spcPts val="0"/>
              </a:spcAft>
              <a:buFont typeface="+mj-lt"/>
              <a:buAutoNum type="arabicPeriod"/>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Most Serious Violence – Existing Definition (1a and 1b where it is GBH and above incl. death by dangerous driving). </a:t>
            </a:r>
          </a:p>
          <a:p>
            <a:pPr marL="457200" indent="-228600">
              <a:lnSpc>
                <a:spcPct val="107000"/>
              </a:lnSpc>
              <a:spcAft>
                <a:spcPts val="0"/>
              </a:spcAft>
              <a:buFont typeface="+mj-lt"/>
              <a:buAutoNum type="arabicPeriod"/>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Robbery (3a and 3b). </a:t>
            </a:r>
          </a:p>
          <a:p>
            <a:pPr marL="457200" indent="-228600">
              <a:lnSpc>
                <a:spcPct val="107000"/>
              </a:lnSpc>
              <a:spcAft>
                <a:spcPts val="0"/>
              </a:spcAft>
              <a:buFont typeface="+mj-lt"/>
              <a:buAutoNum type="arabicPeriod"/>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Possession of Weapon Offences (7). </a:t>
            </a:r>
          </a:p>
          <a:p>
            <a:pPr marL="457200" indent="-228600">
              <a:lnSpc>
                <a:spcPct val="107000"/>
              </a:lnSpc>
              <a:spcAft>
                <a:spcPts val="0"/>
              </a:spcAft>
              <a:buFont typeface="+mj-lt"/>
              <a:buAutoNum type="arabicPeriod"/>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Public Order (Violence Disorder [65] and Riot [64/1] only). </a:t>
            </a:r>
          </a:p>
          <a:p>
            <a:pPr marL="457200" indent="-228600">
              <a:lnSpc>
                <a:spcPct val="107000"/>
              </a:lnSpc>
              <a:spcAft>
                <a:spcPts val="800"/>
              </a:spcAft>
              <a:buFont typeface="+mj-lt"/>
              <a:buAutoNum type="arabicPeriod"/>
            </a:pPr>
            <a:r>
              <a:rPr lang="en-GB" sz="12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Any Violence with Injury (1b) not included under MSV where a bladed implement was used. </a:t>
            </a:r>
          </a:p>
          <a:p>
            <a:pPr>
              <a:lnSpc>
                <a:spcPct val="107000"/>
              </a:lnSpc>
              <a:spcAft>
                <a:spcPts val="800"/>
              </a:spcAft>
            </a:pPr>
            <a:r>
              <a:rPr lang="en-GB" sz="1100" dirty="0">
                <a:effectLst/>
                <a:ea typeface="Calibri" panose="020F0502020204030204" pitchFamily="34" charset="0"/>
                <a:cs typeface="Times New Roman" panose="02020603050405020304" pitchFamily="18" charset="0"/>
              </a:rPr>
              <a:t> </a:t>
            </a:r>
          </a:p>
        </p:txBody>
      </p:sp>
      <p:sp>
        <p:nvSpPr>
          <p:cNvPr id="9" name="AutoShape 1" descr="data:image/png;base64,iVBORw0KGgoAAAANSUhEUgAABekAAAOqCAYAAAAIRN7+AAAAAXNSR0IArs4c6QAAIABJREFUeF7s3QmcjfXf//HP7PtmS3ZJlgglUiFLRYUUFSlkz/5DSLZUtmSJ7FsqSyQqJEsoZK8kRZayLzNzZubMvtz3deqajtM5M2edOedcr+vx6HEz890+z+9lfv//+1zzvXyECwEEEEAAAQQQQAABBBBAAAEEEEAAAQQQQAABBApFwKdQZmVSBBBAAAEEEEAAAQQQQAABBBBAAAEEEEAAAQQQEEJ6bgIEEEAAAQQQQAABBBBAAAEEEEAAAQQQQAABBApJgJC+kOCZFgEEEEAAAQQQQAABBBBAAAEEEEAAAQQQQAABQnruAQQQQAABBApfwE9EiopI9D//RYpIuIiEiUioiASLSJCIBIiI0lb5T7lyRCRbRDJFJENE0kQkVURSRCTpn/8SRCReROJEJPaf9oVfMStAAAEEEEAAAQQQQAABBBBAAAGDACE9NwICCCCAAAKuFbhNRCqISDkRKRsUElLRPzD4DvGRUtmZmcUzM9KjM9PTQwNDQlODw8IzgsPDs0PCIyQ4LMInKDTMNyg0xC8kPDLUPzBA/PwDxNfPT3x8ff/+n/CcHMnJyZasrCzJysiQrIx0SU5M0qen6LNT9UnKfzkpSYmSlpTkl6pPCkhLSQkKCArS+wcGxPv6+V8XkQvpaalnMlJSzorIXyLyp4icE5EbriVhdAQQQAABBBBAAAEEEEAAAQQQUAUI6bkXEEAAAQQQcFxAedq9uohU8/X3rxYSEXFvTlZ25fSUlFJ+AQE50SVKphUtXca3eJkKQTGlSgVFFb9NoooVl4iixSQ8pqiERSkP0BfMlRQfJ0mxNyXx5g3R3bgmuutXJfbSxbTrF86n3rz4l/L3oOysrOzAkJBLPj6+v+njdUdEsk+KyK8icuKfp/ULZrHMggACCCCAAAIIIIAAAggggIAGBAjpNbDJlIgAAggg4FSB0iJSR0Rqh8UUaZidkVEzLSW5RNFSZZJuv7OKb5kq1SNKlK8oxctVkGJlyonyVLynXckJOrnx13m5/tc5uXrurFz47UTC5T9+z4m9dCEiODz8kq+v/096XdweETkmIkdF5Kqn1ch6EUAAAQQQQAABBBBAAAEEEHAXAUJ6d9kJ1oEAAggg4I4CyhnwDUSkflh09KNZGRn35uRIaOm7qqVVqn1fROkq1f1KVa4iJSve6Y5rd8GacuTS6d/l0qnf5K+Tv2Sc/fGw/tKp34J9/fwS/PwDDul1cdtEZP8//ynn5XMhgAACCCCAAAIIIIAAAggggEA+AoT03CIIIIAAAgj8KxAiIo39/f0fCQqPaJmsi69RsuKdCVXqPxRRvmZtv/J332N4Op7rVoFr587I+RM/ydkfj2T+fnBf0o0Lf4aHRET+pI+P+1JEdovIrn9ebgsdAggggAACCCCAAAIIIIAAAgiYCBDSc0sggAACCGhdQHlSvllYdMwzel187XLVauiqP/RIdKV775c7at0nAUFBWvexuf60ZL38ceyQ/HH4YNaJ73clXv7jt4iQyOjD+vjYdSKyXUQO2zwoHRBAAAEEEEAAAQQQQAABBBDwUgFCei/dWMpCAAEEELAoECMiLUOjottlpKU2iypeIqdGo2ah1R54OKBy3QbiHxgInZMFlND+94P75eS+PWnH92xP0yckZAb4+2/VJ+iU0H6TiCQ7eUqGQwABBBBAAAEEEEAAAQQQQMBjBAjpPWarWCgCCCCAgAMCyhk1rcNiinRK0enqVr7/gaTazVpEVXuwkRS5XXkPLFdBClz/85z8um+3HN22Of7M0UNRYVExe5LiYz8SkS9E5EpBroW5EEAAAQQQQAABBBBAAAEEEChsAUL6wt4B5kcAAQQQcJVAWRF5Jiw6pmtGamqVGo2bZ9Z5tGV4jYebiF+A8j5YLncQSEtJll9275Aj32xKPPHdzuCgsIij+vjYpSLymYhcc4c1sgYEEEAAAQQQQAABBBBAAAEEXClASO9KXcZGAAEEEChogQgReT4sukiP9JTkWrWaPp5xX4unwu9+uElBr4P57BDIycmRn3ZulUObv0g8vntbSEh4xN6k+LhFIrJaRNLtGJIuCCCAAAIIIIAAAggggAACCLi9ACG9228RC0QAAQQQsEKgZXhkdC99UkKr6g82Tqrf+tnI2s1aWNGNJu4qkJWRoRyHI/s3fqr748jBkODQsM/0CbqFIrLDXdfMuhBAAAEEEEAAAQQQQAABBBCwR4CQ3h41+iCAAAIIuINABRF5OSQ8/NWY20oFPdSuQ/R9LVpJaGS0O6yNNThRQHfjmhze8oV8v26lLik+LiElQTdHRD4UkctOnIahEEAAAQQQQAABBBBAAAEEECgUAUL6QmFnUgQQQAABBwSeDIsuMjA9Wd+4fpt28kDrdoHlqtd0YDi6epLAmWOHZN+GT1MOfvV5YHBExFfJ8fGzRGS7J9XAWhFAAAEEEEAAAQQQQAABBBAwFiCk535AAAEEEPAEgRAR6REaGTUkqliJyMYdu0TXb/Ws+Pn7e8LaWaMLBNKS9fLDxnXy7cplupTEhKt6Xfw0EVGOw8lxwXQMiQACCCCAAAIIIIAAAggggIDLBAjpXUbLwAgggAACThC4IyAoqH9Odk7vuxs2yWr0/MthlevWd8KwDOFNAr/u3a2E9YmnjxyQjPT0GZKdPZejcLxph6kFAQQQQAABBBBAAAEEEPBuAUJ6795fqkMAAQQ8VeC+sKio4anJyU8/0qFzwEPPdpRiZcp5ai2su4AELv9xSnav/jB172ergoJCw5en6hOnisiJApqeaRBAAAEEEEAAAQQQQAABBBCwS4CQ3i42OiGAAAIIuEigYXh0kdFZ2VkPPtq5Z1jD5zpJUGiYi6ZiWG8VSIqLld2rV8iOFYtSA4ODtiTFx78tIoe8tV7qQgABBBBAAAEEEEAAAQQQ8GwBQnrP3j9WjwACCHiLwCPh0THjfP38732s26sRjZ5/yVvqoo5CFMjMSJddK5fL1qXz9L4+vrv1urhxInKgEJfE1AgggAACCCCAAAIIIIAAAgj8R4CQnpsCAQQQQKAwBR4Kj46Z4OcfULdFz/4RDz3boTDXwtxeLLDz4yXy9eIP9D4+Pjv18XFjROSoF5dLaQgggAACCCCAAAIIIIAAAh4kQEjvQZvFUhFAAAEvEqgVFh3zlo/IIy17DQxXjrXhQqAgBLZ/uFC2LJyd4u/vv1GfoBstIqcKYl7mQAABBBBAAAEEEEAAAQQQQMCSACE99wYCCCCAQEEKlA4Oi3grOyujQ8ueA4Kade5ZkHMzFwIGgYy0NNm2bL58vXhOll9g4JyMlBTlGJw4eBBAAAEEEEAAAQQQQAABBBAoDAFC+sJQZ04EEEBAewLK/9684evrO7bJi91yHu/R1z84LFx7ClTsVgIJN6/LlgXvp+7fuDYnMz1deap+mlstkMUggAACCCCAAAIIIIAAAghoQoCQXhPbTJEIIIBAoQq8HBwWPrVqg4ahrfoNCS9etkKhLobJETAVuPj7Sdn4/pSEc8d/jE9J0A0RkbUoIYAAAggggAACCCCAAAIIIFBQAoT0BSXNPAgggID2BOqHRReZFV3itrvaDh4ZfVe9B7UnQMUeJXB893ZZP32iLiUh4XBSfOwgEfnZowpgsQgggAACCCCAAAIIIIAAAh4pQEjvkdvGohFAAAG3FggJCgmdKiLd2gwaEfxwu45uvVgWh4CpwI4Vi+WL2VMzc7JlSnZ25iiEEEAAAQQQQAABBBBAAAEEEHClACG9K3UZGwEEENCewIvBoWGz6jz2ZEibgcNDQiOjtCdAxV4hEH/tiqx/b2LSyX27dSlJif1E5HOvKIwiEEAAAQQQQAABBBBAAAEE3E6AkN7ttoQFIYAAAh4pUDEsJmZuWFRM/eeGj+NoG4/cQhZtTuDnXdtl7eRxCWmpKVuTdfF9ReQaUggggAACCCCAAAIIIIAAAgg4U4CQ3pmajIUAAghoU6Cfr5//ey179g94vLuSYXIh4H0CG9+fKrtWLkvKSEvrLyLLvK9CKkIAAQQQQAABBBBAAAEEECgsAUL6wpJnXgQQQMDzBe4Kj4lZXLR0uRrPvz4hukyV6p5fERUgkIfAmWOHZPXbb8Qn3Ly5T6+L6y4ilwBDAAEEEEAAAQQQQAABBBBAwFEBQnpHBemPAAIIaFOgj6+f36xWfYf4N+vcU5sCVK1Zga/mTs/ZsWJRckZaWh8RWaFZCApHAAEEEEAAAQQQQAABBBBwigAhvVMYGQQBBBDQjEDJsKiYpTElSzboMGZSVNmqd2umcApFwFjgjyMH5eM3R+hSEuK/1ut03UQkCSEEEEAAAQQQQAABBBBAAAEE7BEgpLdHjT4IIICANgWeDQwOXdykU9eoJ/sM1qYAVSNgIrDu3beyD3yx9npKUlJnEfkaIAQQQAABBBBAAAEEEEAAAQRsFSCkt1WM9ggggIAGBQJCQmaFhIZ36TR+SkTVBg01KEDJCFgW+HHH1/LxuOHJqfqkqf/fahxWCCCAAAIIIIAAAggggAACCNgiQEhvixZtEUAAAe0JVA+Ljll15731K3QaPzkiKDRMewJUjIAVAgk3rsmKMUN1F38/+UtSXGwHEfnTim40QQABBBBAAAEEEEAAAQQQQEAI6bkJEEAAAQQsCbzo5++/9OlBIwMad1BO8uBCAIH8BLYu/kC+XvJBYkZq6ksisiG/9nwfAQQQQAABBBBAAAEEEEAAAUJ67gEEEEAAgf8IBASFTA+Linql8zszIivVqYsQAgjYIHDi+12y/I3/6VMSdJNFZIINXWmKAAIIIIAAAggggAACCCCgQQFCeg1uOiUjgAACeQiUDI8psq783bVqKAF9cBjH23C3IGCPgO76VVk6cmD81XN/7NfHxbUTEb0949AHAQQQQAABBBBAAAEEEEDA+wUI6b1/j6kQAQQQsFagcXBY+KdNOr1SvGXPAdb2oR0CCOQhsH7aW+n7v1x/OSVB94yIHAELAQQQQAABBBBAAAEEEEAAAVMBQnruCQQQQAABRaCbr5/f/JcnTPO79/GnEEEAAScK7F2/WtZMHJOZnZX1ooisceLQDIUAAggggAACCCCAAAIIIOAFAoT0XrCJlIAAAgg4IuDr7z8xqmjxV7tPmxtZtloNR4aiLwIIWBA4dWi/LH6tnz5ZF6+cUa+cVc+FAAIIIIAAAggggAACCCCAgEGAkJ4bAQEEENCwQHh09Oe3VazcuMd786JDI6M0LEHpCLheIPbyRVn4v97xNy9e+DxVn9jV9TMyAwIIIIAAAggggAACCCCAgCcIENJ7wi6xRgQQQMD5AiXDomM21WjYtMqL4yaHOn94RkQAAUsCC4f2STh79NDRpPi4J0QkGSkEEEAAAQQQQAABBBBAAAFtCxDSa3v/qR4BBLQpcE9IeMSmJi++UrpFz/7aFKBqBApZQHmh7IGvNpzV6+JaisjZQl4O0yOAAAIIIIAAAggggAACCBSiACF9IeIzNQIIIFAIAk0DgoI2PjPkjbCHnu1QCNMzJQIIqALbP1woXy+acz1Vn6Q8UX8IGQQQQAABBBBAAAEEEEAAAW0KENJrc9+pGgEEtCnwrIh8+sqU2T61m7XQpgBVI+BmAvs3rpU174xJzcxIby0i37jZ8lgOAggggAACCCCAAAIIIIBAAQgQ0hcAMlMggAACbiDQNSA4eG6vGQuD7rq/gRsshyUggIAq8NO338jioa/m5OTktBeRdcgggAACCCCAAAIIIIAAAghoS4CQXlv7TbUIIKBNgX6hUdGTXp29NKxc9ZraFKBqBNxc4PeD+2T+wO5pGWlpPUXkQzdfLstDAAEEEEAAAQQQQAABBBBwogAhvRMxGQoBBBBwQ4Gh0cVvG9133oeRt1Wo5IbLY0kIIKAKnD/+o8zp2zU5NSlhsIgsQAYBBBBAAAEEEEAAAQQQQEAbAoT02thnqkQAAW0KjCxauuzw/vNWRBUpVUabAlSNgIcJXPz9pMx59eWkpLjYESIyx8OWz3IRQAABBBBAAAEEEEAAAQTsECCktwONLggggIAHCLxRvFyFoQPmfxwVVeI2D1guS0QAAVXgytnTMrtXp8SEmzdGicj7yCCAAAIIIIAAAggggAACCHi3ACG9d+8v1SGAgDYFRikB/cCFK6MjixXXpgBVI+DhAlfPnZH3e3ZUgvrXRWS2h5fD8hFAAAEEEEAAAQQQQAABBPIQIKTn9kAAAQS8S2B4sTLlRg5cvCoqqlgJ76qMahDQmMDVc3/IrB4dkxJjbw4TkXkaK59yEUAAAQQQQAABBBBAAAHNCBDSa2arKRQBBDQgMDim5O3jBi1ZExlz2+0aKJcSEfB+gct//C4zu3fQJyfoBojIEu+vmAoRQAABBBBAAAEEEEAAAe0JENJrb8+pGAEEvFOgV0SRYlMHLVkdUbxsee+skKoQ0KjAX78el5k9OqampyR3FZFVGmWgbAQQQAABBBBAAAEEEEDAawUI6b12aykMAQQ0JPBicFj4gkGLV4eWqlxFQ2VTKgLaEfjj6CGZ3btTZlZm5tMi8pV2KqdSBBBAAAEEEEAAAQQQQMD7BQjpvX+PqRABBLxb4Ek/f//PByz4xL9irXu9u1KqQ0DjAie+3yULBvfMzM7KaiIi32mcg/IRQAABBBBAAAEEEEAAAa8RIKT3mq2kEAQQ0KBAAz9//109ps0LqP7wIxosn5IR0J7A4S1fyMoJo3TpqckPisgJ7QlQMQIIIIAAAggggAACCCDgfQKE9N63p1SEAALaELgzODTsh/Yjxhe5/0nl9AsuBBDQisDu1Svkq3kz/kxJ0N0nIje0Ujd1IoAAAggggAACCCCAAALeKkBI7607S10IIODNAmFhUdFHH3ulT+Umnbp5c53UhgACFgS+mjs957u1Kw/r42PvBwkBBBBAAAEEEEAAAQQQQMCzBQjpPXv/WD0CCGhQIDw65tu6T7Z98Jn/vR6gwfIpGQEE/hFYMWao/pfvvt2arIt/BhQEEEAAAQQQQAABBBBAAAHPFSCk99y9Y+UIIKBBgeCwiMWV6z7Qrsd7cyM1WD4lI4CAicDM7h3iz/58dF52ZuZIcBBAAAEEEEAAAQQQQAABBDxTgJDeM/eNVSOAgDYFhpa6s8qo4au+jPbx4ce3Nm8BqkbgVoHkBJ1M7vBUQtyVy0NFZCE+CCCAAAIIIIAAAggggAACnidAyuN5e8aKEUBAmwLPBIdHrhj+yYbQoqXLalOAqhFAwKzAhZO/yLTOz2ZmZWY+LiI7YEIAAQQQQAABBBBAAAEEEPAsAUJ6z9ovVosAAtoUqOEXEHCo98xFQVXqP6RNAapGAIE8BY5t2yyfjB8Rm5qsry0if8GFAAIIIIAAAggggAACCCDgOQKE9J6zV6wUAQS0KeAfFhV94onegyo3fK6TNgWoGgEErBLYuvgD2fnJskP6+Nj7repAIwQQQAABBBBAAAEEEEAAAbcQIKR3i21gEQgggIB5gdCo6HW1m7Vo+cKot0IwQgABBPITWDysX+LJ/d99kpac1Du/tnwfAQQQQAABBBBAAAEEEEDAPQQI6d1jH1gFAgggYE5gaNlqNUYN++jzaHgQQAABawQyM9LlnXYtdDcu/Km8SHaRNX1ogwACCCCAAAIIIIAAAgggULgChPSF68/sCCCAgCWB5gHBwV+OWPVVUPGy5VFCAAEErBb488TP8u7Lz+RITk49ETlkdUcaIoAAAggggAACCCCAAAIIFIoAIX2hsDMpAgggkKdATHBY+MmOYyaWqN28JVQIIICAzQJ716+WjbOm/JGcoKssIjk2D0AHBBBAAAEEEEAAAQQQQACBAhMgpC8waiZCAAEErBMIi4rZ9ECbdo+2GTjc37oetEIAAQT+K/Dx+OHJP+38Zl1KYsLL+CCAAAIIIIAAAggggAACCLivACG9++4NK0MAAW0KDC5XveaYoSvWcw69NvefqhFwnkBOjrzZtrnuxl/nB4nIMucNzEgIIIAAAggggAACCCCAAALOFCCkd6YmYyGAAAKOCdT39fP/buSar/xvq1DJsZHojQACCIjI2Z+OyqweHdKzMjNrisjvoCCAAAIIIIAAAggggAACCLifACG9++0JK0IAAY0KhEVF/dZ6wIi7GjzdXqMClI0AAq4Q2LFikXyzbMEBfXxsfVeMz5gIIIAAAggggAACCCCAAAKOCRDSO+ZHbwQQQMApAgFBITPueaRZr87vzAh2yoAMggACCBgJzO79UvzvB/dNFZF3gEEAAQQQQAABBBBAAAEEEHAvAUJ699oPVoMAAtoUaBkeHbNm9IYd4SHhEdoUoGoEEHCpQOylC/LWs4+lZ6anPyIi+1w6GYMjgAACCCCAAAIIIIAAAgjYJEBIbxMXjRFAAAGnCwSEhEec6zh2UqlaTR93+uAMiAACCKgC+zd8KhtmTjmp18VVQwUBBBBAAAEEEEAAAQQQQMB9BAjp3WcvWAkCCGhQIDg0fH7tR1t06jhmUqgGy6dkBBAoYIEFg3slHN+9fYaIjC3gqZkOAQQQQAABBBBAAAEEEEDAggAhPbcGAgggUHgCLSNiiqwZ++Wu8MDgkMJbBTMjgIBmBHTXrsqbTzdNy0hLU4692a+ZwikUAQQQQAABBBBAAAEEEHBjAUJ6N94cloYAAt4tEBIZdb7DG2+Xq92shXcXSnUIIOBWAnvXr5YvZr/7sz4+7h63WhiLQQABBBBAAAEEEEAAAQQ0KkBIr9GNp2wEEChcAX9//0m1mrcc0Pnt6TxCX7hbwewIaFJgdu9Out8P7n9LRN7VJABFI4AAAggggAACCCCAAAJuJEBI70abwVIQQEAzAvcHBAXtGfvFt0GRRYtrpmgKRQAB9xG4cva0THzuieyc7OwqInLafVbGShBAAAEEEEAAAQQQQAAB7QkQ0mtvz6kYAQQKWSAsusjBJ/sMrPtwuxcLeSVMjwACWhbYuuQD2fnR0q/1ujjO3NLyjUDtCCCAAAIIIIAAAgggUOgChPSFvgUsAAEENCbQs9zd90we+uFn0Rqrm3IRQMANBd58upnuxl/ne4jIp264PJaEAAIIIIAAAggggAACCGhCgJBeE9tMkQgg4CYCUQHBwX/1m7siouI9ddxkSSwDAQS0LPDLd9/Kh6MGX0pJSiytZQdqRwABBBBAAAEEEEAAAQQKU4CQvjD1mRsBBDQlEBQaOvf+J57u8tzIN4M1VTjFIoCAWwssHtYv8ccdW5QXyL7p1gtlcQgggAACCCCAAAIIIICAlwoQ0nvpxlIWAgi4nUDdwOCQPW9u+T44NCLS7RbHghBAQLsCNy78KW8+3SxHcnLuFJEz2pWgcgQQQAABBBBAAAEEEECgcAQI6QvHnVkRQEBjAuHRMbse79GvUeMXOmuscspFAAFPENg8f5bsWv3humRdfDtPWC9rRAABBBBAAAEEEEAAAQS8SYCQ3pt2k1oQQMBdBdoWL1dh6ej126LcdYGsCwEEtC2Qk5Mjox6tn5QUF9tKRL7VtgbVI4AAAggggAACCCCAAAIFK0BIX7DezIYAAhoUCI2KOt1x9MRK9zR5TIPVUzICCHiKwL7P18jG9989pI+Pvd9T1sw6EUAAAQQQQAABBBBAAAFvECCk94ZdpAYEEHBngd6V6tw/ceCildHuvEjWhgACCCgCE9u3iL985nQvEVmDCAIIIIAAAggggAACCCCAQMEIENIXjDOzIICANgV8gsPCrveetbjoHbXralOAqhFAwKMEft61XT4e99qZ5ARdJY9aOItFAAEEEEAAAQQQQAABBDxYgJDegzePpSOAgNsLDL+nyWOjur/7QYTbr5QFIoAAAv8IzOj2QvyZY4deE5GFoCCAAAIIIIAAAggggAACCLhegJDe9cbMgAAC2hQICwgKuvq/5evCSleuqk0BqkYAAY8UOHVovywa0udKSlLi7R5ZAItGAAEEEEAAAQQQQAABBDxMgJDewzaM5SKAgMcIjLn/iTavvTRhWpjHrJiFIoAAAv8IfNC3q+7k/j1viMhsUBBAAAEEEEAAAQQQQAABBFwrQEjvWl9GRwABbQpE+gcEXh2+6svg2yrcoU0BqkYAAY8WOPvjEZnb/5Ubqfqk4h5dCItHAAEEEEAAAQQQQAABBDxAgJDeAzaJJSKAgMcJjK331DPDOo2fwlP0Hrd1LBgBBFSBuf276X7du4un6bklEEAAAQQQQAABBBBAAAEXCxDSuxiY4RFAQHMCof6BgTde++SLkJIVK2mueApGAAHvEThz7LDMG9DtWqo+6TbvqYpKEEAAAQQQQAABBBBAAAH3EyCkd789YUUIIODZAiPufeypUV0mzgj37DJYPQIIICDyfu9OulMH9w8TkYV4IIAAAggggAACCCCAAAIIuEaAkN41royKAAIaFQgMDY0btHBldJmqd2tUgLIRQMCbBH774XtZOmLA+eQEXQVvqotaEEAAAQQQQAABBBBAAAF3EiCkd6fdYC0IIODpAn2qNWg8sc/sxVGeXgjrRwABBFSBqS89Hf/XieO9RWQ1KggggAACCCCAAAIIIIAAAs4XIKR3vikjIoCARgVCIqPOd5syu9xd9zfQqABlI4CANwoc27ZZVk8c86M+Pq62N9ZHTQgggAACCCCAAAIIIIBAYQsQ0hf2DjA/Agh4i0C7MlXuXvjaJxuivaUg6kAAAQRUgXFPNtbFXrnYVkR2ooIAAggggAACCCCAAAIIIOBcAUJ653oyGgIIaFQgLLrIgXbDRt9/X4tWGhWgbAQQ8GaB3atXyOb5szbrdXFPeHOd1IYAAggggAACCCCAAAIIFIYAIX1hqDMnAgh4m0D9iKLFvnl76/4IbyuMehBAAAFFICsjQ15rXCctIy21hoicRgUBBBBAAAEEEEAAAQQQQMB5AoT0zrNkJAQQ0KhASGTkx8079+z4aBflvYpcCLiPwMXff5XZfV4WfXyc1GneUjo7SuwQAAAgAElEQVS9OVUCgoJl16rlsm7qBMNCO46dJA+0bmf4s6Wvu09FrKQwBda/NzFzz6crZmSmpw8rzHUwNwIIIIAAAggggAACCCDgbQKE9N62o9SDAAIFLVDUx8fn+tvf/OATHlOkoOfW1Hyp+iT5cs40UY7dUK4GT7eXDqMnOmyQnZ0lv+7dLd8smSdnfz4qOdnZ4ufvL8oLgB/p2FWqNmgoPj6e+T+Xx3fvkAWDexqMYkqWkiHL10pksRKybdl82fj+VMPXW/cfJs279DL82dLXHUZmAK8QuHrujEzp2DopIy2V3xryih2lCAQQQAABBBBAAAEEEHAXAc9MHdxFj3UggAACIkPue7zVuM7vTA8HwzUCSoh+dOsmWf3OaFGCevWq91Rb6TT+76DZ3isrM1PWTX1Tvlv7idkhgkLDZNDiVVL6rmr2TlGo/Sw9SU9IX6jb4tGTz+79ku73g/sGicgyjy6ExSOAAAIIIIAAAggggAACbiRASO9Gm8FSEEDA8wRCIqPO95w2r1yle+/3vMV7yIqVcP77dSv/s1pnhPTKE/TzBnSTnJwcQxD/yuT3pXi5CpKSlCjHtm2RHSsWSZeJMzw2pLe0xYT0HnLzu+Eyf9q5VVa+NeqYPj6ujhsujyUhgAACCCCAAAIIIIAAAh4pQEjvkdvGohFAwE0EmpcoX3HtG599E+Um6/HKZXw0dpicOXZYHu/eV25e+Eu2LJptqNMZIf3KCSNl3+efGsZ7/vUJ8tCzHbzS0LQoQnpNbLPLihzVvF5SYlxs4/8/LemIyyZhYAQQQAABBBBAAAEEEEBAQwKE9BrabEpFAAHnCoRGRa9r2aP/M407dHbuwIx2i0BWRob4+vsbzoU3DpedEdIrHwAc+HK9Yb7mnXtKq/7DLJ4/nxh7U2Z0e16u/3lOqj3YSLpNmSOBISGGvsbfK1e9pvSZvVTCoqJv+fqzw0ZL8bIVRJkzKS7WMJ9eF5f7IUGvmQvl7oeb5Naelpwsi4e+Kid/+E5ibrtdBi1ZbThXXrmunDktG2ZOlpP794hyZI+Pr69UrFlHWvUbKnfUqZtbg3Lczfu9Oklygk5qN28hL02YJgGBQTafSZ+Rlio/7twqu1YulwsnfzHMqVzFypSTRzp0kQZtnzO8kFa91N9+UJw6jpkku1Yuk+8/WyUpiQkSEhEpj3TsYqjfuI/S98aFP+XrRXPk6LZNkp6SYng3QNUHGkqbgcOl5B135o4ff/WKbF4wSw5//YWhnXLdXqmytOjRX2o1e1x8ff34V+RCgU3zZsjOj5bMSUtJ7ufCaRgaAQQQQAABBBBAAAEEENCMACG9ZraaQhFAwMkCUT4+PrHvbD/oq4SxXAUj4OyQXjlGRwmU1eueJo9J28GvS9HSZf5TUMKNazKtczuJu3JJ7ryvnvSasUiCQkMN7Yy/Z/yCVuOvl7qzilw+c8rwYlrlUj5kKFf9Hlk7Zbzh7/VbPSsdx07KDdj/+vW4zOzeQdJTU6R8jVry6pxlEhIeIce2b5GlIwbkjmO60KcHj5QmL75iGMd4DOM12/IkfXZWlnw4eogc+fpLi5v8cLuO0u61seLr93c4rn74obyk1s/PT+KuXv5PX9M+v+7bY/hQQqnX9DJe+/lffpQP+nY1BP7mLmXcZ4eNMQT8XK4RuPbnWZncoVViRmpqpGtmYFQEEEAAAQQQQAABBBBAQFsChPTa2m+qRQAB5wn0rtn40ck93ptLSOU803xHcnZIrzwBP7dfV7nw24lb5i539z3SdtDIW55KdzSkNy1OCembvdxDZnR7wRA4F7m9tAxeskaiStxmaLp79YrcAL91/2HSvEsvufzHKZnVs6Po4+OkUp37DS/OVT5QuHb+jMwf1NPwlL/Sf9Ci1YavOyukXzFmqOjj4qRFr/5S/u5ahgBceUp/weBehg8tIosWl8FL10jR0mUNazf+DQWlrXKUUL2nnpFzPx81rFOpNzQyWgYvWS23Vaxk+I2D2b07GepTfivghVFvS/3Wz0hmWrrsWr1czv10VDq/PUPSUpJz2ylzdZ/6gZS6q6rhNxOWjRwopw7tF7+AABmw4BOpeA9Hpuf7D8qBBu91bR9/7qejPUXk7/OiuBBAAAEEEEAAAQQQQAABBOwWIKS3m46OCCCgZYGw6JhjL46dVKtGo2ZaZijw2p0d0isFJNy8LmsmjhXlhZiml/J0e/vh4wzH2jgjpK/ZuJm0Hz5eIooWMzwx7h8QIIuG9BHlKXLlyffesxYbjtLJSE+TxUP7yonvv5XA4BAZuGillK1WI/eYGuO26pp3frRE1k9/x/DXblPnSK2mjzslpLe0ycrLdle8MUQObdl4yxqV9sYh/YvjJht+S0C5jPsof1fqrf5QY/l513ZZ+L9ehjb3Pv6UvDxhWu5T+cbzG7dTntxv9PxLud8+8f0uw0uAleupvkPksVf6FPj9qaUJ929cKxtmTtmmj499VEt1UysCCCCAAAIIIIAAAggg4AoBQnpXqDImAgh4u0DVkPDIw5N3Hfn7rBOuAhNwRUivLF4Jj6+e/UO2LZ8vBzdtuOUoGfUpdkdDeuUJ9yHL1kn0bSVv8TI+cqfhc50Mx8ZcO3dGpr/yvCQnxOceraN8UKCG4vmBq2t2xpP0ylzZ2Vny697dsnvVh/LHsUO558Cr6zD+IEH5mnFI33P6AqnRqGnuks19b+uSufLlnGmGNnm9wNe4XV4GznhfQX7GWv9+RmqqDGtUKys7K+t2EbmudQ/qRwABBBBAAAEEEEAAAQQcESCkd0SPvgggoFWBNxo+99Ib7YePDdIqQGHV7aqQ3rge5aWkn04ea3i6W7mUF5YOXLhSsjIzHDqT3viseuP5lA8H1EBenevXfbvlwzeGGJqpT4wrL5KdP6i7nD58IF/+rpNmSZ1Hn3DKk/TKS2I/nTRW9q5fbXFeR0P6vEJ940mN2+WF8GSfwfJ49775OtHAMYHFw/ol/rhjy3ARmevYSPRGAAEEEEAAAQQQQAABBLQtQEiv7f2negQQsEMgNDLqbM/pCyrcUfs+O3rTxRGBggjplfXdvPiXTO/6nOEoHDVcV77uyItjLYX0xkfbqMfY7Pt8jeEFsSERkTJo8Sq5vdJdtxyBo7ygdcCCj+WO2nXz5HTGk/RnfzpqOAc/KyPDcOa88gFAmarVxdfXL/eJeUdD+rVT3zQ8pa9ceT1Jb9zu5bemSd2WbRy5nejroMDP326TTyaMPKKPj+OHoYOWdEcAAQQQQAABBBBAAAFtCxDSa3v/qR4BBGwXuDeqWIlvJ3y9N8L2rvRwVCC/kD47K0vWvTtB9qz5SKKKlzCceV76rmo2T2scbperXlNenbNMMtPTckN6Jaz+37JPJaJIMcPYJ3/4Tub2e8VwTI5xGG98RI6lkF7pf2jzhtwn56s1aCiX/vhddNeuivLn7tPmSkBQsGEe45Da9Ex2c0U6I6Q/vnuHLBisvB/01rPerT2T3prjboyP/MnrTHpzRwMpH2xwFZ7A0IdqpqanplQVkfOFtwpmRgABBBBAAAEEEEAAAQQ8W4D/n61n7x+rRwCBAhbw9fV9q8mL3Ya3GTTcv4CnZjqR3BenKhjmzh03DsWVNnk9lZ2ekiJLhveT8Jgi0uTFV6TkHZXFz99fbl68YHhC/I+jBw3m6vnupsfNtOo3VJq93EN+O7BXlo0cKCmJCYb29oT0xk/uG2+0aRBv/FS78pS98jR51QcaGl6yGnf5ouzfuE5++vYb6fvBMsMHCM4I6X/74Xv5oG8Xw7n9ypP7PafPE/+AINm+YqFsnj/LsFxHn6S/dv6MzOzeQRJjb4qPr6+8MOptqd/6GclMS5fDX38pR7/5SrpMnCkpiYkyo/vzhg8wlHbPjRgv9Vo9IwGBQZIYe0OObdsiOz5aLN3f/cCuD2f4R2a7wIejh+gPbdow6v9v/Zm296YHAggggAACCCCAAAIIIICAIkBIz32AAAII2CAQGhl1rvesReUr1KxjQy+aOiKwcsJI2ff5p3kO0Xbw69Kk0ytiS0hvzRnvtZu3kA6jJ0pI+N+/OKG8VHbF6L/Pije+lJBaebFrUlysXSG98hsAStCvHHGjXsZH3ahfU4Ly7R8ulI2zplj0KFW5qvSf/5GERUU7JaRXnBYPfdXw2wKml/IUu7ImR0N6ZdxvP1kqn01722xd6ln9YdExBqOlIwbc8nJf404RRYrKwEUrpUT5Oxy57ehrpcDxPTvk43HDj+rj4+61sgvNEEAAAQQQQAABBBBAAAEETAQI6bklEEAAAesF7oksWuy7t7bu56gb680cbmlLSG/rcTfKE9w7P14qx3dvF931a4a1Kk/Tl69RWx7t2kuqPdjIcPa6eimB9NFvNsn69942tFfa1nvqGWnZc4Ds/GSJ7PxoiRiH5MqT4TO6PS/X/zwnyrE5fWYvNYTn5i7lKfClI/8Nn5UPCF6aMM3wlLjxpazhzNFDsnXJB/L7wX2ivNhVuYqVKWc4o71xh865c1z8/Vd5v1cnSU7QifF4u1Ytl3VTJxj6dRw7SR5o3c7wZ0tfT9Unyaa5M2TPpx8Z5lM+kLjv8VZS+f4HZMXooYaQXjk7Xz1aaPU7o0U5mkbx6fvBh3LnffVyS1A+YNi2fIHh733eX2IwVi61ri9mvytnfz5qCOGVeWo0bCotevQ3vMBXva6cOS1bFr4vSkCs/EaEcinHG93zyKPS9KUeUrR0GYfvOwawXmDIg3enZaSlVRKRi9b3oiUCCCCAAAIIIIAAAggggIAqQEjPvYAAAghYL/B6o+deGtNu+NhbU1Pr+9MSAQQQ8DqBxcP6Jf64Y8tQEfn70xcuBBBAAAEEEEAAAQQQQAABmwQI6W3iojECCGhZICw65pcu78yoXqX+Q1pmoHYEEEDgFoEjX38pa6eO350UF9cYGgQQQAABBBBAAAEEEEAAAdsFCOltN6MHAghoU6B0YHDwH+9+f5yn6LW5/1SNAAIWBJTjkIY/cm92TnZ2mIikAoUAAggggAACCCCAAAIIIGCbACG9bV60RgAB7Qp0q/lI8+k9ps3jPHrt3gNUjgACFgSmd20ff/ano11EZANICCCAAAIIIIAAAggggAACtgkQ0tvmRWsEENCoQFhUzOa2/xvZQnlJKBcCCCCAwK0COz9aLJsXzF6Wqk/sig0CCCCAAAIIIIAAAggggIBtAoT0tnnRGgEENCrgHxikH/fFztDIYiU0KkDZCCCAgGWBS6d/k5ndnr+akpRUEicEEEAAAQQQQAABBBBAAAHbBAjpbfOiNQIIaFOgYYkKd3zxxrqtUdosn6oRQACB/AVGPVo/KTH2Zj0R+TX/1rRAAAEEEEAAAQQQQAABBBBQBQjpuRcQQACB/AXGNnupxxttBg33z78pLRBAAAFtCqwYPUR/cNOG4SIyR5sCVI0AAggggAACCCCAAAII2CdASG+fG70QQEBDAmHRMUdffuu92tUaNNRQ1ZSKAAII2CZwaPNG+ezdt75Jio99zLaetEYAAQQQQAABBBBAAAEEtC1ASK/t/ad6BBDIXyBExEf/3r5ffPwDA/NvTQsEEEBAowK661flzTZNkzLS0iI0SkDZCCCAAAIIIIAAAggggIBdAoT0drHRCQEENCTwWNlqNVYP++jzaA3VTKkIIICAXQJjn2yUEHflUhMROWLXAHRCAAEEEEAAAQQQQAABBDQoQEivwU2nZAQQsF7A19d3wqNde7/+5Kv/87W+Fy0RQAABbQp88uaI5P0b1o4UkVnaFKBqBBBAAAEEEEAAAQQQQMB2AUJ6283ogQACGhIIi4459PKEafdVe7CRhqqmVAQQQMA+gYObNijn0m/R6+Ja2jcCvRBAAAEEEEAAAQQQQAAB7QkQ0mtvz6kYAQRsEPDz90+fuP1QQHB4uA29aIoAAghoU+DGxb9kygtPxaYm64tqU4CqEUAAAQQQQAABBBBAAAHbBQjpbTejBwIIaEegXrGy5beO+Xx7lHZKplIEEEDAMYERTevqk3Xx94jIGcdGojcCCCCAAAIIIIAAAgggoA0BQnpt7DNVIoCAfQL9GrRp/26HMROD7OtOLwQQQEB7AvMGdk868d23PURklfaqp2IEEEAAAQQQQAABBBBAwHYBQnrbzeiBAAIaEQiNil7XZuDwZxq0aa+RiikTAQQQcFxg2/IF8vXC92enpaT0d3w0RkAAAQQQQAABBBBAAAEEvF+AkN7795gKEUDAToGQyKg/B8z/uGzpu6raOQLdEEAAAe0J/H5grywdOfBHfXxcbe1VT8UIIIAAAggggAACCCCAgO0ChPS2m9EDAQS0IRDh5+8fO/2Hk/7aKJcqEUAAAecIpCQmyOuP1k/LysgIds6IjIIAAggggAACCCCAAAIIeLcAIb137y/VIYCA/QINS1W6a+OINZui7R+CnggggIA2BUY//mCi7sa1B0TkhDYFqBoBBBBAAAEEEEAAAQQQsF6AkN56K1oigIC2BPo1aPPc1A5j3uFJUG3tO9UigIATBOYP7JHwy3c7e/HyWCdgMgQCCCCAAAIIIIAAAgh4vQAhvddvMQUigIA9AiHhkR+16j/0xYfbdbSnO30QQAABTQt8vWiO8vLYyZmZmSM0DUHxCCCAAAIIIIAAAggggIAVAoT0ViDRBAEEtCcQFh3zS49pc6vfUbuu9oqnYgQQQMBBgZ++/UZWTXh9d1J8XGMHh6I7AggggAACCCCAAAIIIOD1AoT0Xr/FFIgAAvYI+AcEpry1dV9waGSUPd3pgwACCGha4Pqf52Rqp6evpeqTbtM0BMUjgAACCCCAAAIIIIAAAlYIENJbgUQTBBDQnED50KjoXybtOBSmucopGAEEEHCSwKB6VTOzszKVl2/rnTQkwyCAAAIIIIAAAggggAACXilASO+V20pRCCDgoMBjFWrWXv2/ZWuVcIkLAQQQQMAOgTfbNNXduPBnUxE5Ykd3uiCAAAIIIIAAAggggAACmhEgpNfMVlMoAgjYINDvwbbPT3nhjbdDbOhDUwQQQAABI4H5g3om/LJnRy8RWQUMAggggAACCCCAAAIIIICAZQFCeu4OBBBAwEQgKDR83pN9BvZ6pGNXbBBAAAEE7BT4cs607K1L5o4TkQl2DkE3BBBAAAEEEEAAAQQQQEATAoT0mthmikQAAVsEwmOK7Ok4dtLDNRoqpzRwIYAAAgjYI/DDF+tk/fR31iXrdO3s6U8fBBBAAAEEEEAAAQQQQEArAoT0Wtlp6kQAAasFQsIjLgxeuqZ0yTsqW92HhggggAACtwqcPnJAFg/r+7M+Pu4ebBBAAAEEEEAAAQQQQAABBCwLENJzdyCAAAImAn7+/umTdx0LCAwOxgYBBBBAwE6BuCuXZGL7lrGpyfqidg5BNwQQQAABBBBAAAEEEEBAEwKE9JrYZopEAAEbBG4PDgs/PWX3sVAb+tAUAQQQQMCMwMD778rOyc5WPvHMAAgBBBBAAAEEEEAAAQQQQMC8ACE9dwYCCCBwq0C9EhXu+PqNdVujgUEAAQQQcExg1KP1kxJjb9YSkTOOjURvBBBAAAEEEEAAAQQQQMB7BQjpvXdvqQwBBOwTeKbqAw2XvDpnaZR93emFAAIIIKAKTOnQOv7C7yfaiMhuVBBAAAEEEEAAAQQQQAABBMwLENJzZyCAAAK3CvR76NkOU59/fQIH0nNnIIAAAg4KLBjcO+H47m29RGSVg0PRHQEEEEAAAQQQQAABBBDwWgFCeq/dWgpDAAF7BPz9/Se16DVg+GOvvGpPd/oggAACCBgJrJsyIW3X6uUjRWQ6MAgggAACCCCAAAIIIIAAAuYFCOm5MxBAAAEjgbDIqFWtB414vkGb9rgggAACCDgosG35Atk0f+Z7mWlpQxwciu4IIIAAAggggAACCCCAgNcKENJ77dZSGAII2CMQHlNkd8exkxrWaNjUnu70QQABBBAwEvjhi3Xy+bR3PtUn6p4DBgEEEEAAAQQQQAABBBBAwLwAIT13BgIIIGAkEBYV82uvmQurVqhZGxcEEEAAAQcFftmzUz4e/9qepLi4Rg4ORXcEEEAAAQQQQAABBBBAwGsFCOm9dmspDAEE7BEICY+4PPSjz0sWL1venu70QQABBBAwEjj381GZP7Dnr3pdXHVgEEAAAQQQQAABBBBAAAEEzAsQ0nNnIIAAAkYCAUFBSW9u/j4sLCoaFzcX+OvX4zKzewfpMnGm1GhUMMcTHd+9QxYM7ik9py9w6pyFUYuzt9faGqxt58z1fTR2mBz4cn3ukHfeV096zVgkQaGhzpyGscwIXDt/Vqa9/MyllKTE0gAhgAACCCCAAAIIIIAAAggQ0nMPIIAAAvkK+Pj4Zs04cNLXx9c337Y0sF9g27L5smXhbBm4aKWUrVbjloGUQPXYti1mv2fcT+lESG//Hji7p7Xhu7XtnLU+Zb4ti2bLyxPeM4TyCTeuybTO7aRo6TIE9c5CzmOcxNibMq5V44SM1NSoApiOKRBAAAEEEEAAAQQQQAABjxTgSXqP3DYWjQACLhKI8A8MvPHevhOBLhqfYf8RsPREuhqgxl25JK37D5PmXXrlmqUlJ8v8Qd0Nf1eegr52/ozTQnplPctGDjT7wYAzN81SQF3QwbUza1LHsrYGa9u5Yo3qmK76jQhXrtlTx85MT5ehD9+TkZ2Vyc9VT91E1o0AAggggAACCCCAAAIuFyCkdzkxEyCAgAcJlAqJjPp98s7DYR60Zo9cqhrGV65bXzqNn5pbgxrgpqemSL2n2t7yPbVPw/YvGsJ7Z4a9hPSO30bW7oe17RxfkeUR1DW06NHvlg+CXDmnlsceVK9KVnZWlvJzNU3LDtSOAAIIIIAAAggggAACCFgSIKTn3kAAAQT+FbgrqniJQxO27I0AxfUCyrE2pw79IEOWr5XIYiUMEyrH2ez59GOp2biZ/Lxr+y3fM3362TjsPbZ9c+6Z46bhvjruxvf//TBAbaM+nX/68IFbCjY3htLAXMCsrFkdOzA4xOLT+KbnoivjqWejG/9WQH61GH+QYTyGpfPV1Q832g8fJ1fOnMpda0zJUrf4KuMuGtJHOk14VzbPnymKibFDfue6W9oP0/PfLYX0puObnvuvfF+5ajdraXgvgHKp3iXK32H4LQt1H01/C8P0buZJetf/+zaeYehDNVPTU1OUM+ljC3ZmZkMAAQQQQAABBBBAAAEEPEOAkN4z9olVIoBAwQjULla2/LdjPt/O2ckF4G3uXHrTINY4qFUDfDXUNw6r1XbmnpBWxixZ8c7cJ6bVgNY4yLX2SXrTgNm0n+n556aM+R13o/wGQV61mK5d/ZDh5sULtwTuxvMaHyFk+uGEcT9znso45uYw9zXj/qqtufPfTQ3MjWVuj9QQXw39lbUZB/OqW34BvDVmBXD7a2qKEU3r6pN18VVF5IKmCqdYBBBAAAEEEEAAAQQQQMBKAUJ6K6FohgACmhBoUKrSXZtGrNkUrYlqC7lI00Dd+DgbJUxWXu6pHm2jBqtFbi+dewSOpSNLlDA39vJFiy8FNTeWvSG98sHBib27rH4BaX4hvenxK8a1qKG0sYHytfyOj7H0olTTfurfazdvccsxQ5Zs7O2f3wcd6m1puo/mfvPCXCBveiySOp7xhwimv0VQyP8UvH760Y8/mKi7ce0+ETnl9cVSIAIIIIAAAggggAACCCBghwAhvR1odEEAAa8VeKRc9Zrrh65YT0hfAFts7kWwynEr3afNlbLVaohxSJuWnGQI7ZUjW2o0ampYXV7Hppgeo2Ncjum8yjEx9ob0akhseqSLJb78QvouE2fm1qeMYRxMK383/uBCncNSKJ3f9609499cOK6MbfpeAWtrM21n+hsS6rpNv27uwxdzIb25D2HU+8X4/iqAW5wp/hEY1+oRXeylCw+LyHFQEEAAAQQQQAABBBBAAAEE/itASM9dgQACCPwr8FjFWveuHrxkDSF9Ad0VxkHsgS/X3/JUuvFxOLrr12TZyIG3nPduS0if13nwjoT0CpMaFCt/zutMejUontm9g5iG8dbUohgofZUjccxdls5htxTiWxuyW/rNBNMwPL+QXv0tAdN25vZGrc/4iXdC+gL6R+mCaSa0ba67/uc55dO1Iy4YniERQAABBBBAAAEEEEAAAY8XIKT3+C2kAAQQcKLAE5Xr1l/Zf/7HkU4ck6HyEDB+Elp5YapydRr/9wteTV9EanqEjTXBdlBouOHccuOz1535JL1xaWrorXzN+GW4xm3yC7LteZI+vxssv5BePVLIGk/1Bb/KnNaG/JaOxVFrtfQkvWldhPT57bT7fv/t9i3ir545/biI3PqGZvddMitDAAEEEEAAAQQQQAABBApUgJC+QLmZDAEE3Fyg1V31GqzoN3cFL44toI1Sg96ajZvJz7u233KcjRqmh0RESkpiglR/sHHuy19NQ3z1CBzl68bHs6hPnxuf9e6qkF6ZO79jcxwJ6dUPHEzPpM9vq0zDdLW96VExltZm65n0pufqm3u5rvFvE+Rnpq7X0ZA+Pye+7zqBSc8/GX/p9G9PiMg+183CyAgggAACCCCAAAIIIICA5woQ0nvu3rFyBBBwvkCbKvUfXN73gw8J6Z1va3FE9bgTc0fF5PU9a578ViZVznGvXLd+7hP66pjG58hbegmt6aKN56xc9wHDU/pNO3XPPUfe0vnt6jiWAnNralGeYrf0otS5/btJxzETDWf5m17qnHFXLonyQl7lNxXMfVBhaQ3mXjxr7mvGL2ZVj94xV6/pPObWotSgPGF/5ezpW/bN9LcpbDmT3lzbArzNNT3V5BdaxV889etTIvK9piEoHgEEEEAAAQQQQAABBBCwIEBIz62BAAII/CtASF8Id0NeL19Vv2d8Nrm6RGuDbePwWOmrBNXKZRr4KqHwxvf/PmpHDbNNOUznNA7Albbm1mk6hvEZ9uoHBWeGqEsAACAASURBVNfOnzGcN5/XcTfqUTOm9eR3Dr7xcTdK6K2c/a9cpi+7teSptFWD9NOH/z2txNRI6a+8mLXThHdl8/yZorY1185SrerazO2Bo0/SE9IXwj/uf6ac/MKT8RdP/UZIX3hbwMwIIIAAAggggAACCCDg5gKE9G6+QSwPAQQKVIDjbgqUm8kKQsDSmfQFMTdzIKAIcNwN9wECCCCAAAIIIIAAAgggkLcAIT13CAIIIPCvAC+O5W7wOgFCeq/bUo8r6O12LeKvnuXFsR63cSwYAQQQQAABBBBAAAEECkyAkL7AqJkIAQQ8QOCxirXuXT14yZpoD1grS0TAKgFCequYaORCgQltm+uu/3muqYgcceE0DI0AAggggAACCCCAAAIIeKwAIb3Hbh0LRwABFwg8Uq56zfVDV6wnpHcBLkMigIA2Bca1ekQXe+nCwyJyXJsCVI0AAggggAACCCCAAAII5C1ASM8dggACCPwr0OD2SndtGrlmEyE9dwUCCCDgJIHRjz+YqLtx7T4ROeWkIRkGAQQQQAABBBBAAAEEEPAqAUJ6r9pOikEAAQcFahcrW/7bMZ9vj3JwHLojgAACCPwjMKJpXX2yLr6qiFwABQEEEEAAAQQQQAABBBBA4L8ChPTcFQgggMC/AndFFS9xaMKWvRGgIIAAAgg4R2DoQzVT01NTSotIrHNGZBQEEEAAAQQQQAABBBBAwLsECOm9az+pBgEEHBMoFRIZeWryziOhjg1DbwQQQAABVWBQvSpZ2VlZys/VdFQQQAABBBBAAAEEEEAAAQT+K0BIz12BAAII/CsQ4R8YeOO9fScCQUEAAQQQcFwgMz1Nhj5cKyM7K5Ofq45zMgICCCCAAAIIIIAAAgh4qQAhvZduLGUhgIB9Aj6+vlnTfzjp6+vra98A9EIAAQQQyBVIjL0h41s9kpCemsq7PrgvEEAAAQQQQAABBBBAAAELAoT03BoIIICAkUBAUFDim5u/Dw+LisYFAQQQQMBBgWvnz8i0l5+9lJKUqJxJz4UAAggggAACCCCAAAIIIGBGgJCe2wIBBBAwEggJj7g8dMX6ksXLVcAFAQQQQMBBgbM/HZUFg3ue0MfH3e3gUHRHAAEEEEAAAQQQQAABBLxWgJDea7eWwhBAwB6BsKiYE71mLqhWoWYde7rTBwEEEEDASOD4nh3yyfgRe5LiYhsBgwACCCCAAAIIIIAAAgggYF6AkJ47AwEEEDASCI+O2dVx7ORGNRo1xQUBBBBAwEGB/RvXyoYZEz/V63TPOTgU3RFAAAEEEEAAAQQQQAABrxUgpPfaraUwBBCwRyAsMmpl64HDX2jwNHmSPX70QQABBIwFti2bL5vmzZqWmZE2FBkEEEAAAQQQQAABBBBAAAHzAoT03BkIIICAkYCvv//EJ3oOGPFYt1dxQQABBBBwUGDt5DfTdq/5cISIzHBwKLojgAACCCCAAAIIIIAAAl4rQEjvtVtLYQggYKdA3wefeWHqC6PeCrGzP90QQAABBP4RWDC4V8Lx3dt7icgqUBBAAAEEEEAAAQQQQAABBMwLENJzZyCAAAK3CrSt8sBDS/vOWR4FDAIIIICAYwKTO7SKv/j7r61FZI9jI9EbAQQQQAABBBBAAAEEEPBeAUJ6791bKkMAAfsE7i9R/o5v3vhsKyG9fX70QgABBHIFRjWvl5QYF1tLRM7AggACCCCAAAIIIIAAAgggYF6AkJ47AwEEELhVoGRwWNiZKbt/5Lgb7gwEEEDAQYGBdSvn5OTkBIpIpoND0R0BBBBAAAEEEEAAAQQQ8FoBQnqv3VoKQwABewX8/P3TJ+86GhAYTE5vryH9EEAAgbgrl2Ri+5axqcn6omgggAACCCCAAAIIIIAAAghYFiCk5+5AAAEETARCIqL+GrR4VZnbK1XGBgEEEEDAToHThw/I4tf6/qSPj1OOu+FCAAEEEEAAAQQQQAABBBCwIEBIz62BAAIImAiEx8Ts7jhmUsMajZphgwACCCBgp8D+jWvl8xmT1ibr4tvbOQTdEEAAAQQQQAABBBBAAAFNCBDSa2KbKRIBBGwRCAoNn/tE74G9m7zY1ZZutEUAAQQQMBL4cva7WVuXzhsnIm8BgwACCCCAAAIIIIAAAgggYFmAkJ67AwEEEPivQN8GT7ef2mH0RA6l5+5AAAEE7BSYN7BHwonvdvYUkdV2DkE3BBBAAAEEEEAAAQQQQEATAoT0mthmikQAARsFHi1fo9aaIcvXRdvYj+YIIIAAAv8IjG/TVHfzwp9NROQoKAgggAACCCCAAAIIIIAAApYFCOm5OxBAAIH/CpQLiYw6MXnn4TBwEEAAAQTsExhUr0pWdlZWpIgk2zcCvRBAAAEEEEAAAQQQQAABbQgQ0mtjn6kSAQRsFPAPDEx+a8vekNAoHqa3kY7mCCCAgFw7f1amvdT2aoo+qSQcCCCAAAIIIIAAAggggAACeQsQ0nOHIIAAAmYEwqJjjnd/94O7K9W5Hx8EEEAAARsFftq5VVa9NerbpPg45bgbLgQQQAABBBBAAAEEEEAAgTwECOm5PRBAAAEzAiERkR8+1XfISw3bv4gPAggggICNAlsWzpYti2ZPys7MHGljV5ojgAACCCCAAAIIIIAAApoTIKTX3JZTMAIIWCnQ94E27aZ2HDMpxMr2NEMAAQQQ+Edg3oBuCSe+39VTRFaDggACCCCAAAIIIIAAAgggkLcAIT13CAIIIGBe4OHbK1X+YuSazRxKzx2CAAII2CjwxuMNEhNuXK8nIidt7EpzBBBAAAEEEEAAAQQQQEBzAoT0mttyCkYAASsFwn39/OJmHPjN38r2bt0sLTlZ5g/qLqcPHzCss+f0BXLlzClRjqQYuGillK1Wo9DW/9HYYRJ7+aL0mrFIgkJDC3Qdf/16XGZ27yAtevST5l16WT13wo1rMq1zO1GOQ7Kln9UTeHBD1bTLxJlSo1FTi5VsWzZf9nz6sQxZvlYii5Vwq4oL8560B8Jac3vGtqdPcoJO3njsgdTMjAx+E8keQPoggAACCCCAAAIIIICA5gQI6TW35RSMAALWCoRERp3vP29FuTJVqlvbxSntlPBy4/tT/zNWvafaSqfx//26NZMqY5oG8ua+Zs1Yzm5TmIEoIb2zd1PE2sCYkN559taaO2/GvEf67YfvZdnrg47p4+PqFNSczIMAAggggAACCCCAAAIIeLIAIb0n7x5rRwABlwqERkV/2qb/a+0atH3OpfOYDm4uvFSf3NbHx9n15HthBuFqfZbW4A5rs3WDeZLespi1gbE7hPTeck9aa27rfW5v+2+UDwUXzZ6VkZIy0N4x6IcAAggggAACCCCAAAIIaEmAkF5Lu02tCCBgq8CrD7RuN63j2EnBtnZ0pL2l8FI9submxQs2HxHiDkG4twSiyt4S0hPSO/Jv3Nl93S2knzugW+Kv3+/qwUtjnb3TjIcAAggggAACCCCAAALeKkBI7607S10IIOAMgbpFy5TbNnbDjihnDGbtGHk9YXx89w5ZMLin4Ux59bxv0/PmA4NDcp+2V8O79NQUs9Obtl00pI90nzZXdq1aLge+XG/oY+6YHdNx77yvnsUz5S2tQa1BDe9b9hoo8wd0F2WtxusyXrjSVl2X8nVjB9MClbanDv3wnw80jA3LVa9h9mx5tY06pul6LIX0+bko37fW2HQNpvuQ3/dNPSzNbbp3artOE96VzfNnGt5joM5teq+Zuz+MA+Nj2zfn7pfpPObu87zuZWUu1b398HFibuxr588Y3jGQ1z2kjOOse1K5x5SrdrOWhn+XxvdJfveQWqvS3/h9DOYCd0vrjSlZynB/665fM9StvAfA2MWRI7Ks/Xllrt3wJvfpUxJ0NUXkrCPj0BcBBBBAAAEEEEAAAQQQ0IoAIb1Wdpo6EUDALgE/f/+0d7YdCAyJiLSrvz2d8grp1ZCyct36hvPp1b8XLV0mN+hTz7Q3DrDNPcVueia9cRCo9jV3ZrsaPrbuP8zw0lRrn/DP60l6JXg3DnFNA3Zzc5iuw9Ta3AcaShvjsZW/m74A1pyf6dfMhfTWuNhqbLqHShisfDhjaT3G94Gph/Hc6t6Zu3/MrdE4IDeeI7/+ec1jep9bcy+rbeKuXBJ1bOP1qqG18iJaSx/SGLs4ck+q95Lpvat83Zp7yNqQ3vTfoOnPAGU+a+8re34e2drnxl/nZUrH1jdTk/XFbO1LewQQQAABBBBAAAEEEEBAqwKE9FrdeepGAAGrBMKiixx86c0pdas/9IhV7Z3RyJaQPq+nkYvcXjr3RbO2hPQtevQzhO/qZdxX+dr8Qd3FeGzjkFB5kld9wt/UIq9A1PSJd9OniZUAfNnIgf85jz+vY3zUENR4rabhen5/V2swHcu0n7m5zLlYelGtNcbqWiw9xW/JSO2nzl27eYtbXkBs2s9SO0v3pbX9TduZjmfNvWwuoFbqMxfI5+eh9ou9fPE/vwVibjxzT7gr7Y5t23LLfWlpf0zvEWtDenMupl+z5r4KCg11xo+nfMc48NV6WT/tnU16XdyT+TamAQIIIIAAAggggAACCCCAgEGAkJ4bAQEEEMhbYPyjXXuPatVvqF9BQdkS0lt7zrstIb1p0J7fk+eKizVntFu7VuNwW/3AwJJJfi8fNRdmqsfNlK1W4z/rtvT0vWkQrPzd+Al8S/Wbft3S2eHGxurRJaYflpiG7ab7lN+55Ja+b/p1c+0sBcrm9sraeUz3xpr7Iy05yezxRNaG6qb/hq2ZUw23zQXh5vpbew8FhYYbPvBSrryOu7ElpM/r367y2wUFcX087rXkH774bLiIzC6I+ZgDAQQQQAABBBBAAAEEEPAGAUJ6b9hFakAAAVcKNC9Tpfqnr32yMdqVkxiPbU1I37D9i9LwuZcMIZ9yZri5y/T4GNMnhi0dd5NX0KcGyJbOuFePIDG3HkcCUdOz6I3HNz7ixHRe08BYqfnE3l25oahpiJ7X09fG+6LMYxzSWzozXF2P6dEs1hhb+q0E07POTWu2dE5/fuG5+qFAXiG96W9QKHNb+0GEacht7KkG1vndy54S0pv7rQ/FylzNytfzCultOe7GHUL6sU80TIi7eln51aOjBfUzk3kQQAABBBBAAAEEEEAAAU8XIKT39B1k/Qgg4GqBIB8fn5R3vz/uExAU5Oq5DOPb8uLYvI57MV6sq5+ktwbGkZA+vyfmLc2vPgFe/cHGuR9qKH9Wj/MxF9KbvphXHTuv3yiw5jcJlHFc+SR9fnuQX0ivBrzu9iS9cV2WnL35SXpzH8qYvhDWmvuqIJ6kj796RSa0bZ6YkZZacC/xyO/G5/sIIIAAAggggAACCCCAgAcIENJ7wCaxRAQQKFyBsOiYIy9NeLeOEu4WxGUpkDZ35Ii14bWzQnr1iWdzT1TnZ+NISG/N+eKW5lefnm/Za6B8NHqodJ82V5SjbpTL1WfSm67JmjBV6aM8pa++HNh0DGs/ELA0t+kxOtb+RoWtZ9KbzmPPmfTW1u5OIb21Z9IrtVlzXI7SRrmUF0Vbuqy5rwoipD+46XP57L23v9bHxbXI7+cB30cAAQQQQAABBBBAAAEEEPhXgJCeuwEBBBDIX2B0k5e6jW47aGRA/k0db2EuDFWDP318nNmXVJoGukqwV7LinblPjDsrpFeCPnNnbivrm9u/m3QcMzE3ADeVMA2D1e+bW5vpER+WzkRXxrxy9nS+AaZyDn2ZandLSmLCLUeLmAtUzb0M1PRr5vpZ42JtmKrUtfH9qWJ8dI3xnpqzVMb+5M2R0uf9xWIukDU+kkc9fsfci1jze+Le+MWz5l4ya+08pvd5Xi+FVe9lZz9J78g9aSlkV79u+kJZc/eV6T1j/NS8uveWjlIyPs7K2vvK8Z9OeY+wfNRg/eEtXyifKsx19VyMjwACCCCAAAIIIIAAAgh4kwAhvTftJrUggICrBB4qXq7iV6PXfxPlqgmMx1UDWtO5LJ33rgbYxud5m7Z1ZkivrMs0OAwMDrnlwwNzTqbrVENIa0J640D/wJfrc4c3PfYjv3lNXSyFvqZ7YHruvaV++bnYEqaarsG0VtNjUPI6m994z14Y/bbs/WxV7rsMrD06RRlDrTvuyqVcalNTpUblQ5FOE96VzfNnWpzH3IdR+d3Lzg7pHb0n8zpuKr97yNw9rQTvHd54R2b3eVnaDx8nNRo1NXv8lekHGrbcV678GfZ683pJSXGx94vISVfOw9gIIIAAAggggAACCCCAgLcJENJ7245SDwIIuEQgICgoacznO8KiStzmkvEZFAFXC1gKcl09L+PbL5DX0UbWvo/C/tlt63nx1EmZ1b3D5ZSkxFK29aQ1AggggAACCCCAAAIIIIAAIT33AAIIIGCFQFhUzFdPDxrxRP3Wz1rRmiYIuJ8AIb377Ul+K7J0zJP6WxSWfrsmv3Fd8f3tKxbJ1wvnLE7VJ3Z3xfiMiQACCCCAAAIIIIAAAgh4swAhvTfvLrUhgIAzBbrWaNRsRs/p8yOdOShjIVBQAoT0BSXt3HnMHQGkzGD8vgLnzmjfaO91aRd/7udjL4vIF/aNQC8EEEAAAQQQQAABBBBAQLsChPTa3XsqRwAB2wRuD6lQ8dzkdd8E2taN1ggggEDhClw5c0qS4uPEx8dXfHx9/v6/Pj4mf/7na7lt/ml3S3tfEaWfoe+/7dNS9PLOsy2ysrOzyolImohki0jOP/83vz8r7bgQQAABBBBAAAEEEEAAAU0LENJrevspHgEEbBHwCw1NLV62QtDrn2y0pRttEUAAgUIVmNrteUlIS5WcnBwRo//M/j0729DG+Hu3/vnv7xu3ycrMlKz09OycnJw0kRyfv78vPrl/FlG+5qN8+Z+vKf/vT8PXfPz8MiQgIMHH1zfex8fvRnZOzhWfjIxL2RlpytuJbxj9922hIjI5AggggAACCCCAAAIIIOBCAUJ6F+IyNAIIeJeAb2TkucAixcpXvbuWvPLmVO8qjmoQQMBrBZSQPq3JoxJ0V1W3qzEnPV2ykhIlOzFRspMS//6z8n8TE7Ky4uNTs3RxmZnXr0l2fFyg+PltzklP/0xEvhKReLcrhgUhgAACCCCAAAIIIIAAAnYKENLbCUc3BBDQnoBvVNSRIh271Mk8+INULHm7dB1PUK+9u4CKEfA8AXcO6a3VzLxxXVKP/yjJB/ffSDtzuphPUNCRnLS0lSKyWUR+sXYc2iGAAAIIIIAAAggggAAC7ihASO+Ou8KaEEDALQX8oqO/i+nQ+aGQe+pI4uK5UrFkaek6fopbrpVFIYAAAqqAN4T0pruZcvSQ6Pd+dzP15PGInOzsLMnOXiUio0TkMjuPAAIIIIAAAggggAACCHiaACG9p+0Y60UAgUITMA7plUUkLporFUuVlq7jCOoLbVOYGAEE8hXwxpDeuOj0P89LwqYNN1J+PFJMRGb8E9Yn5wtDAwQQQAABBBBAAAEEEEDATQQI6d1kI1gGAgi4v4BpSP93UP+B3FG6rHQZO9n9C2CFThf4aOwwObZtiwxctFLKVqvhtPGVcWMvX5ReMxZJUGio08Yt6IG2LZsvez79WIYsXyuRxUrIX78el5ndO0iXiTOlRqOmLl+OMv/G96dKz+kLCmQ+lxdk5wTeHtKrLBkX/pK4VR9eSzt3JkyyspTzyMbbSUY3BBBAAAEEEEAAAQQQQKBABQjpC5SbyRBAwJMFzIX0Sj0JCz+QSmXKSZexkzy5PNZuhwAhfd5ohPR23FQu6KKVkF6lSz3xs8SvXXUt8+b15Jz0dOUH83wXsDIkAggggAACCCCAAAIIIOA0AUJ6p1EyEAIIeLuApZD+76B+jtxZtrx0HkNQb+994M5Pjx/fvUOWjRzo9CfmLVnZY1HQT6lbs88FFdK7Y+3W+BRUG62F9Kqrft93otu47mZ2asqpnNTUiSKysaDMmQcBBBBAAAEEEEAAAQQQsEWAkN4WLdoigICmBfIK6Q1B/YI5cme5CtJ5jJIFcdkqYE8wbesc9rYnpLdPjpDePjdn99JqSK845qSnS+I3m1N0mzYESnb2QBGZ42xfxkMAAQQQQAABBBBAAAEEHBUgpHdUkP4IIOBqgbIiUl5ESv9/uFL8/18KGC0iYSIS+P/nDRfozzCfwMDni3brUyrknjoWa05YMFvuLH+HdB79jqtdCmX8hBvXZFrndhJ35ZJh/npPtZVO46eKErCfOvRD7tnj6uJMw231jHDl+4HBIYYn05VLOac8PTXllpqMzxFXxj/w5frc75ueMa6Me2LvLmnZa6DMH9A9dyy1nXF/dc3Gkxmvy7iutORkmT+ou5w+fMCid0zJUrfUbWpk+n3TgUzbt+4/TK6cPf2fM+nVp8VVJ+NxTX2UOe68r17umfaW6svrJsqvDtP1KGOZ2xdrzqTPb3+VsZV7acHgnrlLNr73jO8N05rU+0x9Z4C5PTW9J5TaFg3pI92nzZVdq5bn3nvm7p1C+Ydo46RaDulVqtQTx+XmsgX67MSE90RkjI2ENEcAAQQQQAABBBBAAAEEXCpQoAGXSythcAQQ8AaBKiLSwC8mpkVOZmatnOSU8uLvl+kXGZXoFx2T7hsZLX6REQH/x95dgEdxdX0AP+ua7G4ILsXd3aV4C8Gd4u7uxd3dvbRQihdti7sUKBR312Qlq1n73tk2fGlIwiZZ3/88D0+FmXPP+d0BlrN37rAlUiGLL5CwOByhp4sO+brOF4fUrFpKebLnpA4B1qiPbW6GZczsaMwzB9NcLV6zvuPfmQZq/CZt3NXxD65c+M+WMUwj9PDapdRhynzHy1ETWkkfO2bkq5efGuGxzVqmmV2rU0/H2LFN6MQa17HnxjaW63Xv9+laZtwMOXJ/+u+E4ie2kj7+SvHYxnae0uU+GTHXXj966NN/x72B4p8ft4Ect8nOxDi2Ze2npnvsdWkyZ/n0/xLb8sWZ+uLf1F+qIzEj5h6IPy9JNemdnd/Y8eJ/ccPce8wLaBOrPf68JeSWlCXzhUjsmAndO1/8zcBHTkCT/p+JsLx7Qx/XLNfZ1OoDVq2mlY9MD9KAAAQgAAEIQAACEIAABCDg2VWo8IYABCCQgEADIvqGxRdEsHjcEEGeAixh3nwhvGzZiZcpC7FFIr9E06xaQnly5KYO46b5Zf4JJR3bzGwxcqKjMRr3SKiBH3t+lRbtHA3w2NXuPReudTTl4x8JNekTa47HP5eJfXjN0v/sGZ9QUzWhPOPnkdA5zjbp4zftvzT5CZ0fOz5zbWJWzM+ldCsZZwySqiOp6xOal6Sa9M7ML1Mr8zRD3C+H4rs626RPrK74eSTWkPflLZmSutfQpP+vzocVCy2m+/de242GckT09ku/TvHzEIAABCAAAQhAAAIQgAAE3C2AlfTuFkZ8CEAgIYGqbKGwi91iacZJl14jLVshVFi0hJSXkdnRJnAOzarFlDdnXvpu7NSAKCruKu/4K+Zjm8ZxG+XxG5+xq6HjrhCPC5NQAzSxpmr8/5/QeSlttCbUJHemSS8QSx3NZOZIqrn+pZqZn3emGRz/iwlnX576pS8BvvTzSa0oj5/Tl75IcGZ+1R/eO7ZDivv0Q/xfUM406dN9lTPR+YlfU1JPJSS0rZOv/wJHk/7zGVL+vIW0J/5gfqI4Ef3l63OI/CAAAQhAAAIQgAAEIACBwBZAkz6w5xfVQcDXBLqxZfIxLC43XFqlukhSpgKXE5bG13J0aT7qlYspX67AbNQzUHH36I7f6ExsZXzsvuLx9wpP6PyE9lqPnaC4W9uktkn/pT3dk9OkT2rFd9ybK6lm+JfsYuPENUyqSf+l+hLKK7E6khonoXcQJLWS3pn5jW3Sd5qx6LMnOGLzTk6TPqG64j/1gSa9S38b9Nlg+isXKXLdCiY/5tu1dT6bKBKDAAQgAAEIQAACEIAABAJeAE36gJ9iFAgBnxAYxBIIRguy5WCH1P0mXFioqE8k5akk1CsXUb7c+em7MVM8NaRHxondBz52D/K4Tec246bT0t4dKHarm/gJxTZFmf8/dNMOCg1Pl+DqcWe3j0lpk54Zn1n9HnfPe19cSR9rHfcJBmdW0ie05/uXVsp/6ec9sZI+7v3izF7wyWnSM7HjP+mAlfQe+S3DJwexKqPo9ZghTG4DiGiJTyaJpCAAAQhAAAIQgAAEIACBgBdAkz7gpxgFQsCrAl1YfMFkQfYcJGvSMjM/e06vJuO1we12YlbU58+Tn9oHUKM+ob3JYxvH1dt1phM/bvjPHvHx/eOvuk7OnvTxY6W0Sf/+2ePPtlJJaZM+9ouG5GyHklDe8V9kGvtFQvzmsjNN+qT25U+oWR3rysxFYnV4Yk/6uPOb0Ets48+/M036rAUKf7aPf2ycxPakj796PykXr/3+4sTA2O4maSSbQU+vhvRhTvqGiA45QYpTIAABCEAAAhCAAAQgAAEIuFQATXqXciIYBCDwr0Allkg0nxeWJou8ZftMgrz5ARPbqM9bgNqPnuyXHkwj89iWtZ9WISfUAI5tqCrfvqa4e8/HNna/bt/t05Yl8RueCb38NbFV3cy5b588pPaT5jgsU9qkN+m1NK9jc8pTutynWLFbsMTNP7HV3IntuV68Vr1P8eK7xZ382Lix58fd9z/u+PGtYvf3j7vdTULN7IT+X0L1Jdb0TqyO09t/oH1L5lD8lf0J/b+ktrtJzvzGj83UkSFHbsdLiRNr5CfWfI9bV/w5YCyc3e4moSccfPEXN5r0X54V88vn9HbaeObEPET08MtX4AwIQAACEIAABCAAAQhAAAKuE0CT3nWWiAQBCBAROzR0id1o7Cpv0YYrrVyDB5Q4AjbbPyvq8xei9qMm+SVNbFMyNvnYrW7iFhPbBI7/ctm4DXzm/Lh7yjP/HbdBzfx33Ovj710edy985tyUNukFYvGnhmyM0eAog4nNHFFvXv1nW5S4tceOn9S4sfHi1xl/4mMbBCoHbgAAIABJREFUwrHnM3W/ffyAbp87+Wn8+DZMzNqde9GeBTP+87RCbPOeGSO2yR/7tMCX6vtSXvHriDsWc238dwwkNC9JNb8v7d/9KYX48xsbi2nUxx7xz0mo9gdXLtDG0QP/YxT/PmTixb+P0aT3y9+eUp204cY1ily97IPdakmX6mAIAAEIQAACEIAABCAAAQhAIBkCaNInAwunQgACSQqUYUulmwV582cOa9MxhC0NAVdCAv826gvkL0Tt/LRR/6WJ9dctQb5UF34eAv4qgJX0zs9c9LEjFvWeHVfsZnMF56/CmRCAAAQgAAEIQAACEIAABFIngCZ96vxwNQQg8I9AD2KxViradmRJK1eHyZcEbFZ6M2YIdVu8jgoWLv6ls/3q553ZP9yvCkKyEAgAAaZJ/+L6nz5ZCYvLNbMlUjM7NJTFlSsE7FA5mxMSSoL8BUiYr6BXco7ctPaF/tK538lm6+qVBDAoBCAAAQhAAAIQgAAEIBB0AmjSB92Uo2AIuFxgHicsvEN4r/7h/KxfuTx4IAaMXr+KvkqblrpOmR9w5SW0r3zAFYmCIBCEAuO/qaxRvXsbQUQnXVy+goiYt4o7frAlkqLE4uQjuy0XsUgiKlaKJypanERFS7h42KTDvZ8z9Znp8cMVRDTLowNjMAhAAAIQgAAEIAABCEAgKAXQpA/KaUfREHCJAIeItgrzFawW3ndwOhYP2887oxq9YRVlD09HXabMc+Z0nAMBCEDA6wJXfztAv8yaeE2nUpb0cDKFOApFT7sppgWLx5VKq9WShnxdm1gCodvTsEZr6N3MSW+tUZE9iWif2wfEABCAAAQgAAEIQAACEIBAUAugSR/U0+8zxXOJKCMRZSCi9ESUlojCuXx+Op5AmJ7N5qRhsVlyu90eYrfbxHarTWi32/k2u41nt9o4ZLdz7GT/dC+zWCwbsVhWFptjZbNYMSwOx8RmsYzEYulYRBob2VU2i+WDUa9/SzbbRyL68O+Pd0T05t9/9xkcH01EThzObmn5SqUU7btg83knJ0m7YTVlS5OWuk5Fg95JMpwGAQj4gMDsthGql/dudyeiHV5Kh/mc0JITKu9NXE6R0HoNZdIq7t9azXDzOik3rrli1evKeKnuYBg2U/zPf2wuNx1fJErP4XDDWURyO1EI2Wxim80mivP5j0t2O9tOdnYs0r+f/2wsNsfCZrHMLDYrhs1mG4jF1rNYpLHbSWU1Wz7GmAxvmc+BRBT7GTD289/bYABHjRCAAAQgAAEIQAACvimAJr1vzksgZsU8xp6beZSdJxDk4wvFBYjoK7PZlMFsMMhEoTK9VBFmCU2TlmTh6TihadMJQhRhPFGojETSEBJKpCQQS0ggEhFPKCIeX0AcPo84XB6xORxis1hELBbZ7Xay22xks1rIYraQJcbk+BFjNJBJz/zQkkGrJUO0hvQaNUVHfjSpP36I0Xx8Z9VEfmTplFF8c4yJxxeJIjlc3mu73f5Yr1bdJKInRPSIiB4Q0ftAnKBk1JSGJRIdDalas5iscfNkXBbcp2o3rqZsYeHUdWrgbXET3DOL6iEQ2AJ3zp+mTWMGPdFr1Myf475wlOJnzzmWiKqH1mugEBVz7+L+93OmPDM9fjTpf59ZNvhC8X6YQ9Z/P//l4nL5eQRSCfOigRzWmJgMJoNeIZSEGKVhYeaQNOF2WXh6bmh4OD8kLJwvjv38Jw0hgVhMApH4n89/AgFxef//+Y/FZhPrP5//rGS1mMkSE0PmGBOZjUYyGfRk0unIqPv/z3+aqMgYzcf3Js3H947Pf9qoSJ7JoBcKRKIoDo//hkX2J3qt9pbNYnn47+c/5p+v/NAfKUMAAhCAAAQgAAEI+IkAmvR+MlF+lGYeIipCRIUkMkV5u91W0KjTZhGHyozhWbJZ0ufIxU+fPZc4LGNmYn4o0mckWTpm8bzvHExTX/nuLanevqGoN68o8vUL+9vHD7Xvnj6yRr1+JbTZrBa+SPzUZrPeMGg0l4nobyJiGvnMSqxAPyTE5f4RWrt+eVlEs0Cv1WX1aTeuoayKMOo2bYHLYiIQBCAAAU8ILO7eVv3w6qUhRLTeE+MlY4yabLFki7hiFYWiWWtBMq5L1qnGO7fo46olj+wmI7O4wJysi4PrZOalNMznv8Jimbwci6iQUa/LxheJLeGZs5rTZ8/Jy5AjtyQsUxYKy5iJ5OmZHxmIzf60EN7rWswCD9W7t6R898/nv6jXL+nt40fM5z/Lx1cv+RaTkS0QS57Zyfa3Xq2+SES3/v3898LrySMBCEAAAhCAAAQgAAG/F0CT3u+n0KsF5COi0gKRuCJXIKhk0unyiUJCLBlz57NmL1JcljFnbkqfIzelz56TeB7YP9ZTElplJL178pjePnlIbx7etz79+3r02ycPhWwWW8fl829qVcrjRPQnETEN/EBbdX9A+nWdmooWbd3WEPHUPHpqHO2mNZRVjga9p7wxDgQg4DqBh1cv0ZrBPd8YtNHMliS+eIRwQkL/EOQtkCdNt97MC2jdcrxfMPOZ6f7dJUSEvcr+Ec5ORGW4PF45gSSkSoxBX4ArELAz5cpjzl6khDxDzjyUIUcuSp89FwmlUrfMiTeCMk9hvnv6iGnc09vHD+jJzWuqN48e8m0Wi4UvEt7SR2tO2SyWS/9+/kPj3huThDEhAAEIQAACEICAHwugSe/Hk+fh1JmXhFYmoopSuaKeyWAowWxB81XhYvZcJUqHZs1fiLLkK0himdzDafnOcJGvXtDLe7fp+e2b1odXL2lf3rst5HJ5kSwO+7xerf6NiM79u+red5JOXibrhIWKfZ2232DmL+c4nBDQblpLWWVy6jZ9oRNn4xQIQAACviWwrE9H9b2LZ0f/730xK3wrs8+yWcUJS9M2w+hJUrYbmsKmB3fpw+J57+0Wc9EgeWouPnA55vOfRKGoazXFlGFxuYKvCha25ipZNjRr/sKOz3+h4czrhILzUL1/Ry/v3aKXd27Rw6uX1M9v3+QRkZ7D5V3SqZVHiOjsv4s3ghMIVUMAAhCAAAQgAAEIOCWAJr1TTEF7UhVmz1eJXNHIoFEXT589V3TecpXEuUuW4WcvUpxkaX1rmxpfnKU3j+7TkxvX6P7lC9pHf160G7RaG08gOKdTK38lImbF/V1fzDuBnMZxw9O2zzhlDvP0BA4nBD4uX2jPKpOz+i1a68TZOAUCEICAbwk8unaZVg/s/t6g0/rLH/YNiOjX9CO+J36OXC7H/LBk7jPj7b9/IqIxLg/uewFLM5//pIqwRkZtdGl5hkymvGUq8HOXKivKUaQEpcnMbDOPIymBD8+f0tOb1+nBnxf09y9fMGs+fuAJxeJLWpVy3/9sTxDRNQhCAAIQgAAEIAABCEAgrgCa9Lgf4gowL4WrI5GHNTPptJXDMmcxFq5SQ5K3TAVerpJlHS/twpE6AWaPU2b7gDvnTmvvXTxDVnOMjsViH9FHa/YSEbPaSpe6EdxydWMWj7c245Q5aTjefFLCZiPLh/dkVSvJptORPSbGLcV+Kai4XMUvnUKRq5aojQ/uvS1RuUbmjtMXBM6z/l+sHCdAAAKBIrC0dwf1/Uvn/GEVfXxye8ZJM4mbLoNLpyLm8UN6N2+6gWw2poF926XBvR+MwaojlSuaxRhN1aVhYfaCFasK8pWrJMxdsixJ5G7bScj7lXsog+jIj47Pf3cvnDHcOXfKrNdqrFwe/5herdr9v6cUmKctP3goFQwDAQhAAAIQgAAEIOCjAmjS++jEeDCtimwut6FQLGlps1kzFKhYzVakak1pvnIVKSQs3INpBOdQzEr7exfO0vXjR1SPr/8p+99WQhe0yqit/9vr9QARPfYBlUzE4fwV3nugXFSoKNeT+VijNWS6c4tMD++T8f4dreXDezFbIolmCUVKNpertNtsGrJYTR7NSa0qnqZ7n3SioiUSHZZp0JsePThjjdY05wmE7wdv2B7CbAWAAwIQgIC/CNy7dI7WD+/72qCNzuwvOcfJswSLxzuXef5yIYvL7DriuuPjykXPDH9dO/i/9830cV1Ur0UqTkTfSOSKtjEGfZ68ZSoZi9aoFZqvXCUKy+iP0+41xxQN/PHlc7p38Sz9dfx39YMr58VCifS2TqVkntRgPv8xL6TFAQEIQAACEIAABCAQZAJo0gfZhP9bbk2hVNqK7PYmEkUaXsna30gLVanByVmsVHBq+EjVZpORbp89SX8dO6L7+9RRNofLf6ZTKzcTEbPK3iur9lhc7m5J5RqlFK3aeezZdt2Fs6S7cEYb8/C+kCMPu2LTa3fYDAbm0fDrRGT15nRx5PIzijYdKyXWpI9cvURlenj/rDU6mtl2gTmGFa5a8/seC1aFejNvjA0BCEAgOQILOrdQPblxbQgRbUjOdT50bmduxkxzM46fHubKnGKePKL386Z/sFutTBfb7MrYHopVnssXNOMJ+K15AqGseM36/CLVajIr5j00PIZJTID5/Hfz5B/GG8d+s1itlkijXvejzWJhVtlfgRoEIAABCEAAAhCAQHAIoEkfHPPMVFlFIJa2s5O9pSJ9RlbZbxvLi1SrRRly5g4eAT+r9P6lc3T96GHj1d8PWlnEeqlTK9cT0Q4PrrDvxk2fYWrGiTPdvh+x3WSk6GO/U/Qfh/QsDueaNTp6CRFtJyK7L01bUk36yNVLVaaH985Zo6O/jZuzUCJ932Ph6rTMlgE4IAABCPi6wI3jv9HWKWMe6NSqvL6ea1L5sSUh6wUFCjYP79o7xJV1vBre76NNq23573tlXBnaXbFKcvn8Vjy+oL0oJERa5pvG0iLVa7OzFSzirvEQN5UCzLuMbhz/3fLn4b16k9GoNmijN5LN9gsR3UxlaFwOAQhAAAIQgAAEIODDAmjS+/DkuCC1AkTs1iKppJtErpCUi2gmK/51PUrvhhequSBXhEhCgGnY/3nkV8PVIweIKxAwj0SvIqJtRBTtJrhwFofzMN2Q0TK+m7/IiT7+O2l+3W1ih4SesLx/O9yX/xKaWJM+cs1SlenBvfPW6OhvEpiP7jmKlZw9eP12uZvmCmEhAAEIuExgarM66vdPH3clop0uC+qlQOyQ0NuybxsVkFar6bIMIlcvfaO/dmUlEU12WVDXB2Kefmstlsl7cLm89GUbNBEXr/0NJ1uBwq4fCRHdKsC8fPbq7wfMVw7uNdltdmbBRuznv7duHRjBIQABCEAAAhCAAAQ8LoAmvcfJ3T4gn4jaS+SKvjaLNX/Zhk24pes34n9VqKjbB8YAnhH46/hvdGHvDs3tsyckopDQPXq1ivkL2+8uHn2ppGyFOmGde+ZxcdxP4WKePCblz5ujbTrtI8vHj0xD6Kq7xnJV3ISa9JFrlqlMD+4m1qB3DC2Rye+1GjM1b/Fa9VyVCuJAAAIQcLnA2V3baP/y+Rd1yqjyLg/unYBFOTL5uQwTpkvYIrFLMtBdPEvKHzdesJvNFVwS0LVBWkjlir5Gva5CyboNLOW+bSrOUyZQptK1UP4Y7e6F03Tx1126638cEoikoce1qqjlRLTHH2tBzhCAAAQgAAEIQAACnwugSR84d0VpoSSklyXG2C53qfKmSs1ay4p9XTdwqkMlnwnoVEq6fGgvnfnlR3W0MlJj0GiYLWI2/e+Fdu9TyVWGxeX+kXnuslCWQJDKUAlfHn3sN1Lt+tlKVmtvIlrjlkHcEDR+k97RoL9394JVF13/C8NFpMmSdfOEvcdlbkgLISEAAQikWsBqsdDYOuV1erWK+TbxTKoD+kgAUf6Ci3g58wyQNWzikoxsOi29GtaPiZWBiN65JGjqguTj8vld2Vxu90y581HlZm3lpetHEJvDSV1UXO2zAmaTia4wn/92/qT68OyJNcZgWGGz2Zj3Rzz22aSRGAQgAAEIQAACEIDAFwXQpP8ikc+f0E4iVwxls9l5qrT8TlquYVNSZMjk80kjQdcKPL5+hc7u3Ka7cmivWBQq26lXqxalosnyS2j9iOKyiKZueWGBcusmMvx947k1KpL5FumuayXcGy1ukz5y7TKV6e6di1ad1qnl8VK54lidLn1qVG/X2b1JIjoEIACBFAjsXzbffnbnj7/o1OpWKbjcly8JYwmErzOMnSTgpnXNK1beTvs+0vzyRU8vbwkUIZUrhphjTGUrNW3LK9+oGTdDTrc9/ObL8xvUub26f4fO79kec37PL3aBSHxKq4paQESHghoFxUMAAhCAAAQgAAE/FUCT3j8nLi0R9RCKJYMz5S3Ard62k6x4Taf6hP5ZLbJ2WkAfraELe36hEz9t0JhjTE91KuVsIvrR6QBElVki0e4s81eEJ+Map0/9uHKROebJ4z+sGnVCe7c7HcdbJ8Y26fWXzqtMd2873aD/N98SPIHg/OSDZwQSucJbJWBcCEAAAp8JvH/+lKY1q2Oz22w5iehZoBFx0oTvFhUt3ljRsr1LSlMf2GvR7N/NPLnWzSUBnQ/CPN7WUxQqGxaWPkNotbadZeUjmjt/Nc4MWAGb1Urn9zo+/6mjIz9G6jXqOUS0mohsAVs0CoMABCAAAQhAAAIBJoAmvX9NaEGhJGSoSa/tXL5Rc3PlFu35WfMX8q8KkK3HBP46doSO/bBO9ebxfZNRq2Wa9SuIyJBkAhzOdvm3jSqF1I9w+eMYHxbMVBrv32VedtvHYwguHohp0nPTpC1mefvmnFWnTfZ+UgKRaEmpehFdW4+bJnJxaggHAQhAIMUCa4b00tw8+Qfz58S0FAfx7QvLEdGFTNPmEScsTaozjXnxjN7PmRppN5vd8oV2Aglm4fL5/Ymof6HK1ala646i3KWYknBA4HOBuxfO0Ikf12seXL3EMhuNzMp6Zu96X9iaCdMFAQhAAAIQgAAEIJCEAJr0/nF7lJfIFWPMJlPtr9t3FVZu0Y5C03jq74X+AYQsExd4cuMaHduyLvrW6WNcm8Uy32azLU5k3/oCLB7vSpZFq8XEcu1vDZFrl1v0f15az6wA9Oe5YgmFj8luV9tNphIprEPKF4pf9lm2XpazeOkUhsBlEIAABFwncPPkUdoyccQLg0adzXVRfS8SVx52X9akeR5x2YouSe7VkD46m0HPBLvhkoAJBykoDgkdYdRpv6vcor25ausOgnTZsrtxOIQOJIE3jx7Qya0bDef3bBfyRZLVJr12LhE9DKQaUQsEIAABCEAAAhAIJAHXduICScY3aqkmlSsmEItVpnbnXtKqrToQh8v1jcyQhd8JvH/2mI5tWc/8ZY3PFQiWmQ0G5lHol7GFsEWiRZIKVTvLW7QJcWVxql0/k/7c6aNWnbaWK+N6I1a2lVsKPu/V/nYqx+6atUDhucO37JGnMg4uhwAEIJBqgUkR1dWRr14yL8vYnepgPhyAnSZNH3GBwksV7Tq75LPv+4Wz1KZ7d7q6aV/64mKZ/HuLyfRNzQ7dhVVbdyCJDH9k+PDt5dOpaT6+pxNbN1lP/LjexhOJfzFo1MwTM6n9LOPTNSM5CEAAAhCAAAQg4I8CLvmLij8W7uM5V5UqFJM5HF7Jut37hlRu3s7H00V6/iSgeveGjv6wNubkts08gVC4zGQwzPjfOw5es3g8ZYaxU+Tc9BlcVo7u4jlSbf/xtU2vY95mp3dZYD8PJFWEna/XvX/5qq2+8/NKkD4EIODPAofXLKGT2zbv16mUDf25DmdzZ0ukxsxzlzL7uqf6iPphnUF37vQoImKeTnPVUUwsl0+0mc11a3fpI6rethPx+C5J11X5IY4fCxh1WmbPevp9wyoTXyDYrdOoJxPRHT8uCalDAAIQgAAEIACBgBJAk963prOsRB42jcNhl6vXY0BI5eZtfSs7ZBNQAuoP7+mPTatiTm37gUts1n5ehkxl0o+bktFVRVqjIunNpNEme0wMs4L+jKviBkicklwe//yEfcf5snTpA6QklAEBCPiTwOuH92h22wiLzWrNS0RP/Cn3lObKS5/hZliXXoX5LtgyRnNwH6kP7JlNNtvIlOYT57p8klDZJIvZ3Khut77CGu274slJF6AiRMICMQYDsw0i/bZ+RQxfINiqj9ZMCpbfA3BPQAACEIAABCAAAV8WQJPeN2Ynn1gmn2a32up/02uAuFqbTr6RFbIICgHl29e0pGd7q6V0OXZI3W9d9nvCxzXLDKYH91bYojVDgwIymUWy2eypxb6uO7jzrCXiZF6K0yEAAQikWmBR9zaqR1cvMytpmRdLBsXBFgo3SWvW6yBr0DjV9erOnSblzq277Hp9s1QESy8QSydaYkxd63btw6vZsQfxBFg5nwpPXJoMAYM2mo5uXGX7feNq4vJ5i8wm0xQiUiYjBE6FAAQgAAEIQAACEHChgMsaci7MKZhCKQQi0USL2dynbvd+3DqdexGbgz3ng+kG8IVabTYbDa9anNJNnkVsqWu2ozfcvE5RP6z/YIvWpPOFGn01B3Go7EnL0ZOzl6zzra+miLwgAIEAFDiz4yc6sGLBNZ1KWTIAy0uqpAmSKjVGh7XtmOpOuPH23xS1fsUVq05XJoWGYzlc7oTKLdrb63Xry5fIFSkMg8sgkDoB9Yd3dHjNUuPFX3faLTExE4iIeWcRDghAAAIQgAAEIAABDwugSe9h8DjDDeLyBdPKRTRjf9NzgDAkLNx7mWDkoBa4ffYE7Vi9mER9h7jM4d3sKTF2o3GA+c2rVS4LGpiB6ohl8l0Tfz0pEUokgVkhqoIABHxKIOrNa5rapKbZYjZXJKIrPpWc+5PpISxSbG7aPoNT/Y20+fUrej936iubwZAlmWl3Ekqks/OXryJs0HdwSLqvcibzcpwOAfcIvH5wj35dOk/z+PrlaIM2ejgRbXXPSIgKAQhAAAIQgAAEIJCQAJr0nr8vIsShsgVZCxRO02jgSFmWfAU9nwFGhEAcgT0LZtAdg464teq5xMVw/U9S/vLTS2tUZFaXBAzwIAKReFnRr+t1/G7ybHTpA3yuUR4EfEFgRf+u6jvnTs4jImZri2A7GvC+yr4lw6iJstQWbtPr6PXIgUa7xSJyMlYViVyxMCxj5pyNBo6U5y1TwcnLcBoEPCtw59wp2rNwhio6KvKOVhk1iIgueTYDjAYBCEAAAhCAAASCUwBNes/Ne27mL2cCoahKk6FjQ4t9XddzI2MkCCQhMKt9YzI3aEyCnLld4vR+0WyTTRU11Pz27TKXBAz8IGxRSMiz1uOmZylRq37gV4sKIQABrwmc3bWN9i+b97dOpSzitSS8O3ApTliaY5mmzQt1RRov+3U1261WZp8aXRLx0ghDQuayWOyWjQeOFFdo3NIVQyMGBNwucHr7Ftq7eLaRxaL1Jr2eeUGy1u2DYgAIQAACEIAABCAQxAJo0ntm8kexWKzp3/QexKrbta9nRsQoEHBCwKjT0qiaZSjz4jVOnP3lUxyP/8+ZqrcZDVgV/mWuuGfUEYXKdo3fc1QikcmTdyXOhgAEIOCEwIcXz2h687oWq8XCbHNz2YlLAvGUjCyB8FGWhSudXf2epMHrUYOirWpVaSK6n8iJPXkCwbyKTdvwGvYbxucLhYFoipoCWEAfraF9i2cbrhzeZ4rR65lV9ZsCuFyUBgEIQAACEIAABLwqgCa9e/m/lsjkK7IVKpa+2bBxsnRf5XDvaIgOgWQKPPjzIm2cO4Xkg0cl88qET9cc2EOGG9f3xjx/2tglAYMoCJfPn1OkWs0+nWcuEQdR2SgVAhDwkMCi7m1Uj65enkFEsz00pK8OY8+6YqNLcns7Y6LK/PxpEyI6ES9gCYkibEWaTFnyNR8+Xp69SHGXjIcgEPCWwMM/L9GO2ZNUmo/v/9KqlL2J6I63csG4EIAABCAAAQhAIFAF0KR3z8zyBWLxIjaX912LEeMlpes3cs8oiAqBVAqc3LaJTvx5icQt2qQy0j+Xv502Psb88vnXRHTWJQGDLIhEprjdoN/QApWatg6yylEuBCDgToE/Nq6iY1vWndMqoyq5cxw/ie3uJv33HC53fJPBY7hVW3fwExKkCQHnBI5uXkv7Fs+y2+12ZnVHsH/h5xwazoIABCAAAQhAAAJOCqBJ7yRUMk6LEElDVhWvWU/eZOg4oVCCXT+SYYdTPSywfcZ4usvjkahqjVSPbI2KpDeTxxrtJqNLthFIdUL+GaA0i82+OGrbfnbGXHn9swJkDQEI+JTAo2tXaFnvDkaLOaYwET3yqeS8k4y7mvSVJTLFmuxFS2RuMXJCSFjGzN6pDqNCwM0C7589oe0zJ2he3b/zRKdSdiOiK24eEuEhAAEIQAACEIBAUAigSe+6aeYJJSEr+EJhy1Zjp4QUqVbLdZERCQJuEljSuwOpylciYYFCqR5Bf+UiqXdtO2NRKqukOlhwB+ifJV/BySN+2ofN6YP7PkD1EEi1gNVioSlNaqmjXr/sT0Q/pDpgYARwR5P+a75QOLzFyEnCchHNAkMJVUDgCwJndvxEO+dMNlstlglExGylhQMCEIAABCAAAQhAIBUCaNKnAi/OpXVE0pD1xWrVC2s5cqKIyxe4JiqiQMDNApMa1yR+tz7ETZc+1SOpdm4j4+nj98wmU3Vm55tUBwziABK5Yl+ZbxvXazpkLC+IGVA6BCCQSoHN3w/V/X3y2M9GXXTXVIYKpMtd2aSP5kR++JirZLk0rcdOCZWlTf2fpYEEjVoCXyDy1QvaOmWM+tWDuw91KmVHIroV+FWjQghAAAIQgAAEIOAeATTpU+nK5nKn84XigW2/nyYuXqt+KqPhcgh4VmBo5SKUfuYiYvH5qR5YuWIR5c2YiW6ePKoxG43diWh7qoMGb4BQkTTkbqsxUzKWrNsgeBVQOQQgkGIBZpXrgeUL7unUyvwpDhKYF7quST9tPFWuXouaDB4TmFKoCgJOCpz4aSPtXjDdZrfZ+hHRCicvw2kQgAAEIAABCEAAAnEE0KRP+e1QSCJXbMlepETOdhNmhEoVaVIeCVdCwAuyDjsuAAAgAElEQVQCJr2ORtcuRxkXrHTJ6B+mjKNhSzeQ8u1r+nHiCI1Bq9tq0mt7uSR4cAapzuXzj4zcup+fPnvO4BRA1RCAQIoEnt68Tgu6tLTabbbSRHQ9RUEC9yKXNelVC2dR56HjKHepcoGrhcog4KTAy3u3acv44SrVx3en9CoVs6pe5eSlOA0CEIAABCAAAQhAgIjQpE/ZbdCFzeGsajJ4DLdaG+YzKA4I+J+A6v1bmtGuMYVPm+uS5N8M7UszfjtPApGYzCYT/TR5tPbu+dOvdGplWyK66pJBgi/IoMx5CkwYue1X7E8ffHOPiiGQIoEYo4GmN6uriXr7eiARbUxRkMC+yGVNevXiudRp8Gg06QP7fkF1yRTYvWC6+fzu7UqjTvsdEf2WzMtxOgQgAAEIQAACEAhaATTpkzn1QknIBmlYWJMOU+fLshculsyrcToEfEfgw/OnNL9PBwobPz3VSdktFno1sActunz/P7HO7txKP88Ybye7vScRrUn1QEEYQBIq21akRu2GbcfPFAdh+SgZAhBIpsDqwb00Dy6f3WwyGJiXxeL4XABNetwVEHCzwF9HD9OWiSMMJr1+Cl4q62ZshIcABCAAAQhAIGAE0KR3fioLS2SK7QUrVc3WftIcCYvNdv5KnAkBHxR4evMarRw9iNKMn5bq7KwaFb0bP4oWnPv7s1gv7vxNG8cMUkcrI3cbo6M7p3qwIAwgkSnu1OveLz+e3AnCyUfJEEiGwKHVS+j09h8uaJVRFZJxWbCdiiZ9sM046vWKQNSb17Rp7GDV++dPLumUUa2w/Y1XpgGDQgACEIAABCDgRwJo0js3WW04XO7GJkPG8qu2Yp7cxAEB/xd49+QRzR/YjcLHMYucUnfYY0z0duQgmn/2ZoKB7HY7/fD9MO2d86ee6lTK5kR0L3UjBt3VBbh8wZVu85aLC1asFnTFo2AIQODLAn8e+ZV+nvb9B6NOW5SI3n75iqA9A036oJ16FO4Ngb0LZ1nO7d72waCNbklEZ7yRA8aEAAQgAAEIQAAC/iCAJv0XZonNZk+VKsIGdJq5OCR3ybL+MKfIEQJOCXiySR+b0ImfNtC+JXP0lpiYdkS0x6lEcVKsQIRALNk2/Me9onTZskMFAhCAwCeBZ7du0PxOzW12m60GEZ0CTZICaNLjBoGAhwUuH9xLP04YYbXZrL2x/aGH8TEcBCAAAQhAAAJ+I4AmfeJTJZIownZlzJmnQpdZS2RSRZjfTCoShYAzAt5o0jN53Tl/mjaMGqg3ajWTiGi2M7ninE8Cg9LnyDVh1Lb9cg6XBxYIQAACpFVG0qw2DaPVH94PwItinboh0KR3igknQcC1Ai/u3qL1I/qpNVEfN5kNBubF1jggAAEIQAACEIAABOIIoEmf8O1QSCyT7y1TLyJLsxHjBbhjIBCIAt5q0jOWUa9f0tphfVSRb14eMGg07QPR1101CcTSlblKlmnTa9GaUHeNgbgQgID/CMzv3EL19O+/FpPNNsF/svZqpmjSe5UfgwezQIzBQOtG9FO/uH3jqlalbERE0cHsgdohAAEIQAACEIBAXAE06T+/H77h8gW/NB40Soz95/GLJZAFvNmkj3XdOHqQ9t6lc3d0qqgGRPQ+kL1dWZtUHvZ7yboNqjTHl4iuZEUsCPidwMYxg7X3Lpw6qFOrmZcy4nBOAE1655xwFgTcJrB74Qzzxb07Xuo16ggi+tttAyEwBCAAAQhAAAIQ8CMBNOn/O1k9uHzBki6zl/ALV/naj6YRqUIg+QK+0KRnsj64chGd3LrxtUEb3ZCIria/kqC8QiCRKa7V7Ni9QK2OPYISAEVDINgFfl0yx3p+7y+XtcqoCsFukcz60aRPJhhOh4A7BE5v30J7FszQm2NMzYjosDvGQEwIQAACEIAABCDgTwJo0v//bE2Up88wuOfCNaGZ8xbwpzlErhBIkYCvNOmZ5M/v3k6/zJpgtJjNzYnoQIoKCr6LvhJKpJebDhuXtnwEw4YDAhAIFgHmJdyH1yx9rNeoSxGRKljqdlGdaNK7CBJhIJBagZsnjzL71JutFnNPItqQ2ni4HgIQgAAEIAABCPizAJr0RCQMCdmQLlv2xj0XrpWHhKXx5/lE7hBwWsCXmvRM0rfOHKd1w/qaLeYYZmn4RqcLCe4Ty3B5vFOdZy0RFqlWK7glUD0EgkTg0oHdtGPmxCijXleeiB4ESdmuLBNNeldqIhYEUinw/PYNWjWwR3R01MdpRDQrleFwOQQgAAEIQAACEPBbgaBv0ktkisPZi5ao0HPharyE0W9vYySeEgFfa9IzNTj+ojagmzZaGTWRiOalpK4gvKYum80+2G/VFnbukmWDsHyUDIHgEXCsOh3Zz2Q1m6sT0YXgqdyllaJJ71JOBINA6gWUb1/T8n5dVFGvX2w0m0yDUx8RESAAAQhAAAIQgID/CQRzkz5UIg/7o0i1moXajp8h9r+pQ8YQSJ2ALzbpmYoiX72g5f06qyNfv1xms1jGpq7KoLm6JV8k2jRw7TZh1vyFgqZoFAqBYBJ4cPkCLe3TwWa32b4hoiPBVLuLa0WT3sWgCAcBVwjEGAy0vH9n1ZtH9w8aNJp2roiJGBCAAAQgAAEIQMCfBIK1SZ9JIlMcLd+oRe5GA0dw/WnCkCsEXCXgq016pj69Rk3L+3ZSvXv65GeTXtvLVTUHeJyuUrli4cC126Tpc+QK8FJRHgSCS+Dpzeu0pGc7k9lkak9EO4KrepdWyyEiS9YVrtlRTb14LnUaPJpylyrn0iQRDALBLLB6cE/Nk7+untGpld8GswNqhwAEIAABCEAg+ASCsUmfSxwqO1ajfZdsdbv2Db4ZR8UQ+FfAl5v0TIo2q5WW9emgenn/DlZUOX/X9pOlTTdt0LqfQ9Nkzur8VTgTAhDwWYGX927T4u5t9Uad4wvLH3w2Ud9PTCqRhx3XqaJKo0nv+5OFDINbYPP3Q3V3z536U6tSfk1E1uDWQPUQgAAEIAABCASLQLA16QuIpNJj9br3z1CjfddgmWPUCYEEBXy9SR+b9MpB3dVPb1w7plermmIqnRIYGpYh0/iB67aFKjJkcuoCnAQBCPimwOuH92hxj3Y6vVo1iIjW+maWfpFVmESuOFG+UYsiRzetJjTp/WLOkGSQC/wyc4Ll6u+HrupUUdWIyBjkHCgfAhCAAAQgAIEgEAimJn1hoUR6vEHfoeFVW30XBFOLEiGQtIC/NOmZKtYN76t9ePXSCZ1K2RDz6pTAiDSZs4wZsHqrTJEho1MX4CQIQMC3BN48uk9LerTTalXK4US00rey86ts0kpkilOVW7TN/23vwTSgVG406f1q+pBsMAvsmjvFcvnQvhs6lbIqEemC2QK1QwACEIAABCAQ+ALB0qQvIpRIjkcMGJmmcvO2gT+rqBACTgj4U5OeKWf9yAHRDy6fP409Sp2Y3H9OGRmWkWnUbwkNy5TF6YtwIgQg4H2BVw/u0rJe36FBn/qpSCuRyU5XbdkhX/1eAx3R0KRPPSoiQMCTArsXzDBf2r/rlk6lrIxGvSflMRYEIAABCEAAAp4WCIYmfUGhRHIyYsDIcDToPX17YTxfFvC3Jr2jUT+if/SDPy+cxIp6p++s4fL0Gcb1X7klNG227E5fhBMhAAHvCTy/fZOW9e2kM2jUQ4hotfcy8fuRwyQyxdkqrdrn+6bnwE+fd9Gk9/t5RQFBKLB7wXTzpf27b+pUykrY+iYIbwCUDAEIQAACEAgSgUBv0ucWSaVnGvQdlr5Ky/ZBMqUoEwLOCfhjk56pbO2wvtEPr178Xa9WNXOu0qA/a1BIWPjkvss3hWTKky/oMQAAAV8WeHz9Ci3v18UYY9D3IaINvpyrj+cWIpErzlVu1qbQt32G/OezLpr0Pj5zSA8CiQjsnDvFfOXQr9d0qqiKeJksbhMIQAACEIAABAJRIJCb9FlEoaHn6nXrn7VGu86BOHeoCQKpEvDXJj1T9KpB3bWPr/2516DV4Ns35+6CnkKpdH6fJRvE2YuWcO4KnAUBCHhU4M7507R6UA+z1WLuSERbPTp4YA3GlcjDzpePaFaq0cCRn33ORZM+sCYb1QSXwPaZE2Ku/37wglalZF4miwMCEIAABCAAAQgElECgNunlEpn8Yo32XfPW6dI7oCYMxUDAVQL+3KRnDBb3aKt6cefvrSa9Y8Upji8LtOfy+Ou7L1jFK1ChypfPxhkQgIDHBK79cZA2jh5ks9tsTYhon8cGDryBqosk0oV5y1UqUq11BzZTnt1uJ7vNRjabzfHPFf27uPTFsW17D05UkcVmEZvNITaHQ3lKlw88bVQEAS8IbB43VHfn3KmTeEeRF/AxJAQgAAEIQAACbhUIxCY9WyJXXK7YpFWxhv2Gcdyqh+AQ8GMBf2/SWy1mmt+huerFgztL/td9Ge/HU+HJ1CPYbPauDlPnc0rWbeDJcTEWBCCQiMDZXdto19wpOrPJxPyiPAGoFAqw2RO5MvlYrkzO4YvEiX6+5YWGkrhTjxQOEu+y3w+R+s6tJGNZNGoqU7cBNes71DVjIgoEIECrB/fUPLp6eb9Bq2kHDghAAAIQgAAEIBAoAgHXpJfIw34vVrNO5dZjpgoDZZJQBwTcIeDvTXrGRKdW0rwOzdQfXz6fREQL3OEUgDGr8IXi/REDhoVWbdUhAMtDSRDwH4Hf1i+no5vWvDFoo+sT0V/+k7nvZSqUhKyTKhTtjGy2QNqpB/EyZvJqkuY3r0i1bgWVrf0tNe8/3Ku5YHAIBKLAwq6tVS/u3NxgNpmYl2zjgAAEIAABCEAAAn4vEFBNelFo6JY8JctHdJu3PMTvZwYFQMDNAoHQpGeIPrx4RvM7NdfpVEpm25vNbmYLlPAFxKGyQ1VatMv6bZ8hji0hcEAAAp4V2D5jvOnaH4ce6FRKpkH/0rOjB9xok7MVLNJ/2A+75b8un0/n/zhEIZ17Ejd9Bq8UGtugL1OrPrUYMNIrOWBQCAS6QIzBQHO+a6x69+TRTCKaFej1oj4IQAACEIAABAJfIGCa9Gwud3q2gkV6D9nwizzwpw0VQiD1AoHSpGcknt68Tou6tbZYLZaGRHQ49TpBESGNRB52MH/5SoU6TlsgCYqKUSQEfEDAajbTmqG9NM9v3byoVUV9S0RmH0jLn1PoG5Ypy7ThP+yWSeQKRx1Mo/7CsSPErKjnpkvv0dpiG/Slv65LLQeN9ujYGAwCwSagfPua5n7XNDo66uNAItoQbPWjXghAAAIQgAAEAksgUJr0fdNkzjpt+JY9MnGoLLBmCNVAwE0CgdSkZ4hunjxKG0b1N1hiYpi3891wE1vAhZXIZD+nzZajTvf5K+UhYeEBVx8KgoAvCTBP/qwZ0lOtfPt2q0mvxZvtUz85TQVi8Zahm3aJMuTM/Z9o/zTqfyNpl57EDU+b+pGciGB+85pU65ZTqep1qNWQMU5cgVMgAIHUCjy/fYMWdG5ltlrMEViokVpNXA8BCEAAAhCAgDcFAqFJ34gvEm8btnmnMEPOPN60xNgQ8CuBQGvSM/hnd26lfUvnvjBo1MWJKMqvJsS7yU4IDU87tNvc5SHZi5TwbiYYHQIBKnD3whlaP6KfwajTjiOi+QFapifLKsvmcM72XrqBm69sxQTH/bSivmtv4qZx75eQlndvSblmKZWoWovaDGOmGAcEIOApAWahxsZRA/TmGFM5IvrbU+NiHAhAAAIQgAAEIOBKAX9v0pfgcHkXei5czc9foYorXRALAgEvEIhNembS9i+bZzu3++cLWmVUpYCfRNcW2IFYrI3fTZrDKvNtY9dGRjQIBLnA6V+20O5500wWs7kNEe0Ocg5XlJ9BJA251nTYuAzlGjZLMt6+5QvowrHDFNq9L3EUYa4Y+7MYlg/vSblqMRWv8jW1HT7eLWMgKAQgkLTA6e1b6MCKBU/0GnUxIoqGFwQgAAEIQAACEPA3AX9u0stFobIbjfoPz1qxaWt/c0e+EPC6QKA26RnYdcP7Rd+7eHaHURfdxevQ/pVARZE0ZEeVFu3TN+g3FC+U9a+5Q7Y+KrB95njj1d8OvNSr1U2Znbl8NE2/SksiD7tYtVX7svV7DHAq719XLKDzRw9TaI9+xPl333qnLnTiJEvkR1KuWEjFKlWndiMnOnEFToEABNwlsHvBDPPl/bvOaFXKr901BuJCAAIQgAAEIAABdwn4bZNeKlccLx/RonLEwBFcd+EgLgQCWSCQm/Rkt9PMVt+qXj+6PwXbSiT7Lk4jlSt2Zs5XsHinGYtkEhnexZ1sQVwAAWa/rTevaMOoAarIl89PalXKlkQUA5jUCwhDQjbmr1ClaZcZi0OSE+1To77XAOK46P1FVmUURS2bT0UrVKX2oycnJx2cCwEIuElgRf+u6ofXLm0yGwzMy2RxQAACEIAABCAAAb8R8MsmPU8gWpC7VNnOvZesw1ti/eZWQ6K+JhDQTXoi+vD8Kc1uG2E0GfTNieiAr/n7ej5sLneGVCbv22HagpC8ZSr4errIDwI+JXDz5B+0edxQg0mvYzq3M30qOf9OZlDGXHkmjN5+KEXfHu5bsYAuHD1Mst6DiB2SrB7/Z2pWlYqils6lIuUq03djp/q3KrKHQAAJxBgMNKPVN+rIVy+GE9GaACoNpUAAAhCAAAQgEOAC/tik76zIkGnhmF8OhQrEkgCfHpQHAfcJBHqTnpG7dfo4rR/ZP9psMjIvkn3sPs2AjdySy+dvbNBniOjr77oFbJEoDAKuFDi4chEd+3G9Mkava0dEh1wZO8hj1eUJhXtH/vSrIN1XOVJMsW/FQjp/9BDJ+w4mtkSaojhWjZqiFs+hwmUrUYdx01IUAxdBAALuE3h59xbN7dDUarNaqxPRGfeNhMgQgAAEIAABCEDAdQL+1qQvw2KxLg7ZuIP1VWHmnUA4IACBlAoEQ5OesTm6aTX9sXnNNZ1KWTKlVkF+XR6JXLE1e5ESeb6bNDtUjO1vgvx2QPmJCUS9eU0/jB+qevf44XWtSsm8IPYttFwmkJkvltzsMHmuomiN2qkOuvffFfXyfkOJLRYnK55NG02RC2dRodIVqOP4Gcm6FidDAAKeE7hycC/9MmviG4M2uiARqTw3MkaCAAQgAAEIQAACKRPwpya9QBwqu9to0KjsFRq1SFm1uAoCEPgkECxNeqbg9SP6R985f/pHk17bG7dAygS4fP5soVjSu93EWdJCVfA+tpQp4qpAFbh6ZD/9NHm0McZoYN6DMT1Q6/RWXVJF2NmqrTpUrNe9n8tS+NSoHzCM2EKRU3Fteh1Fzp9BBUuWo04TZzl1DU6CAAS8J7B34SzLhf07j+mUUXW9lwVGhgAEIAABCEAAAs4J+E2TXiyT7yhZ+5tvW46eLHSuNJwFAQgkJRBMTXpLTAxNbVZHHfX6JfMSsU24M1IsECEUS9ZXbtEuTcSAESkOggshECgCdpuNWalp/vPIr+8M0dEdiehYoNTmK3WwudyZ+cpU6tV7qevfQxTbqFcMHEEsgSDJkm1GA0XOnUYFSpShzpPm+AoP8oAABL4gsLBLK9Xjv/5kftHiC1TcLRCAAAQgAAEI+LSAvzTp+2XKk2/KqG0HUvSiMJ+eASQHAS8JBFOTniF+cuMaLerW2mKzWksQ0d9eYg+EYcOkofL1IeHh1dpMmCnPXpjZ7h8HBIJP4P6lc/TTpFEag0671xCtYV7aEBN8Cm6vuKlUEbZp7M7fpBI3bbW1Z/kCunj0ECmGjCIWj59gQfYYE32cPYXyFytFXabMc3vRGAACEHCdgPLta5reop7BpNc3JqLfXBcZkSAAAQhAAAIQgIBrBfyhSV+WzeacG7n1V07G3HldWz2iQSCIBYKtSc9M9cltm+nwmiU3dSpl0SCeeleV3pXD4y2r172/oG7XPq6KiTgQ8AuBvYtnW07/vEUfY9T3JKJtfpG0/yWZmScU3u42d0VogQpV3Jr97uXz6eLRwxQ2dAyxuNz/jGU3m+njrEmUt0gJ6jZtgVvzQHAIQMA9An8dO0I/Thz53qjT5sP+9O4xRlQIQAACEIAABFIv4PNNekmo7H7EwJF5KjRumfpqEQECEPgkEIxNeqb4dcP7am6fPbHObDINwe2QaoHsEnnYWkW6DKVajZ0ixwu9U+2JAD4ucP/yefp5+vdqnVp1XK9W9SCiDz6est+mJ5Urjldt3aF6ve79PVJDbKM+zfBxRGy2Y0y71UofZ0ykPIWLUffpCz2SBwaBAATcI7BnwQzzxf27DutUygj3jICoEIAABCAAAQhAIHUCPt2kF4ilK4tUq9muw9R50tSViashAIH4AsHapDdoo2lq41raaGVkeyLaizvDJQI9uDz+olqdegi/6TXIJQERBAK+JGCzWmnvopm2szt/jo4x6vsS0Y++lF8A5jI8R7FSYwav/9mj2xx+atSP+N5ByjToc+UvRD1mLg5AYpQEgeATmNW6oerVgztjiWh58FWPiiEAAQhAAAIQ8HUBX27SN5OFp9swft+xEJ4A74r19RsJ+fmfANOkn9enI8l7pn6Vot0cQx8XzKQF5275BcStM8dp0+hBkUa9Lg8RKf0iad9PMotYLl8mkoZWazFygqxgxWq+nzEyhIATAtePHqYdsydFm00mZu955jdMlROX4ZSUC5TncHmnxuw4zEub9auUR0nhlbuWz6dLRw8T2e2UI3c+6jl7aQoj4TIIQMDXBF7dv0Oz20bY7HZ7MbyfyNdmB/lAAAIQgAAEIOCrTfo0fLH4QddZSxUFKlbFLEEAAm4QYJr0GyeOIJNel+rodruNMuQtQD2nL0p1LE8F2LNwpv3Cvh179GpVU0+NGSTjtBBKpEuKVKspbTx4tCQkLDxIykaZgSYQ+eoF7Zo3XfPo2qUovUbNrJ4/GGg1+mI9EpnibsSAEfkqNG7htfR2LptHH548ol5zsdjWa5OAgSHgJoGTWzfR4bVLr+pUylJuGgJhIQABCEAAAhCAQIoEfLJJL5bJd1WIaB7RaNAoToqqwkUQgAAEnBCY2rSO+v2zxwOJaJMTp+MU5wW4XJ5gJrGof6MBI/jV2nR0/kqcCQEfEPh9w0rav2wes9pyIhFN8YGUgiIFLpc/q1DVGn26zlmGbQ6DYsZRJAS8I7CsT0fNvYtnZxHRdO9kgFEhAAEIQAACEIDA5wK+2KRvnzZb9qXf7/5DhgmDAAQg4E6BR9ev0PLeHXXmGFNeInrtzrGCNHZJqUKxSCJPU7jJkNFybIETpHeBH5XNbG2zZ+FMtcmgO69TKpkXLNzzo/T9PdUaQonkwPi9x0VSRZi/14L8IQABHxaIfP2SpjatbbaazZWI6LIPp4rUIAABCEAAAhAIIgFfa9Kn5QmEj3ovWReSu1S5IJoGlAoBCHhL4MCK+bYzO7Ye1KmUDb2VQxCM21okDZmXq2Q5aUT/YaEZcuYOgpJRoj8JPL99k/YtnqV+ee/OR71GPYSI9vlT/oGQqzhU9rD5iPG5StdvFAjloAYIQMDHBc7u3Er7l8+/oVMpmf3pcUAAAhCAAAQgAAGvC/hUk14sk/1SoVHLxo0GjuR6XQYJQAACQSMwtWlt9ftnT/oR0ZagKdo7hY7icHmTKjVvQ/W79+dL5ArvZIFRIfCvgPLtGzq4apH+6pH9VrPJOJaIlgDH8wJsNndakeq1+nedszTE86NjRAhAIFgFlvXpqL538exMImJ+4IAABCAAAQhAAAJeFfClJn2zsAyZ1008cBLb3Hj1lsDgEAg+gQdXLtCqQT1UMQZ9diJSB5+ARytOJxBLJ1nNpq51u/fn1e7Ug9gcfC/r0RnAYGTUaen3DSutv29cxebyeHMsMTHMvvNa0HhFoBxPIDw5Yd8xQWh4Oq8kgEEhAIHgFPjw/ClNbVbHZrfZihLRreBUQNUQgAAEIAABCPiKgK806bkiqfRlh2kL0xeqXN1XbJAHBCAQRAI75021Xfx15w/G6OhOQVS2N0stIJbJp9qttnr1e/QXV2/X2Zu5YOwgEbCazXT0h7V0ZO1SE48v2KaP1kwgomdBUr5PlimRK6416Du0eKWmrX0yPyQFAQgEtsDxLevo940rT2uVyqqBXSmqgwAEIAABCEDA1wV8oknPEwgWFK9Vv/t3k+dKfB0M+UEAAoEpYDHH0IT6lbXRyqhmRPRbYFbpk1WVkSgUU1jEqlS3Wz9ptdYdfDJJJOXfAlaLmY7/uIGOrF1m4PB4B/Vq1UQi+tu/qwqI7AfkLF560qB12+QBUQ2KgAAE/FJgVpuGqlf37wwlovV+WQCShgAEIAABCEAgIAR8oUlfli8UnZx44JRQiv2JA+Kmii3i5+nfE/NSJg6XS32Xb6bcpcoGVH2+UsyJnzbQrnnTiMVmU+uxU6lC45a+kprf5fHnkV9px6yJD3RqdV6/S97/E64olYdNJLJXqN2lt7Ra647E5nD8vypU4FUBk15HJ7duot83rjJw+LwjepVqMhFd82pSGDxWIBOHx3s8dNNOQZZ8BaECAQhAwGsCj65doRX9umhijPqsRKTxWiIYGAIQgAAEIACBoBbwepNeIg+79G3vQWUqN28bFBNxctsmR0PVbrM56i1SrSZ1nLaQ+CJRiup/+OclWtanA1ktFipeqx59N2Ue8fiCFMVy9UVbJgynS/t3O8L2WLCaClf92tVDBH08k15PqwZ1I+Y+YI6yDZpQ+0lzgt4lNQDL+3ZW371wehoRATI1kCm/tpxErhhniYmpWbNDd1HVVt+ROBSvKkk5Z3Beqf7wjk5u3Ww9sXWDVSAU7dZp1NOJ6EZwavhm1ZJQ2c8Vm7Zp1rD/MHwb55tThKwgEFQC22dOMF45sHezUa/tGVSFo1gIQAACEIAABHxGwNtN+i5ZCxSaN3zL3qB4zPnDi2e0qFsb0nx8/+kGYFaX91y4lgRicYpuir9PHaPVg3s4rk1trBQlkMRFwdqkj46KpNdDZToAACAASURBVIVdWxHzMqpsBYtQ76UbSCJL+S3+6v4dWtKzPek16gS/iPlt3XLav3y+44mFtuNnUplvG7t6KoMq3tvHD2hm6wYWm9Wak4heBFXxvlVsEVFI6AiTTtemSqvvOJWbt6H02XP5VobIxucEXt67TSe3btRfOrBHwBeK15j02vlE9MDnEkVCtUPCwndO/e1cCIvFhgYEIAABrwswLxT/vl4lg0mvq0lE572eEBKAAAQgAAEIQCDoBLzZpBfwxZLXvRatCctdMvC3QbHb7bR73jQ6sXUjZS9SnKJevyJN5IdUN9bRpPe9X7PMlzDzOjYn5dvXpMiQiYZu2kGh4elSnOiLO387vtyJMRpSfb+kOIkgu3D/snm2szt++kWnUeNNht6f+yxsLrcvh8Ppn7dMRVu1Nh1D8pev7P2skIFPCdw8eZT581Xz7NZf1hi9nmnMrySijz6VJJL5JCCRK241GzauYOn6jaACAQhAwGcEmG069y9fcEmniirnM0khEQhAAAIQgAAEgkbAa016Lp8/q0TtBn2/mzw7KF4W++bRA1rcoy0xqzQ6Tl1AuxdMdzRxU7v6HU163/u1iia9781JcjOyWa00rk55rValbEhEJ5J7Pc53iwCzJUZ3cahsmESuCK/eppOsXEQz4gtTtlWYWzJEUI8KME8XXdi3g1k5r4kxGl/oVMq5RLTRo0lgsJQI9M5ZvNT0Qet+TvkjZikZFddAAAIQcEJgVuuGqlcP7gwgoh+cOB2nQAACEIAABCAAAZcJeKtJn5fN4dyeuP8kR54ug8uK8dVATMPv5+nj6PyeX6hErfrUaNAox8podzbp42650mz495SvbCXas3Am3Tl/yrEffsZceajZ8PGUp3R5YlZq754/nR5du+wgzFWiDLX5fjql+yrHJ1JmL/2dc6ZQ2mzZaeCan4h5wdKBFQvp/bPHjheWFq9Zj5oMHkPy9P8/n0ltd2M2Gen87u10bMs6inrzyjFOSFgaKtewGdXp2oeEEumnsWNfQFugYlXHdi4nt26ks7u2kSFaQ6KQUKrTpTcx+1bHGAx0cNUiOrdrm2OPflnadNRkyFgqUfsbYrH+e6u/ffyQ9i6aRXcvnHacy9SQo0gJathvGOUsUfrT+V9yTPdVTmo6dCwxuTFjbJ0y2jHPCR0VGregNt/PcPwU43b8xw3096mjpP7wz/ZHzHsJ8pQqT40GjqQMOXM76lk9pCfdv3TO6Vu795L1jlxiD5vNSn8dPUJH1i6jN48fOOaeqTVbgSJUs2N3KlqjNrHZ/78d8Jesq7ftRLU69iCeQOh0Tv564oW9O2jv4llXdSplKX+tIYDzri2Rywcatdq6Zb9tainfuLkwR9GSAVwuSosr8ODKBTq3+2fdn4f3iyUhoTt00eolRHQaSn4hIOYLxa/7rdwky16khF8kjCQhAIHgErh38SytH9H3rUGrzRhclaNaCEAAAhCAAAS8LeCVJr1ULt9drU3nxnW79fV2/R4Zn2l+L+3dgZhmfe+l6ylTrryftkNx10r6uKu5M+XJT++ePHQ0o+MeTLM2X9mKdPfCmc8cmL2f+y7f9Knp/sfGVbRvyRxHUzxrgcIJNo6ZBj5zTVjGzI54iTXpDdpoWje8b6LNZ+YLhJ6L1n4Wh9kyhsPhkPLdm8/yzVG0BL1//pR0KuVnNXabu8Lxgt7Y4/rRw7Rh1IBPL++NH6zx4NFUo10XR9PdWcfYMZxp0j+5cc3xVIXVbE7w/mOM+6/aQumy5Uh2kz7uC3oZ542jB9Kdc6cSvc+ZFzYzX9Yw+9nHnbOkrJlrmo+YQGxO4L/rb1abCNWr+7f7M7ezR36zwCDJFWB+s+kgkob0CUkTLq3UrK28VL2GFJomPLlxcL6PCzBf5v55+FfmC1q1URsdqdeolxLRZiKK9PHUkV4cAS6XO7Nk/Yj+7SfOTtmLeKAJAQhAwAMCa4f2ib5x4jdmZc0/q2twQAACEIAABCAAAQ8IeKNJX1WqCDsw/Y9L/79U2gOFemsIZsX4hpED6O/Tx6hAhSrUbd4Kxwrw2D3LPdGkZ2pnmu6dZy5yrITfMXvSf1Z7MyvnO05bQHyRkNYN70fMKkXmaDVmClVq1sbx77FN+ljHsg2aOBq1ZpPJ0QiOvaZ+jwFUvyfzhGjCTfq4e/MzXxIwYzCr55nj6OY1tH/ZPMe/JxaHaSYz15Rt0JSYZvumsYM/NduZ5nanGYscXzwwsX5dyux8QFSwUnXqOncZ8fgCit12iGnmM3W3nzSH0mTO4ljZvmpQD8fLXmXp0tOgtT87/n/cJn1cx/Q5cv8n37hjfGm7G6ZJv35kP6rWuiOVa9iUQsLCiblPjqxbTsxLYJmDeTqgQd+hjn//0p70cecmtknPOB9cudCxgp45SteLoGYjxpM4VEbP/v6LNozs7/iyg/kiosvspVTs67qfzVlc66c3rzl8mHtXHCqnwet/pvQ5Av8lnnfPn2a+0Hll0EZn8dbvIRjXaYFaklBZd6Ne1yR3qXL68hHNZcVr1f/0BZTTUXCizwiYDHq6/schOr/3F9XzWzcEXIHgZ2N09Doi+vybZZ/JGokkIZCDxWI9mnjgFEuRHgtUcadAAAK+K/D2yUOa1bphjNViZj7/ffDdTJEZBCAAAQhAAAKBJODxJr1UEXa+Qd+h5Ss2aRVIjonWwqxiXjmgq+Pney1e59iKJG4T1xNNeqkijAav3+5o0DPH81s3aFH3to7GcJZ8Banvis0kkf2zNeyVQ3tp87h/msNVW3eg5sPHO/49biOY2bKnw7QFn5pfsTUyjeFsBYtQn2UbHc3ghFbSq9+/owVdWjq2uIn90iJ265ToqI80v1MLinz1gnIWL029l6wjgVjynzjtJs761NQ36XW0on9Xenz9imNVN7OKn9m+hzmYGAs6t3S8nJfZOmbgmq0kkSs+1cE0p2PnI3byjm9Z73hXAHN0nbPM0biOO1fxHVXv3tK8Ts2IqSlN5qw0ZOMvjob7l5r0id0sceeF+RKE+QKBOVLSpI/rHPdLh9ixL/66k36cONLxn8yXJG0nzHQ07OPOWVxrZm5/GDeUrhze9+leLlipWlD8Gl7Rv6v6zrmTk4hoQVAU7P9FMnsxtZQqFN0N0dpyRarVMpau3zCkaI06/l9ZEFRgiYmhGyd+p8sH92punzkuFcsUx3SqqLX/+751OxHZg4AgYEsUhYb+WKVF+zYN+gzx+GfPgEVNZmFxt/BjPo92nb3MsdWeLxzMO5bWDe/jeOqT2VavYf/hn7YeZLbuY7agO7RqkWOLQGaRB7PQofGgUR55qu/ETxto17xpjnFbj51KFRq3dJrs1f07tKRne2LeoVG8Vj36bso8x6IRfzpit7xkco6/raI/1ZHcXHfMnmy6uG/HOpNBHxyPficXCOdDAAIQgAAEIOByAU//RalR2mzZN32/+w+ZyyvxwYAmvZ5WDepGD/+89J8XxHq6Sa/IkImGbtpBzBYmzJFU0zfui2jjNorjNukj+g+nWp16fhKP2xCPO1ZCTfq4jeikpuxLcZhr4/oyL48cuHarYyse5kioUR6SJu1/Gs1JjR9bY1IN98R+zpkmPXPOqe1b6OqR/fTx5fPPUkltkz6uc9xV/rEDJXYPJPUegaR+zgd/+bksJcZqYbfW0WajMT0RGVwWGIE8IcC8JKOJRB7W2aTXFitUqYapRJ1vQgpXqUF8EXbb8MQEODMG07xinja7euSg5u6FUxJxqOy8VhnFvAB2FxH9dw8zZwLiHF8UKCkQS85M//2iiCcM/HeaxE5AQn/WM03xErW+IWbLx/As2VI8V8xny2V9Ojia2s42f135+TPFiSdyYdzPGPEXsDCflTaOGfSfK1O7yCU5+cfNLe7nM2difGmhhTMxvH1OQk9sejsnT4yvVUbS9/UqWawWSyEiuu+JMTEGBCAAAQhAAALBLeDRJr1ErrjVctSkgsyLPIPhiPuXik7TF1LJug0cZbvyL0lxm+px/8KSVKPY1U36xMZKqKkbN9+k7gFmK5oeC1eTSBqS6N72yW3SC8TST1+afOn+6zxzseOFs+5o0j+79Rct79vZsXVMYkdqm/SJfdkSOx6a9F+6A/7785vHDdVeObSXebRhcvKuxNk+JMDsr9FQqghrr1MpK+csUVpdolZ9eYEKVT89ZeRDuQZ8KszWY8yLzK//cUj1/PZNqShEdkKnivqRiJjHdaICHiDICpTIFAdrd+lV/+v2/zxZGAyHM++f6bNsA31VqFiKOBL7/JdUMFd+/kxu0nFX8TNPXfZeuuHTU5xMLOYz8w/jhzm+dPim10Cq262fYyW9OcZE64b1pdtnTzj+u+P0hY4nHWOMBsdnRE8cqVlJjya9J2bIfWMcWr2YTv0fe+cBHlXV9PEhkB5S6F2QJghSBaRKkaL03ltCM4SAdKS30DuhhRZ6LyIgAgpINSJKU4IoHSnpyaYRvm8u3n1vLndbsrvZ8j/P8z5v2D1l5ndu4u7/zJnZsXlnfEz02/yfaCAAAiAAAiAAAiBgQgLmFOm7FSlbPnjM9sNv86rYQZPncdfm8idtO1G3SYbXJrIEkd6QSPo/L5+nYP++xOlTKjduLuSQ11WAVFMEt6Eivaunl/qLHq85bO02Ia2Ovl9o5TcSMhJJz8WDQyeNFL6McuNIuka9/IQvmtIvcpkV6TkF0LKBPYRixYikz/wfG65ZENTli6TXKSmFICBmnqcFzODOpS/cPb06pKSmNnX39MxRoX5jpw9q1XMp83EtIc0WmnEJJERH0Z2wS3T7whnVzZ9+TE1WqVTkkO1oYmzsgf/PunWMiJQraRvXDMyWNQTqePjkOm4vtYhExPx5Z+/86dTyy6+ofN1PhRSBlw7uoV2zJwmfgbhx8EbvGQt1fg5S2jZrE+n1uWWo5CfftOHPjQ9uXSf557CseZwNWxUivWG8LK13SmIijW9SIzFZlcD5NH+zNPtgDwiAAAiAAAiAgG0RMJtI7+bpFd5z2rxSFeo3ti2CWryR5jjX5bQo0rPwvHFcAN06f0ZI3TJg4Wryzs8ZG5RbVoj0nMO868RZ6pz018+conVfvU1/U6ZGbRq4aI2Q41RJXP/3779ocf8ulBATJRSzHbZum5DHXVszlkjP6X74C/PZnaHCclz4tn6XXlrXNnYkvfRggXPFj9y0T72/xsxJLz04UcpJf3bXFqGAMDdp7QGku9H8OOyYMUF1+cj+pWmpqeN1/T7jfasjUI2IGrv75Gqvio6uXvD9UrHl6nyas1S1Gtnfr1yNXNztos65UTctPjpKqBcS/svllNsXzsa/fPjAzTWnx+W4yEgW5U8S0XWjLojJLJaAh3euUy0GDWtUr3NPi7XRXIZJBWdeU1rPxlAb7EWkz6i4byhPU/WHSG8qsuabl4OuToauO5gQHdXOfKtiJRAAARAAARAAAXskYC6Rvkex8hVXjNpywG6i6LU9TNquG0s/zPO1Xi7CWrZmHY3TZYVIz8Z82q0vtfQfSdEvnwuFcV88+EewUSp8Kwm+8kjy6s1bU7uREwShnq803w27TN+uXkLVmrakhj37C3MaU6SXXj93zelJvWcupA9q1ROi2CKfPqZLh/cJRQv9gzfpLAKr6Yuj9Et4dkdHocgWp+/hq9k5nJzSXdvuPXMRVWn6OT0NvyPkW/33n78En6WR9FLBnQ8aAtZsoVyFilBa6mtydnNLV9R34OK1VKF+IyGCXhqxz5w7jJksFPQN//kihU4aJaTykefyh0iv+TeXawfMbN80Je11KqdNeWWP/8GwE59z8NkVEdVz9/ZppYqN/Sh34SIJZWrUditRsYrjex9+RPlLlLQTFPq7+eTun0JR8nu//ZIcHnZZFf38mbOLR85f4yIj+NrQuf/+p/+E6GkrBOp55s7z7cwTl8yTl8TCqcmLsEsL2xtqujaRntf57fR3dGTlIuKbYFzwlG8vNurlSxvGBFDksyfpaiWJaz+7d5cOLZ1Lf1w6J6Sd4XElKlahVkNH0ftVqqsLuUqLofJnHP4scWjZXPrn+jVhquIVK1Pn8dOpSNnywr93zBhPFw/u0dvFDqMnCYVhtY3zWxBM5/fvpNsXzpK7tw8NW7udCpYsrV6D0+usGNyTOLXWexUq0ZDl68nN892vIdI0PLxu3qLFhc+dcZERQgHb1sPGkLRwavcpc6hW647COilJiXTxwG46vXU9RTx9LLzGNrQYFCik5OHP8ZpEeu6/JtBPsE/Jfjks3scftm2kG2dPCcVzuXFATOlqtahN4FjiZ0lsor15ixUn/+DNdOPMKfp+02phHN/oqNWmE7UaOvIdHjGvXtC3wYvpypH9wv575c1HbYePp1dPHtGRlQuF6cXPmXpvpg10ZBbjG1VXJcbH8ReyX23AJbgAAiAAAiAAAiBgoQTMItK7eXmF95w6vxSLh2jac9Jbg0jPXzrEq9rS/eQoet/5K9U5QjUJvvzFZOWXfdTCvtIzwal/+HYBN2OK9Gz3qdB1dHjZPI2PYqHSH1DAmq1CrtSMRNLzxMfWLCPOYyltovDONw9CRg2hN2lp79ggspWK9HLBXRwkFrfVVNBLF2f+8t1h1CTi6EZeVxtrXe/Zy+/1jpkTVJcP7V2clpb2tb34DD8FAnzNvaa7t0+TtNSU6qkpqT6FSpVRlahUzb3oBx86FipdlgqWKkMODtltHldqSjI9vXuHnoT/QQ9v30y699tV1bN74W6Ozs4vsmXPfiUhOurU/6cSukxEYTYPAw7qJODhnetki0HDGiOK/i0qeSS9Ujo6nVD/66BNpGfR+ODid1Mo8n/3xc8e8sKr104dp43jhil+NuEl244YTw179H9HeOac+lxrR944EII/S7FQb6hIL36+0TZu8NIQunn+Rzq3e6uwdIuBw6jFoGFqM1i85yAS/tynLa2Q9HNeoVJl6em9cDUD8bOY9HOWaBsLt3vmTKELB3a94zunTBu+ficVLlNOUaRPS3tN60f7050rF4SxXKuhVcBo9Q1V+YT61DcQWfNY0V4+PPEpWIj4Fqu8fVCzLvkuCBaCPbhF/ftM+GwuBotI+/N/29hmbvYo0otMT4au258QHdVB399R9AMBEAABEAABEAABQwmYQ6TvXKRM+TVjdthPLnpdmyCN2ilXuz75zlspRMNwMzTdzd1frtDKL3sLES+VmzSnXjMWkqOTM2kr0PX8/t+0fFAPIaJGvj5/qVkV8DaCvU6HbtRlwgzhZ+kXlC+GjCD+8nV83XIh0oh/rtO+KzX1/TJdWgjOu3p+3w7hS4d/cKgQtSW2xPg4Or1lvRCtI0YfMYOSlatT4z4Dhb6i4KVpHo683zJpJF07eVyIEOcvKPyFiJvUf44kGr5+F+XMlVt4j7+w3fs1jE5sCKY7P18U2HHLU6QYVW/Rhhp066MuZqaNI6dzWDW0n5AnVb5GskpFR4IX0bndW4T5mUG7EROE1DK8fnjYJdo3f7oQQcWNI6+a9B1M104do+s/nhQOKKQ1Cji6ad/8GcRfovkLtngL4MO6DdNFeHFEG++pLs4V6jWi5gMC0kVe8Rhte8YHGyc3rxWmlq+j65m3lff5xsjszi04N31efsxsxS/4YTAB3v8qRFTZ3dunblpaWiVVTHTRXAUKxRYoWeZN0Q8+zJnvvRIO/HeB/654+OQyeIGsHhDz6iW9fHRfOEz99++/Xj/683bcs3vh2aJfPvdw9ch5n7Jlu5YQHXX+v6hCjiyMzGqbsb7FEajl4ZPre3vLRa9tF/64/BOtGtpfLQL3nb1EEJAz0jSJ9K8eP6Ilfl0o+vm/QiR8n1mLhc+Hf16+QJvGB6qL1ktFev4ssmxgd4qPihRu/vWcNp9yFy4iROGvGT5Q+DsgTZ0nDShh2zlIo+fUecJnMU4reOnQ26h5aTo9XWlrpP6IQjjPoW2ctP4OR8vz7VOu8cOfszilnyjga+MsnV++D9pEer5NsMS3KyUlxNPHX7SlLuNnUA5nJ+FzJd9g6DZxlqJI7zs/mL5ZPl8t7tdu14U6jZumUaBnm1ik3zB2qHC7oGar9m9vnyYl0nfrg+nE+mDB7Kb9hwg3XLnJa2JxId7GvQcINyjE/ZTf1pUGl5SuXot8568gh+w5aPfsyRR2nOt5v232KtKnJifTuEbVEpNVKi5mdTMjv7MYAwIgAAIgAAIgAAK6CJhcpHf39rneZcKMCnzNFs16CShFEVmvN7AcBDJOIHTiyLiwY4c4RHF2xmfBSBskwGlyOLcDnxSW9fD2rvbmTbayyYkJRYgoh1fe/Im5ChamPEXfc8pdqIirV9785JknL3nmzkMePrnJw8dHEERM3V6npFBcVATFRvD/XlDMyxeCmPfqyUPVi4cPkvnQNOblc9dsDg5JTi6uD9+8efNHQnTUVSL6k4huE9EtPus0tZ2Y3/oJuHv7HG7af0grjr5GIxIO9gP6C2mhuMlvHxrKSJNIH3bsEIVOfCvWyiPIpdHyUpFe/IzHwu3gZevTHfZL6yvxbUlO4yIV6TlS3n9VqDq4QVpfR1qnyBQivSouVigqe//Gb0LawmFrt9H7latTbMRLWjaghxAVzn93R2zYLRwyKDW5SF+xQWPqNHYa5cydR0hTyKK/0mdgKYMaLdtTlwnTydHZ5Z0l5OluqjT5nPbMnSr044AMThOpNE6f50FTLSOpvZyyh6P0xRuTJzasUqeu4eARTi0pT9PIqYNKfMTn0ETMWBr1b68iPbPg4KQftm3cooqN6a3P/qAPCIAACIAACIAACBhKwNQifYu8xYrvmHTgpJehhqG/ZRGASG9Z+wFrso4AR88t7tclOjkxATU2sm4brG1lH07TTETFiKhoDien95xc3d7Pls2hyJu01/lSk1N8UpITPXI4Oqa6uHmkOHu4v3Zxy/nGxcOdnN08HJxd3RycXFwcnN3cnLPncBTEKBZcxPRYfLuG02LxrZ1EVUJSskqVlqRKSEtKiEtLiosnVUJctqS4uOyJCfFOaa9THXI4O8flyOEY6ZA9+79paWmPkuPj/kpNTb1PRI+IiP+fi4zEWBtk2GtRBD50dnULm3vmqos5Dp8synMFY/h23a7ZE+nno4eEd/k23JcrNxKnislo0yTSc+5wFmK5iSKsuIZSTSS+xbhl4sh00dKabBIj3LUVQ9X0nilEerbz7K4tQtQ8N06rxKI3p5Fh8Z4j6sXXRJFa7pvULhbyR27aR975C6TrpvQZWJrznjuz0M6R9xztznVLxPWkPLguEf+t5v9xasWhq0L1vmnFdp7dvZWufneEuEaOvEnTJGr7zK70nrT2kVIxY01pFTP67FrrOD7MmNCkxuu016+5MA3/txINBEAABEAABEAABIxKwKQivYe3z7nWw8bWrdXmbYElNOslAJHeevcOlhufwOphvjG3zp8ZT0Rv75mjgYBxCPDBDwv6fLDtSUQeRORORJw0mEM0nVkLIiJOfi8mwOeodi5wwXm7UjhrGhElcgAkEcX99z8W3KP+S0kD8d04e4VZtBBwcc+54dMefft9PijQ7jnJc5dz+ru+QUuFiPTMNE0ivbYC8EoiPduwZrgfcfpEXa3fnGVU5bPPNRZD5fHmFuk53/ri/l0oISaK8hcvScPWbRPSwJzdGSoI5fKbAXIfdR0ecH9Nn4E5fWTopJHq2xHi3DVbdaBOY6cKqSylPDjtIj8PLPZyKiLmqc9NY875H+zfT52qSGmfMiPSazt0kftvz5H0zGLfghnJ5/fvXJGalPT2ugoaCIAACIAACIAACBiRgClF+o89fHKdRi5SI+5WFk51ZudmISc6t+5T5lCt1jh4ycLtwNJZTIBrCoSM9n+oionmyGg0EAABEACB/xHIT9myPZ39/aVsnMrJnpu8WL0hwqwubppEes4JzwI1N30i6R1yZKf1o/zp1vkf06WM0ba+JUXSc1Q6C+UcYc6t26TZ9MO2DfTs3l21aM853DW1zIj0PCcXVH146wad27NVuCkhFubliP76XXq9c2jx8edtaefMr4Uof65b4h+8WUjJo6nJ/Wvm50+NevkJaXjSp9xpJ9QS4GZoJL30oAOR9Np/8/gWw6yOzbg2Ef9xi9f1e4r3QQAEQAAEQAAEQMAQAiYT6d09vXY27jOwS5O+gwyxB31BAARAwCoIzOveJurRnzf9OLDKKgyGkSAAAiBgHgKT63bsNrnz+BnibQ/zrGqBq0hzwOsS6JMSEmjjuAC6df4MFS1XgQYsXP1O2hWpi5pE+vP7dghF4LlxRDcHVoipVzTlpJcK+6K4rA2nJYn0bOftC2dp9TBfQfjm6PWUxEThZ2nhWk3+ZFakl87LhYFXB/gK6WzEyHY5Ky4ce3BxEF3+5u1HB96jrhNnaSwcy8+FeNNBno5Hn5z00iK8vJ6SgM8Fg5cO6CYcbDi5uFJgyA7hGeSGnPTvPjnrxwTE/nbqGBcWWGSBf3ZgEgiAAAiAAAiAgBUTMJVIX8jBIfuDoNM/Z+e8m2ggAAIgYGsEwo4dpn0LZl6Jj4qoaWu+wR8QAAEQyCgBJ1e3yBEbd3sXLv1BRqewiXHyFCWth42hxr0HqAVzuZNSMZdF9S9XbqKyNetoZKFJpH/61x1a4ttVSI3CgisXe+V5bpw9JRSU5WKo3KSFY//+/VdaNrA7cWFp/tzee+ZC+qBWPSGyPvLpY7p0eB/9/uP35B+8iTgqPSMivbw46ZDlG6hklY/VxVml/kiFZX1EdGmhWBGYtJCstgdKn/mVhO0/L5+nI8GLqJmvv7rQLkfT718wU1hOPCBQYhUfFUHLB/cizgXPe91n9hKq2vQLRTNTkpPUNx24b++Zi6hK08/pafgd2jRhuFAcl1tm0t3wgQbn9T+3e6swV5UmLajb5CBKSUqi3UGT6bfT36lts/d0Nwzi3rVfaE2g3xNVXKzmKxA28VcMToAACIAACIAACJibgKlE+sl1tUgGLAAAIABJREFU2ned0OXrmZw/Fw0EQAAEbJLA101qxMVGRjQkojCbdBBOgQAIgIBhBPqW+fiTpUNXb7H7CA1pdLo2hGJKGmOJ9PIUO9K13b19yMXdQxCHpSK9tjHieC50GrBmK7l7eWdIpOd5jq1ZRsfWLkuHQxSXMyPSK81drHxF4aDDzZNLfGhumRHpxeK08tk9c+cVWHEBWU0HGldPfEubJwwXIv45xUzA6i2Uq1ARRUOvnzlFIaOGqFPpSDuJBcQzI9LzfBFPH9PKL/vQiwdcNzx9471/di9cuCEAkf4tmwU920U/uH3dF7cpDfsPBHqDAAiAAAiAAAhoJ2ASkd7Fzf3VsJCduYqULQf+IAACIGCzBE6sD6bTW0JCE2Jj+tisk3AMBEAABPQk4O7tc7375KAKFRs00XOE7XY7vXW9kNZEVxNFekPT3XCh15Vf9hYKkVZu0px6zVhIjk5vY2M4T/qvJ47SwSVBFP3iuZBKpUbL9tRi4DD6YfsG+mHrBipTozYNXLRGSA/DjcXie7+G0YkNwXTn54vCvNzyFClG1Vu0oQbd+ggCPbfHd27T8kE9hQKo8rW5mOryQT2EdcvVrk++81aq10hWqYTo83O7twjzs13sP0edc8qaVQH9hfk7jJ5EDbq+/c9qfHQUrRrajx7cui7kcB++fhdxAVZ5e/pXuHAbgFO3cGNfWwwapgs/xUa8oiW+XQRxmoX9ISs2qv0UByvVZWL7OQ/+yc1riNfmxiyrNWslrO2dv4BWVjx+3/zp9NPe7UI/ef0AqeG8N1wLh/uLaxUsWZqa9B1M104do+s/nqRP2naibpPePm/a6khdOryXtk8b9w5nfiHq32d0YPFs4rRInFs/33vv0xdDhlPBkmWEPWVWXIi3fJ0GOrnaeoewo4do/6KZF+MiI2vbuq/wDwRAAARAAARAwHwETCHSdytRqWrwiA27336SRwMBEAABGyUQ8+oFTW5e93Va2mtWDKJt1E24BQIgAAL6EKjtnS//senHztt9FL0+sNDHuASkKW+yOzrSsLXbqcRHVYy7CGYDAQmBsQ2rxatiolmk/x1gQAAEQAAEQAAEQMAYBIwu0rt757rcaeyUGppyKxrDaMwBAiAAApZCYMOYgNhrp45NJKL0d/gtxUDYAQIgAAJmIODq4bnts/6DuzfpM9AMq2EJEEhPgKPaOUc7t3Kf1CO/havI0dkFmEDAZASOBC9KO7N946oklWqoyRbBxCAAAiAAAiAAAnZFwNgifQVXT69Lc3/4xd2uKMJZEAABuyVw58oF2jA24K+EmOhSdgsBjoMACNg7AU8HB4eIGd9dzK6UisTe4cB/0xJISUqkkJFD6PbFc8JCHcdMofpdepl2Ucxu9wRePrpPQZ0+j09JTsrJGaPsHggAgAAIgAAIgAAIZJqAUUV6R2fnRZ927zu81dDRRp03015iAhAAARAwIYFprRtGv3r8sDURnTXhMpgaBEAABCyVwJeVGjWd6zs/2MNSDYRdtktAmo++aLkKNGDhanVOeNv1Gp5ZAoEVQ3rF3LlyMYCIQi3BHtgAAiAAAiAAAiBg3QSMKqY7ubpFjtqy37tACQSUWvdjAetBAAQMIXAqdB2d2Lhqmyompqch49AXBEAABGyBgLuXz61eMxeUK18bBSVtYT/hAwiAgH4Efv3+KO2eM/VKfFRETf1GoBcIgAAIgAAIgAAIaCZgTJG+/XsVKq0fuXkfCsbiiQMBELArAtEvntPUlvWTX6emcsHEJLtyHs6CAAjYO4Fqnrnz/jDzxEVO+YAGAiAAAnZFYEz9SqrE+HiuUvynXTkOZ0EABEAABEAABIxOwGgivbtPru9aDx3d9JO2nYxuJCYEARAAAUsnsNK/T/Sfl84HEtFmS7cV9oEACICAsQg4uroua9zDN+DzIW+LdqKBAAiAgD0R2Dt3etLZ3aFBRDTNnvyGryAAAiAAAiAAAsYnYCyRPo+Dg8Ozeed+y+7k4mp8KzEjCIAACFg4gasnvqW986ZdjIuMqG3hpsI8EAABEDAaASc394hRoft8kOrQaEgxEQiAgBURuH/jNwr27/tYFRdbxIrMhqkgAAIgAAIgAAIWSMBYIv2XlRo1n+M7fwWuOlvgJsMkEAAB8xAYWbtCUkpSYhkiemCeFbEKCIAACGQpgc8Lly63bezOb5DqMEu3AYuDAAhkJYHpbRpFv3z0oDURnc1KO7A2CIAACIAACICAdRMwikjv7u1ztfvkOVUqNmhs3TRgPQiAAAhkgsCWyaPif/724GQiWpSJaTAUBEAABKyCgJuX954WA4d1bNC1t1XYCyNBAARAwBQETmwIppMb165LTIgbaIr5MScIgAAIgAAIgIB9EDCGSF/C2dXt1vyffnexD2TwEgRAAASUCdy+eI5CJ351Kz4q8kMwAgEQAAEbJ+CQ3dExYeo3Z5y98uazcVfhHgiAAAhoJvD8/t80r0ebqGRVgg84gQAIgAAIgAAIgEBGCRhDpP+qRqv2M3pOneeWUSMwDgRAAARshcDYBlUTVHExVYjojq34BD9AAARAQIFAhxKVqoaM2LAbqW7weIAACNg9gTmdP4968tedLkR0wu5hAAAIgAAIgAAIgECGCGRapHf39vm994yFFcvVrp8hAzAIBEAABGyJwI6ZE1QXD+yeSkTzbMkv+AICIAACUgIent4Hv/D/qk2djt0BBgRAAATsnsCp0HX0XUjwpsT42H52DwMAQAAEQAAEQAAEMkQgsyJ9cWdXt9tIdZMh9hgEAiBggwT+uPQTbf56xM34qMgKNugeXAIBEAABgUAOR0fV1CNnXTzz5AUREDAKgRtnT9P60V/S69RUatJnILUKGE3ZsmX2q0rGTUtLe02XDu2lY2uWUvSL55TNwYEadO1DbYePI4fs2TM+MUbaJIHnD/6heT1aRyUnIOWNTW4wnAIBEAABEAABMxDI7CffodWat5rTZ9ZidzPYiiVAAARAwCoIjK77kSpJlVCeiP6xCoNhJAiAAAgYRqBVsQ8/Ch0Vuh+pbgzjht5aCGydMpquHDkg9ChVrQYNWhJCzm5Zl03z6ndHaNOE4ekstgS78BBZLoGZHZpGP//nXlsi+tFyrYRlIAACIAACIAAClkogUyK9u0+uS12/nlmzUsOmluof7AIBEAABsxPYNGFE3NXvvhlHRCvNvjgWBAEQAAETE3DN6bml+YChPRv26G/ilTC9KQg8vnOblg/qSQkx0VS5SXPqNWMhOTo5m2KpdHPGRryiJb5d6MWDf6hY+Yo0ZMVGcvf63zkPi+JbJo8SIuk/HxxIzfyGZlkkfUpyEq0f5U+3zv8o2NBn9hKq1KgZJSeqyNUjp8lY7Zo9ic7v20HZc+Qg/+BQ4bACzXoIHF+3nL7fvHZZikoVaD1Ww1IQAAEQAAEQAAFLIZAZkd7LwcEhYsGFmw45HB0txR/YAQIgAAJZTuDaqeO0O2jyhbjIiDpZbgwMAAEQAAEjE3Byc48Ys/WgT773Shh5ZkxnDgIPb9+gpX7dBMHZnJHhMS+f08I+HSny2RPyKVCIRm7eS5558pnDZYPX4AOMYP++9ODWdbPaKr1NMHDxWqpQv5HBtmNA1hHg360Vg3s9UsXFFs06K7AyCIAACIAACICAtRLIjEjftUyNT1YPXbXFy1qdh90gAAIgYAoCLHyMqvvRG3rzhsPt4k2xBuYEARAAgSwiUCt34aLHpxz+AZ//smgDMrssRHrdBLPqQAEive69sfQeX39WMy424lUtIrpp6bbCPhAAARAAARAAAcsikGGR3s3Le0/LL0d0rNuxh2V5BGtAAARAwAIILPHtGnXvWhjngnibYBcNBEAABGyDwJRGvfy+bjt8HK5RGrCf0lQvHUZPokoNm9GxtcvoypH9QnoXr7z5qO3w8VSl6efk4PC2KKl8TN6ixYlF3LjICKGwauthY4R+XOD0t1Pf0XchK+npvXB6k5YmFDktVq4iNe4zgD5q+JkwZ7JKRWu/GkR3rlxQtLzdiAnUsOfbFEYpSYl08cBuOr11PUU8fSy8ljNXbqrZqgM19f2SXNw90s3BPnC6mpOb19DTv8KF93IVLEyNevrSJ+0609550+jiwT16E2NGXKT11vkztHqYrzCudrsu1OXrmelS4LB9BxcHCe/3m7ucqjRpIfwc9e8zge8v330j+M2tYMnS1HxAAFVq3EzNWMmgHTPGa7R18LL1VL5OA3p+/x79sG0j3Th7Sigqy83J1ZVKV6tFbQLHUoH3S70zNUflH1uzjP64dE7Yc+5frVkrajFwGD25+6faT/nA3IWL0leb9lDOXHmEtxLj4+jE+mD6+ejBdGtXqNdI8E+6tj7PkNJeM6sWgwKFFD9ZWbxX7wfGgjrumDFedfHgnolEtMiCzIIpIAACIAACIAACVkAgwyK9k6tb5LidR7zzFClmBW7CRBAAARAwL4Eft22k4+uWhybExvQx78pYDQRAAARMR8Dd2+dmv6Cl5cvUqG26RWxwZmlkdunqtQRRNj4q8h1PWXhv3HuAIIxKxxQqVVYtwPOgGi3bUc9p80kVF0ubxgfS7QtnNVKr27E7dRg9mV6npOgl0vOc60f7axTzWcAdtDREEOG5JSUk0PZpY+nXk8cUbeC0LdfPfG+QSN86YDQ16TuInv51h5b4diVVbIyw3ogNu8krX371umuG+9HdX65QdkdHGrZ2O5X4qArdv/kbBfv3E8YoNZEH531XarpEetecnrRsYHeBp1Lj9wPWbKUiZbl+/Nv2095ttGfuNOEARd54L6s2bamXSM9C/6qA/orPDs/LPvUNWiqI69x0PUPdJgXRnjlT6MKBXe/Y5ezmTsPX76TCZcrZ4G+k6Vz6/cfvaefMry/FRUZ8YrpVMDMIgAAIgAAIgIAtEsioSP9xrkJFvp/6zY+46myLTwV8AgEQyDQBFhYW9+/8b2JcXIFMT4YJQAAEQMAyCOTN4ej0eNGlW4iiN3A/pGIpD3X39qE+sxdTmeqf0K/fH6XQSSMFAZcF6OEhuyh34SLpBFYlYbfH1Hl0dPUSIYKeW/XmranDmMnk5ulF92/8RhvHBlDkv08Fwb//vBVq4VZbups3b97QgYWz6Mcdm4Ro/C4TZgjR89xOha6jIysXCj9z9HeLQcOEn3/au53rsAg/l6zyMfWZtVjw4+ndP2nHzK+Fvhx9riuFzI2zp2ntiIHCPKJIz1HeISOH0O2L54TXByxaQxUbNBZ+lgr4Ym59Tje3YnBPIZqfI9D95gdToTIfCLcP+DAjPOxSOkFf0zZqs/Xv33+lDWOHCpH+NVu1FyLc2c7v1gcLEe7cmvYfQi39R/5nZ7gg6vOhDAv4LKJ/UKuuULj32JqllJqSQl2/nin01ZbuJj46ShDoH9z8/Z29ObtrCx1cEiQ8Q3mLvkdD12wln/wFdT5DXPyZD0GSEuLp4y/aUpfxMyiHsxPd+fkiHVm5iLpNnAWR3sDfdb65MbreR2lv3rxx54sPBg5HdxAAARAAARAAATsmkFGRfmy9zr2mdRo7xdmO2cF1EAABENBK4L+8pDWI6DZQgQAIgIANEOhStkbtNf6rQhGkYeBmSkVfjvoeuipUELS5yYXo3jMXUvUWbd4RWFmc7jR2GuXMnUco+pqckMCHwUI6Gqm4L5p2+Zt9tG3qWOGfLLR3nzJHEOy1ifTRz/9Vz1nuk3rkt3AVOTq7CHPERrykRX070avHD+n9ytVpyPL1RJSNlKLZlfBkRKTneViA5nQ53Op17kkdx0wR/Di/bwftmj1JeF0U9a+fOUXrvhokvMb96nfppTZFmjqHBXQW0jU1XbYqjWPxfOmA7sJ+ijcduN/JTWvo8PL5whDp4YbSHNpEeqlvVZu1pN4zFpJD9repkTh9Dh/KcBQ3N/EwQ344JH+GXj68ry4iXKNle+oyYbp6vw18xNFdQmBh7/ZR92/+zjlhjwIMCIAACIAACIAACOhLIEMivbt3rss9pgTVqFD/bSQLGgiAAAiAwLsEQieNjA87eoiTBr8NrUMDARAAASsm4JrTc8vngwN7cgQxmmEEdIm+HKF+YsMqYVJRcJaOYRF+5KZ95J3/f5ezpKJw+Tqfku+CleTo9L/4GU1ivDaRXjqnNg99ChSikZv3UtrrNFrYtwOxuM+50APX7RBuCSg1XQyUIul5nn///osW9+9CCTFRlL94SRq2bhu5eOSk9aP86db5H8nJxZUCQ3ZQ0XIVBIZitL82+6UiekZsZV/O7t4q5OF/+ejBO1OI8/PNhC0TR1LY8cPCwcKXKzdR2Zp1NJqmTaSX+sY3HOp06JZuHulhgL7PEOesF28e8GR8IMO28+94/hIlkY/esF9zdW/hVsXGVUtTVKrhGZwCw0AABEAABEAABOyQQEZE+uwO2bMnzf3xanbOVYgGAiAAAiCgTODno4do/6JZJ+IjI94mh0UDARAAASsm4OqR80lgyM6ChUqXtWIvssZ0XQK1LoFVFMU98+RTOyAVtZVE54yI9NI5tZHiWwADl6wlaSS2mHLG2c1NcaguBppE+pTkJLUgLwrdXBNrcb/OFPPqBUkj/qUitzb7vxgygpr5+Wvsos1WXTnveVJxPzhfv3jTQHqYoGlhbSK9tvd4vow8Qzzu+f2/hXRLfEAjbXz7otPYqUKBWzTDCNz77RdaO2LQ3YToqNKGjURvEAABEAABEAABeyaQEZG+YaFSZfaP23XU257BwXcQAAEQ0EUg6t+nNKP9Z7EpiYmeuvrifRAAARCwcAIlXD08b8w9c1VZgbVw47PaPF0Cta5IeiWR/t61MFo2sAelvX5Nxoqk//PyeQr270scAV65cXMhf7qYUkWJoTTK3VSR9LyuNLVN/a69qXiFShQ68W3Od2lam73zp9PZnaHC62LaoIzsvab9YtYsaHMEPTcW+hv18iNXj5zp0giJIr3SAUNGI+mlz0hGIumVniGRTVraa3p46wad27OVOMBALHArTxmUEZb2OuarWuWTU1OSubryS3tlAL9BAARAAARAAAQMI5ARkX5y494DJrUJHJvDsKXQGwRAAATsj8Dkz+vGRP37rD4R/WZ/3sNjEAABGyLQq0L9xisGLl6DQ8cMbKpU9OWI6oA1W+m9CpWEmaTR1vzvwcvW61VolXPDi9HkSjnppbncWdjuOPptcVdt6W6UUstwYVRNjYuhLh3QjZ7du6uzIKuugwpNkfS8ttRXLozK/t795YpQiHX4+p1UsGQZwUSpmC/NX2/olmmyVbpX8hREmnLSSw8OMpOTPuzYIfXBhDwnvbSugTStji7mSlz+uPwTrQ7wFQ5/dKUFMpSrPfVf6tct6q9ff+5HRAftyW/4CgIgAAIgAAIgkHECBov0nI++59S5NT6s1zDjq2IkCIAACNgJgS2TR8X//O1Brty30k5chpsgAAI2SIDz0X8xZERPaSFOG3TTZC7JC3j65C9I/eYup2LlK9Kp0HX0zYoFwtpiznUWxnUJrPKo7urNW1OHMZPJzdOLwn++SKGTRglzyNOsSAVvTp8TsGYL5SpUhNJSX5Ojs3O6SHGes93ICcT2cFT43bDL9O3qJVStaUtq2LO/YPOBxbPph60bhJ85DU6fWYsFEZ0F/29WzKeqTVtSteatKCEmWojSf3DruiDoD1m+QejPRXA5El2bSM++bhofSNdOHU+3R/Litq8eP6Ilfl2EHPnZHByo87hpVKNVeyFXPxe+vXbyOJ3eup78FgRT4TLlNO63JvbyyPjeMxdRlaaf09PwO7RpwnD695+/hDml4nb4L5dpxeBeQnQ6Hyrw7YQPatUVeJzbvUXIad998hzhxoI0Wv6zvoPpiy9HUGJ8HLl4eFDk06fpfONoek5Jk/Y6lX7YtpG+DV4k3ICQph3S9QzxzYkjwYuoma8/lavN8QQkRNPvXzBT+Fl6uGOyXw4bnZhrCHy3IXhZikoVaKMuwi0QAAEQAAEQAAEjEzBYpM+ewzFp1snLTm45EUhl5L3AdCAAAjZI4PI3++jgkjnfxEdFtrZB9+ASCICAnRBw9fS6H7AqtFiRDz60E4+N66ZcpOdoZxZUpY1F5X5zlglpZrjpEli5T8TTx7Tyyz704sE/igbznB1GTSKOKuc1ucnFfXGgWGxU15zcv9ukIPqkbSdhaNS/z2h1oB89Cf9D0QZpapZja5bRsbXL0vUTBW1tIj0PkEaSixMopWNhIX/juGHqlC1yo3Lmyi0Ums333vsaN1kb++tnTlHIqCGK84v7KhXpmfe+BTPo3O6tiutJUxX9/fuvtGxgd3qdkqLuK01To8s3PvwZuHgtFS779gBC1zMkTW8kN84zd17hxgcXkEUznADf9Fg/xv9WfFQk/mgajg8jQAAEQAAEQMAuCRgq0n+cu0ix76ccOu1ll7TgNAiAAAgYSIALsi3o1e5FYnzc/6r9GTgHuoMACIBAFhPI4+jk/HjhxZtOWWyH1S4vF0t7Tp8vFPq8feGs4FPxipWpzbCx9H6V6moxPTbiFS3x7SII8BxxP2TFRnL3erckFEdan96ynq4c2S+I9ty42GeFeo2o+YAA4lzx8sYFV/fNnyFEposR3pzD/cO6b2/KapqzZOXq1LjPQCFa28Ehu3pa7n9ifTDxwTTbza1gydJUt1NPqtW6Azk6uwivJatUQuQ2R5C/Tk2l7DlyULsRE4SIbWaxKuBtdH6H0ZOoQdc+6cyWHx545eVbANso33sl3vGP0+8cX7ecbpw7LazJjft/9Oln1KjXAMpduIjWZyk+OopWDe0nRP3nLVachq/fRSzuc+PDlfCwS7Rv/nR6+le42tcmfQfTtVPH6PqPJ4UDDD7IEBvnfP/t1HeCTeIYno8PZD7rN4S88xdQz/3r90fpwKJZFP3iufDaRw2bUq/pC0gsyKvkW66ChalGy/bUqJcvubh7qNfV9QzxHnB+/ZOb16jt4menWrNWxKl5RLus9hcvCw3ng5YRtcrxSRxX3k3KQlOwNAiAAAiAAAiAgJUQMFSk96/VptOi7pOD8CXNSjYYZoIACGQ9gTH1Kyckxsd9wKmAs94aWAACIAACBhP4osRHVbaO2LjnXYXY4Knsc4CuiGb7pAKvQcC2CQR1ahH19F54GyJ6exqHBgIgAAIgAAIgAAJaCBgk0rt5ee9rGzi2fa02b6+3ooEACIAACOgmsGJIr5g7Vy5y8bD9unujBwiAAAhYHIFpzXz9J3N+bLSMEYBInzFuGAUC1kxgz9ypyed2b51ARAut2Q/YDgIgAAIgAAIgYB4CBon0rh45HwaG7CxSqHRZ81iHVUAABEDABggcX7eCTmwInpeanMwFZNFAAARAwKoIePj4/NRtUlCdig2aWJXdlmQsRHpL2g3YAgLmIfDz0YO0f8Gso/HRkV+YZ0WsAgIgAAIgAAIgYM0EDBHpvbI7Or5YfOm2ozU7nNW2c/7Rc3u20cjNe8kzTz4Si2RxkacK9RtltXlmW3/rlNF05cgBYT2xUBmzObx8vvAa5zodtCREnX/T2IY9vH2Dlvp1o8pNmlPPaW/XtIYmf35EP5oPGEpN+g6yBhfesVEULup16mG1PugCf/OnH2nr1DGX4yMjaunqi/dBAARAwNIIOLm4RE88cNLTO9/bvNlohhPQlRvc8BkxAgRAwNIJ/Pv3X7Sob8dnqrjYgpZuK+wDARAAARAAARDIegKGiPSfFi5d7sDYnd/YdD5SqXjM2yMKyMbaKoj0JBRK48jiwJAdVLRcBQGtucVmiPTGeqIzP489iPQxL1/QtNYN41KSEnNmnhhmAAEQAAGzEiju6ul1Y+4Pv7ibdVUsBgIgAAI2QOCrTz5MTk1OYpE+wgbcgQsgAAIgAAIgAAImJGCISD+8TsfuQV3GT3cxoT1ZNnVSQgKtGe5Hrx4/Uke582uhk76i5n5D1WJyZg2Ui/SZnc8ax/NBSMTTx+ki5flGwabxgemEe2P4Ju5rroKFrSpiXpPvtvj82INIz/s5rlH1+IToKD6V+scYzzbmAAEQAAEzEWhTqlrNzcPWbvMy03pYBgRAAARshsC87m2iHv15swMRnbYZp+AICIAACIAACICASQjoLdK7e3ntbj1sbKdP2nY2iSFZPam5IrltUWQ1dO8g0htK7H/9bfH5sReRfvmgHjHhYZd7EdHhjD8BGAkCIAACZicw6bN+g6e1GjpK78+MZrcQC4IACICAhRLYFTQ5+fze7VyTaImFmgizQAAEQAAEQAAELISA3l+43D297gxevqH0exUqWYjpxjVDX5FeWviLLfApUEgdec//luZV53/XaNkuXQS3ppzifYOWCjnpxfk7jZ1Kz+6Fa83RLtqcnKhKB0Nuk/imJh+VbAoZOYT8Fq6iMzs3q3PH65MnXoxcv/vLFWFZJxdXdXS8JnuVdlLM0S8fo2SDpj15cOsGrR0xUOuDwumMytasI+Snl+d1F33hCcT8+GINAXFS+f7KF9O0n0p7JGenz/OjSeCWP4f6+KnttoF8H+T28/tKz4wSHylDfj742d8zdyrZck563stvViyg7zeunkhEs4z71wuzgQAIgIDpCLh7+RzvNHZKs6rNWppuEcwMAiAAAjZK4ML+XfTN8nm74mOiu9qoi3ALBEAABEAABEDASAT0FukdsudInnfmV0cnV1cjLW1Z00gFUk156EVBtHT1mmrhnQXHa6eOCf/mCPECJUqpi1+KYqR0Pn1F+shnT9T58JXWlQvuSn3khA0R6Vm0ZvFftF2cP3fhIhoLuir1EcViaWFcfSPp5fyUUhLp2hNN6W6k4na9zr2EVEdSMZ5/lvOS+2IIE95PUbDW5oeUryae0sLDSiK9POe/mLapUU8/+nbVIo1+igdF8ueG9+H01hD1vivZJRXx5Qcs0sMPeaFk6Thj13+wrL8wRGHHDtG+BTO/jY+KhNJlaZsDe0AABDQScPXI+XD4hl1FCpYrsaQ0AAAgAElEQVQsA0ogAAIgAAIGEvj796u0dvigP+KjI8sZOBTdQQAEQAAEQAAE7IyAviJ9Gc/cecJmnrhk00UP5RHZctHQ0FQjSgKxviK99CCAn0n5OCVbdNlnqEhfuUnzdLcAdOWNV1pfiYE+Ir0mcV30QRSUdfmsj0jfpO8gUvJNOjfvwcI+Hd+J9tbFRJOQr68f8vnl/spFel2pY3T56Zknn15/AjU9x/LbCNK95on5MEQesa/vLRa9DLPgTo/+vEUrBvf6JyEmuoQFmwnTQAAEQEBKwDFbtmxJS36+ky1bNn0/MgIgCIAACICASEAVF0sTmtRIep2SYpN13bDTIAACIAACIAACxiOg7zeu1qWr1wwNWGMfRcOkYr2Y1sPZzUMx2lrbViilS9FXpJen/pBHR5tDpJdHVsuFZbnvSuI795G/ro9Ir0ls1icCXmqXviK90npsJze+JaHJd11MMuuHUjS/tkh6eaS6fI/kNw8yWlhX/jxq4sAMw8MuCymhuCkddOg6WDDen7usnSklOYlG1/nodVra6xxZawlWBwEQAAG9CVT0KVDwp2nfnvPUewQ6ggAIgAAIpCMwrlH1+IToqApE9A/QgAAIgAAIgAAIgIAmAvqK9KMbdO87s8PIiU72hFIUPDlNSaex0xSjgOU8WJS8cuRAupeledSNJdKbI92NJpFeHi3NzirlU5dCkDLQR6TXlb+ebzmIaWq05VLXV6RnW6V2JSXECYIy1wbgWgHyXPTyfZem85G+p0uk5xsT2p4t+XhdkfS6IvtFP0XhPPrFcyEfv6ZUN6IvSv4r1RuQzyMV6cW15M+PvYj0zHJi01qxMa9eViOicHv6WwpfQQAErJZAxw8+qR/y5YoNXlbrAQwHARAAgSwmsKhvx6h/rl/rQkQnstgULA8CIAACIAACIGDBBPQS6V09Pbe1CRjTvXZ7+6p3I42E7xu0jDaNHyZspVhEVLqvSnnGTRlJrySa6ipiami6G2NF0suff31Een2EWyW+8rUMEemZKRcw5ahvLjor/swpYHRFzGv6Hdcl0vONCU058XlOY0fS85zSaHsuTiyNzFfyQ6muACLpM/ZXfYlv16h718J6/H9N6aMZmwGjQAAEQMCsBMY37j1gepvAsbgBZFbsWAwEQMCWCOyYOUF18cDuMUS0wpb8gi8gAAIgAAIgAALGJaCXSO/u7fNrvznLKpf5+BPjrm7hs8lF4D1zp6hTd8hzdysJ4KYU6aWpWPTFqEkwlkY7SwVpecSzXJiVr6srP7zYXx+RXt80LHLbMyPSi3w4ep6LAXPjVDfc9Dk0UNoHTQV95WlpNLEzNCe9PvndRZuKfFCeVLEx7+SIl/qh6SAkIyK9mDJKfvNBqcCyvs+0tfXbFTQ58fze7WOJaJm12Q57QQAE7I+Au5fXrtbDxnb+pG1n+3MeHoMACICAkQj8sG0jHV29dHVSQtwQI02JaUAABEAABEAABGyQgF4ivYub+6txu4/lylWwkA0ieOsSi463LpxJFyUvjyAWBVBpQVUWGE9vDaFuk4K4KCRJC76KqW9Mme4mOVGVbk+kayltllzUFm0Uc+9LRXqeWyyeq0lslq6hqQ+vUaBEKeICrdz0Eem5n1J+dV5jVYAvdZ8cREXLVVBHmivtiXjjQUnI13ZgEfH0Mb16/Eid6kb0UemQgp+J7dPH05Dl60mp6Kq0voF400FJ+FZ6tpRe05XuRuR77eRxCgzZITAS12vU009I3SM+74eXvz2A0JSqR/Rbzk/cF0PT3TAfTb9T0mfNZv/IENGP2zfRt6uWrElKiBtsy37CNxAAAdsg4O7tc63/3BWV+LMNGgiAAAiAQMYIXD9zinbMGH8uLjKifsZmwCgQAAEQAAEQAAF7IKCPSO/s4OCQsOTnOw62DkSeT14qQoq+y3OlaxK3uT+LstxY9BUFY2PlpFeKvDZESI989kSwjUX4Au+XVkzt0nXSLLqwfyfd/eWK0FdXOh3uo5SbXhT6RYb6ivTcX87b0D3hOaRCuTjeK28+xSKmogAt3Vfpcy9PM6SpnzhGehjw7O+76noFSocpUjvF8XJ2+oj0PFb+LMvnEbkW+7CiYvomqc/yPWWfP+s3mA4uDlIfBOhTOFY8xBCFel6D5xq6KpR2zJxA5Ws3UB/k2OrfGuFL2vRxZ+OiIhvYqo/wCwRAwHYIuLi5vxy3+2huvgGFBgIgAAIgkDECT+/eoSUDuj1UxUQXy9gMGAUCIAACIAACIGAPBPQR6ct45ckbNuO7izntAYg1+Kgt9YqSAG6oTxnNv27oOvbQP6NpckzNRp+0OKa2wR7nfxL+By0b2ON+Qkx0cXv0Hz6DAAhYFQHHbNkcEpeG2X6QhlXtCowFARCwOgJJCfE0rlH1pNcpKS5WZzwMBgEQAAEQAAEQMBsBfUT6Ju9VqLRn5OZ93mazCgtpJaApT7ixcntDpDfeA2ipIr2u+gLGI4CZpAS4BsDXTWupUpOT3UAGBEAABCycQMmcuXJfm/X9ZQ8LtxPmgQAIgIDFExhd96PEJFUCR9K/sHhjYSAIgAAIgAAIgECWENBHpO9XtWnLZX2DluBLWpZskfKiSmlluKeu/OL6uACRXh9K+vWxRJFen7RI+nmHXhkhMLL2h0kpSUkFiCgqI+MxBgRAAATMRKBB0bIfHhy9/RCCNMwEHMuAAAjYLoHpbRtHv3x4n4tDXbVdL+EZCIAACIAACIBAZgjoI9JPbNr/y2kt/b+y+Zz0mQGJsSAAAiCgD4EpX9SLiXz2tDYR3dSnP/qAAAiAQBYR6P5Rw6ar/RYEI91hFm0AlgUBELAdAssH9YoKD7vYm4i+sR2v4AkIgAAIgAAIgIAxCegU6V3cc25sHTCqb91OPYy5LuYCARAAAbsksKhvx6h/rl/rTETf2yUAOA0CIGAtBEZ92qPf7PZffe1oLQbDThAAARCwVAJbp45JuPLN/hFEtNZSbYRdIAACIAACIAACWUtAp0jv4Z3rVNeJMxt91LBp1lqK1UEABEDABghsGBMQe+3UMX8i2mID7sAFEAABGyXg7Oq6vMXg4UMb9fS1UQ/hFgiAAAiYj8DR1Uvp+LrlU4lomvlWxUogAAIgAAIgAALWRECnSO/u7XNz4KI15UtUqmpNfsFWEAABELBIAvsXzkr5cfvGCUS0wCINhFEgAAIg8P9/oDy8fQ62GzmxzceftwEPEAABEACBTBL4ac82Orx8wabE+Nh+mZwKw0EABEAABEAABGyUgE6R3tXD4+morYcK5C36no0igFsgAAIgYD4CpzavpaNrli5OSUr6ynyrYiUQAAEQMIyAu0+uS31mLqz5Qa16hg1EbxAAARAAgXcIXDt1nHYFTT4RHxnRDHhAAARAAARAAARAQImATpE+h5NT/KwTl9xcc3qCIAiAAAiAQCYJXDq0lw4tCdoVHxPdNZNTYTgIgAAImIyAm5fXXf/g0JJFP/jQZGtgYhAAARCwFwLhv1ymDWOGXouPiqxiLz7DTxAAARAAARAAAcMI6BLpc2TLli1paVi4g2HTojcIgAAIgIASges/nqQdM8b/GBcV2RCEQAAEQMBSCbi4e7wYt+vbPLkKFrZUE2EXCIAACFgNgSd3/6SlA7rfV8VEF7cao2EoCIAACIAACICAWQnoEunzOLu6PZj/0++uZrUKi4EACICAjRK4e/UKrR/t/1t8VGRlG3URboEACNgAgRxOTgmzT15xdXH3sAFv4AIIgAAIZC2BqH+f0eyOzSISE+JzZ60lWB0EQAAEQAAEQMBSCegS6Ut55s57deaJizkt1QHYBQIgAALWROBx+B+0fGCPfxJioktYk92wFQRAwK4IOGTLli11aVi4rs+JdgUFzoIACIBARgkkJcTT+EbVk1JTUlwyOgfGgQAIgAAIgAAI2DYBXV++quYtVvz0pAMnvWwbA7wDARAAAfMQiHjyiOZ0bfkiMT4un3lWxCogAAIgYDABb0dnl2cLL9xwNngkBoAACIAACCgSCKxe+s2bN29yEFEaEIEACIAACIAACICAnIAukb5+kbIfHhqz/ZA30Nk2ga1TRgsONujah5b6daPkRJXw74GL11KF+o2En2NePqeFfTpSp7FT6dqpY3TlyAEqVa0GDVoSQs5ubnTj7GlaO2KgGpSTiysFhuygouUqqF9LSkigNcP96O4vV94BymsVK19B6xpsJ68rttYBo6lJ30Ea7eM3RBuf37+n9k1um5Jv+o4VbZHbJmXHfR7evpGOrdR223664J2UQHxUJE3+vF5cSlIibijh0QABELBUAkXdvLxvzzkd5m6pBsIuEAABELA2AiNrf5iUkpSUn4iirc122AsCIAACIAACIGB6ArpE+hYlq3y8PTBkB0R60+9Flq4gCsw+BQrRyM17yTNPPjq5aQ0dXj5fLdSLQnbksyckF5jlfdkZ+WuiQM/vicI+rxsedlm9pqY1xLGNevqpDw30sU8qjEt902ddfceKtr16/Ejth3hgIXIS/arXqYdwqMBjQid9Rc39hqY7xMjShwCLm4VASlISjalfKeV1aqqTWRbEIiAAAiBgOIEPvPMVuDz92E+ehg/FCBAAARAAASUCYxtWS1DFRJf+/zioJyAEAiAAAiAAAiAAAnICukT6DuVqN1g/ZPl6pLux8WeHRetrJ4+ni3wXxedcBQtTz2nz1ZH0uQsXUYvsjEUuQIuo5ONF0btv0FK10C5/TZxLvoYSfvm64r9LV68p2Cs2uSDPr7OIvml8oNrfzIyVzyVdN+LpY4EVR/GHjBxCfgtXQZS38d8lfdzDdWd9KKEPCIBAFhKokrdY8R+Q7jALdwBLgwAI2ByBiU0/iY159aIKEf1lc87BIRAAARAAARAAgUwT0CXS96jUqNkq3/krkZYh06gtewIWskVBmVPXKAnNSQlxQioaMRpc7CNGjcvTu/D7UoE8+sVzId2LPiK9fA1tIr0oyms6LFAS6TUdDsjX1WcsR/Sf27NNHUUv2ip9nV9jdpzqRJ4CyLKfDFhnCgIjapZLeZ2awjeUEkwxP+YEARAAgUwS+KRQyTJHx+0+ipuUmQSJ4SAAAiAgEpjasn5MxNMndTheCFRAAARAAARAAARAQE5Al0jf7+OW7Vb1mjYfhcNs/NnRJtKL6WhEoVlJpJdGpUtRSYVqZzcPIR89N13pbpREek357Gu0bJcu0j8jQntmBH55Lnqp/9IUO9JUPtwHOelt/JdKi3sj61RISklMLEBEUfZLAZ6DAAhYMIFPi5WveGDUlgMQ6S14k2AaCICAdRGY0a5J9IsH/3Cxr6vWZTmsBQEQAAEQAAEQMAcBXSL9oE/adFrabXIQRHpz7EYWrmGOSHpR5Oec9mKTitj8miaxXCkNjjxFTWaE9syM1RRJr207RWFf6fZBFj4GWNpMBEbXq6RKSogvTkTPzbQklgEBEAABQwh8VuKjKrtHbNwDkd4QaugLAiAAAloIBHVqHvX03t3mRHQZoEAABEAABEAABEBATkCXSP9lnQ7dFnaZMMMF6GybgFJaF31FcH1z0nNanD1zp76TFkZKVtNcSil19LVPn5Q1mRHpNeWk1/bEaFrPtp8yeCcSGNugaoIqLqbU/18qeQoqIAACIGCBBFqUrPrxjsB1O1CTyAI3ByaBAAhYJ4G53VpGP77zxxdEdN46PYDVIAACIAACIAACpiSgS6QPqNupx7zO46ZBpDflLljA3GJktzSynSPEj69b8U5xVaVUNEqFZ+WvaUpX4+TiqnMNMYd88wFDqUnfQSSdK6vT3Yi28DaKaXz4Z+b37O+7Qioe6c/8nvzQQfSvcpPm6YreWsCjARNMQGBco+rxCdFRHxDRIxNMjylBAARAILMEvihVrea2YWu3QaTPLEmMBwEQAIH/CMzr3ibq0Z83WxPROUABARAAARAAARAAATkBnSJ9vc4953UaOxUivY0/O2K6m9rtu1Lo118J3krFc/63ruhvFqIPL5+vJiVPZSMv1ip2lEa682tKxWmlwrY4rqnvl3TvWhjlKlg4S3PSS/24cuSA2n/x8EDT+9JUNxDpbfwXTOYeRHr72m94CwJWSKBl6eo1twSs2YZ0N1a4eTAZBEDAMgnM794m6uGfN9sQ0VnLtBBWgQAIgAAIgAAIZCUBnSI9IumzcnvMt7amnPTGtEDTGhlJF2NMuzAXCJibAER6cxPHeiAAAgYS+KJ0tZrbAhBJbyA2dAcBEAABzQQQSY+nAwRAAARAAARAQBsBXSK9f50O3RYgJ73tP0TmEOnl6XOYqlJBWNunDQ/tncDYhlUTVDExpYnof1WU7R0K/AcBELAkAi1KVa2xY9i67Uh3Y0m7AltAAASsmgBy0lv19sF4EAABEAABEDA5AV0i/aBP2nZa2m1SkLPJLcECWUrAHCI9OyhPicOvydPCZCkILA4CZiAwun4lVVJ8fHEiem6G5bAECIAACBhK4LP3K1fbO3z9Lk9DB6J/1hAw1+e4rPFO+6q60jFaos1ZYZNSbSh8BjfvTgR1ahH19F54CyK6ZN6VsRoIgAAIgAAIgIA1ENAl0vev0bJdcM9p8yHSW8NuwkYQAAGrIDCqToXE5MTEQkQUaRUGw0gQAAF7I/BpsfIVD4zacgA56U288/JC8tLlxMAGaQ0b8X35OIj0Halepx7UpO8gE++Y9U7Pz8y1U8eEOk7cUA/J/Hs5o/1n0S/u/92IiK6af3WsCAIgAAIgAAIgYOkEdIn0PSo1br7Kd96KnJbuCOwDARAAAWshMKJWuZTXKSk+RBRvLTbDThAAAbsiULtQqbLfjtv1LUR6E2+7KJQ2HzA0ncAsjXpWinZmUT487DKN3LyXPPPkI2OJ9OK6uQoWVou5Jkag9/SabEMkvd4I3+molIoy47NhpC4CU1t9Gh3x5FFdIrqhqy/eBwEQAAEQAAEQsD8CukT6juXrfBoyeFkIcpLa37MBj0EABExEILB66Tdv3rxxJKLXJloC04IACIBAZghUzVus+OlJB07i819mKOoxVhSeueugJSHk7OYmjBKF58hnT6hUtRrp3lMSqyHSI5Jej8ftnS7abnJkZD6M0U5gYrNPYmNevqhKRHfBCgRAAARAAARAAATkBHSJ9J+Xqlpj27B12xFJhWcHBEAABIxAIDU5mUbV/Sgl7XWqkxGmwxQgAAIgYAoC5bzzF7g0/ehPyElvCrqyOZWimVk83TQ+kD7t0Y9+3LaRAkN2UNFyFYSRStH3okjfYlAgrRnmR8mJKnJycU03Ti7+87+lfUTBVmqe0hzS93ndK0cOqF9qHTBafSNAPGjoNHaqkGaF+0kPHOTracuPrs02r7z5aGGftyI9t8PL36ZzkR9uiEbKbVZKJyTfdl22auOg6bYE7/u5PdvUtyF4Tek8PgUKpXuP39dlh/Rwh/vryjmPSHoz/IJLlhjbsFq8Kia6LBE9Nu/KWA0EQAAEQAAEQMAaCOgS6RsULVfh4OitByHSW8NuwkYQAAGLJxAfHUWTW9SJT0lK8rB4Y2EgCICAvRIo5u7tcyvo1M/u9grAnH4rRTOzeHrrwhkSRXdpOhxRwJcK96K4KxWm5SlxWCzePn08DVm+XkiRI0bkv3r8SC0G65vuRuzXqKcfVajPKbaJ5Dn0pYKxVLzX1jd34SLpbg1I90FXuhu+dSCuI65dunpNddoeJX9F9nL7pOsq7Q+zrdy4BZWuXovWDPcjbRz0Fenlor08h7wmviIztpltkaYqEu0U90jql8hIG3Nz/h7Yw1oja1dISklKLEBEUfbgL3wEARAAARAAARAwjIAukb5a3vdKnJq0/3tcdzaMK3qDAAiAgCKBiKePaU6Xz18mxsfnBSIQAAEQsFACPk4urk8WnL/uYqH22ZRZckFZKkZ3GjtNUXjl/5ZI0+PIBXkGJIrDfYOWqoV0OTi54K+vSK+0AfLc8JpEYE055JUOHwwR6aWCPI9TEr35doL0cIP7aUsVlBEecv/0FenZDm5iYVep7/owE28U8M0FJVFenE8aja/ptoFN/YJZkDOB1cukvXmT5kxEqRZkFkwBARAAARAAARCwEAK6RPrSXnny/TLjuwsoHGshGwYzQAAErJvAk7t/0tIB3e+rYqKLW7cnsB4EQMCGCeTIls0haWnYHQcb9tGiXJOK7GwYp28RxVap2Ozs5iGI9uVrN0hXaFZJaNYkDksdl0eJZ0SUFueTHzZoEpY1HR7oOlTQFUnP6W6a9B2kdk+eykUpvQx31vQ6v6cPQ/mDJOegr0gvRsorpajRh5kY1X/3lyukLYUP7/meuVPfSaVjUb8QNmhMsiqBxjaslvQ6JQWHnza4v3AJBEAABEAABIxBQJdIn8/Zzf2f+ed+czXGYpgDBEAABOydwF+/hlHIqCHX46MiP7J3FvAfBEDAcgnkcHRUBZ0Oc3F2Q8Ybc+ySNIo8+sXzdCKqVEjnaOmlft1IHh2vr0gvir2cs17aRFHXEJFe7MuisLSJIrO26O+1IwZqxKpJYM6sSC/PGy81QCn/u1Sk13YbQRcHfUV68cBAzKkvtUkpJ7+2/RP3REnwh0hvjt/od9eIfvEvzWj/WWRyQkKurLEAq4IACIAACIAACFg6AV0ivWM2B4fEpT8jksrSNxL2gQAIWAeBG2dP0fbp487ERUZ+ah0Ww0oQAAF7JODi7v5y/O5juVkoRDM9AamQy6txPnoxnY1U7Ob35MVG+TV9RHql/OsZjaRXSmWT2Uh6XZQzK9Jri5jXtLauSHp9OBgi0ot2iGOKfVhReA6e37+neDijjZkYmS/Ptw+RXteTZpr3n/51h5b4dXugiol+zzQrYFYQAAEQAAEQAAFrJ6BLpKccjk4Js09ecXXxQI1Da99s2A8CIJD1BC5/s48OLA7amxAd1SnrrYEFIAACIKBMwM3T66+hq7e8X6RseSAyAwFRgHbN6Umq2BiN6Wz4fVePnO/kLddHpFfKW59RkV6pmKq+Ir2mCHtdmDMr0uvKea+0vlIBWmm/zHBQ2g/p3NJDBX6dUyDJU/poY2bIrQhd7PF+5gncvXqF1o/2/y0+KrJy5mfDDCAAAiAAAiAAArZIQKdI7+Lu8e+Y7Yfz5SlSzBb9h08gAAIgYFYCp7eE0Ldrli5NUamGm3VhLAYCIAACBhBw9851pe/sxR+XrVnHgFHomhkCYuQzzyFP+aLtPe6vj0gvz9EuTX0jXU+XeMzryaPDpSlfdKW74fFyW8Q5t08fT0OWryfPPPkUUSrZpkn0l68h2sgTS4vucr9nf99VLNgq2sopaOSMCpQoRfz7wemHmg8YKuTDV+Ig7k942GV1Hngx9Y6Y0ob7rArwpe6Tg6houQrqeaS26mL24NYNOr01RO2btgj+4+tWvFNANzPPLsbqJvDb6e9o56xJJ+OjIj7T3Rs9QAAEQAAEQAAE7JGATpHe3cvn9qCl6z4oXhGH/vb4gMBnEAAB4xI4uGROyuktIROJaJ5xZ8ZsIAACIGA8Au7ePt90HD25ZbXmrYw3KWbSSkAUVd29fd4p6im+xxMEhuwQhFxp00ekF8XiK0cOCEOdXFyp7YjxdHBxULoc96LoHfnsidBHaT0eL8+T3tT3S7p3LYxyFSwsCN66Iubl4zXlhZf6qWQb5+lXijJXErXlDPjfSnnb5RslPSSRj9HFgftL7eZ/cwqaAu+XTld7QF4voFS1GukOE5SYy5nJ7ZSnuuE5NHHBr6dpCZzft4O+WT4/NCE2po9pV8LsIAACIAACIAAC1kpAp0jv4e3zQ7fJQZ9WbNDEWn2E3SAAAiBgMQQ2jg+M+/XEt0OJaLPFGAVDQAAEQEBGwNnNLfiLISOGfNq9H9iAAAiAAAhkksDxtcvp6LrlMygtbXImp8JwEAABEAABEAABGyWgU6R3zekZ2jpgdK86HbrZKAK4BQIgAALmI7C4f+eov3+72pWIvjPfqlgJBEAABAwmMKZRL79ZbYePy2HwSAwAARAAARBIR2D79PGqS4f2jOTMRkADAiAAAiAAAiAAAkoEdIr0RDS5ud/QqZ8PGa5PX1AGARAAARDQQmBqq0+jI548qk9EvwMUCIAACFgwgV6VG7dY2X/e8pwWbCNMAwEQAAGrILBiSO/oO1cucKqbQ1ZhMIwEARAAARAAARAwOwF9hHff6i1aL+09c5G72a3DgiAAAiBgYwRG1amYmJyoKkJEr2zMNbgDAiBgWwQaFfuw4r5RoQe8bcsteAMCIAAC5icwo/1n0S/u/835Y8PMvzpWBAEQAAEQAAEQsAYC+oj0zUp8VHXniI278SXNGnYUNoIACFgsgaSEeBrXqHrS65QUF4s1EoaBAAiAwFsCZTzz5A2b+d1FRNLjiQABEACBTBIYU7+SKjE+/n0iepbJqTAcBEAABEAABEDARgnoI9KX886X/9L0Y+c9bZQB3AIBEAABsxB4+lc4LfHt/EgVG1vULAtiERAAARDIOAEXh+zZ45Zc+TN7xqfASBAAARAAgeTERBrboHLK69RUJ9AAARAAARAAARAAAU0E9BHp3Ryy54hecuUPFA7DcwQCIAACmSBw86cfaNvUsefjIiPqZmIaDAUBEAABsxBwcnOLnLjvhLd3vgJmWQ+LgAAIgIAtEnj2911a3LfTY1VcLKc7RAMBEAABEAABEAABRQL6iPSEL2l4ekAABEAg8wTO7gqlIysXb0iMj/XN/GyYAQRAAARMS8Dd2+e634LgCiWrfGzahTA7CIAACNgwgf+CNC7ERUbUsWE34RoIgAAIgAAIgEAmCegl0rt7+/zuO39lxVJVa2RyOQwHARAAAfslsHfutKSzu7eMJ6LF9ksBnoMACFgLATcv733tRoxvX7NVB2sxGXaCAAiAgMUROLNzM327anFIYlzcAIszDgaBAAiAAAiAAAhYDAH9RHovr92tA8d1+qRNJ4sxHIaAAAiAgLURWDawR/TdXy73Js2OCqMAACAASURBVKLD1mY77AUBELBLApOa9h8ytaX/SAe79B5OgwAIgIARCOwOmpz4097t44hoqRGmwxQgAAIgAAIgAAI2SkAvkZ6IxjfqPWBa28CxjjbKAW6BAAiAgMkJTGpeOzb6xfOaRHTb5IthARAAARDIPIEuH9ZtuHbQ0nWemZ8KM4AACICAfRJY4tsl6t61X3oQ0VH7JACvQQAEQAAEQAAE9CGgr0jfvmzNOhv8gzd76TMp+oAACIAACKQnkPY6lUbULPfmzZs3XIQ7DXxAAARAwAoIVMlduOgPUw7/gM9/VrBZMBEEQMAyCXzdpGZcbOSrykT0l2VaCKtAAARAAARAAAQsgYC+In1577z5L04/fh6RVJawa7ABBEDA6gg8ufsnLR3Q/aEqJrqY1RkPg0EABOyVgKuDQ/bYJT//md1eAcBvEAABEMgMgSRVAo37tGrK69RUp8zMg7EgAAIgAAIgAAK2T0BfkZ6yOTikLrxwI3sOR3y+sP3HAh6CAAgYm8DVE9/SnnnTTsRHRjQz9tyYDwRAAARMRcDVI+eTrzbvLZi/eElTLYF5QQAEQMBmCdy/+TutCuh/NyE6qrTNOgnHQAAEQAAEQAAEjEJAb5HezdPrnn/w5hJFy1UwysKYBARAAATsicC3qxbTdyErpxLRNHvyG76CAAhYNwEP71ynOk+Y3qhy4+bW7QisBwEQAIEsIHDp8F46uGTO/oToqA5ZsDyWBAEQAAEQAAEQsCIC+ov0Xt4H2o0Y37ZmK3y+sKL9hakgAAIWQiDYv2/MH5d+6k9E+yzEJJgBAiAAAnoQcJjefID/pM8HB+rRF11AAARAAASkBPYtmJFyZsfmCUS0AGRAAARAAARAAARAQBsBvUV6IhpVv2vvWR1HT0a+GzxTIAACIGAggf+KhlUlonADh6I7CIAACGQlgQ5la9ZZ7x+8GcVjs3IXsDYIgIBVEljYp33U/Ru/dyGiE1bpAIwGARAAARAAARAwGwFDRPrPipWvuHvUlgPeZrPOyhZ6ePsGLfXrRn2DllKF+o2szPp3zU1KSKA1w/3o7i9XhDcHLl4r+LV1ymi6cuSA8FqNlu2o57T5JvP15KY1dHj5fPXaJlvIxBPHvHxOC/t0pHqdelCTvoNMvJrppue9Dw+7TCM37yXPPPm0LiQ+P9xp0JIQcnZzM51hFj5zfFQkTWpRJyE1Odndwk2FeSAAAiAgJ1DKwyfXr7NPXvEAGhAAARAAAcMIjKpTMTE5UfUeET03bCR6gwAIgAAIgAAI2BsBQ0T6PI7Ozo8WXrjpbK2QRMFXtN/YArOtifRKguyNs6dp7YiBZhPNIdJb1m8bRPqM7ccfl36izV+PuBofFVktYzNgFAiAAAhkHQFHZ+e4qUfOuOfMlSfrjMDKIAACIGBlBF48vE/ze7R5kRgfpz2yxcr8grkgAAIgAAIgAAKmIWCISE+uHh5Pv9q0r0D+EiVNY40JZ2Vx8drJ4xQYsoPE4rf8WuXGLYwW9W5LIr0YBZ2rYOF0kfIsmp/bs02vSGpDttOW2Cn5bSuR9IbsKfr+j8D3G1fT8XUrl6YkqYaDCwiAAAhYGwF371yXe02fV6N8nU+tzXTYCwIgAAJZRuDqiSO0d+707+OiIppmmRFYGARAAARAAARAwGoIGCTSu3v7fNPuqwkta3zRzmocZENFgbR09ZomTc1iS0IzRHrjPuIQ6Y3L09pmWxXQP/b2hbMDiGiXtdkOe0EABEDAIUeOOc19/cc2HxgAGCAAAiAAAnoSOLBwduoP2zdMIqI5eg5BNxAAARAAARAAATsmYJBIT0TD63bqPq/zuOmO1sRMX5FenoPdycU1XeS9OE/ksyeC+/L3NYn0YooYkZmuNDuaUspw5H/E08fq/N4c1X7rwhnqNnE2rRjSm0S7WgeM1pn3XLQ1OVElmFWqWg31vHJ7Ne211H99fNTUR5rjXmktcR1+j3P+Nx8wNJ1/SrnP9bFHvpaciU+BQuluDPD7ISOHkN/CVXRm52atefml67P9XKdgz9ypWnPS67ufYr8WgwJpzTA/4j0U6wXIn2H2Uf68KY3nfvrUHFC6SSHdPzkzfZ9ZcW1xT5T8EN+T97WGv0XjGlWPT4iO+oiI7lmDvbARBEAABGQE2paqWmPjsHXbUZcIjwYIgAAI6ElgXrfWUY/u3OpARKf1HIJuIAACIAACIAACdkzAUJG+dr73Snw7cf/3VvclTRQSNQnkSkIvi7LHQ1ZQ7xmL6Pn9e7R9+ngasny9UDBT7P/q8SO1kKsk0stzqotCf+7CRTQW0zREpOeiqkpiuTahXpxf7KPkiyGR9Pr4qOSTNN2QtgOOTeMDhcOSfO+9LxSy5SYtRCqOFcV7feyR/86zfae3hqjnVdonqYgvCsXytXleua/Scdr2RbRb136K/eSCuJLNSq8pjZcK7aKNSr7JRXr5v9n3a6eOqW+sKIn0/MxKbec5jq9boT4QU/pdNCQXvqX9PX/1+CEFdW0ZkZwQn9vSbIM9IAACIKAngYJOrm73Fvz0u4ue/dENBEAABOyewPCPy75OS3vN35vj7B4GAIAACIAACIAACOgkYKhI7+CQPXvy3DO/Znd2ddM5uSV1kEfmysV6FhdFMVjMWa/LfvkYudCsKcWJrrUMFenlkcVyYVTqhybxXW67viK9Pj6K4ro8v73ULn1Eet4XJXZSoZjnXNin4zsR67qYK+21XIBWEq15nJQ3/5sPEuS+ahorXVdTkVxNQrd83zXVC5D7LhfF2QYl+5SeAfkabBu3ntPmK/66KNkuFeR5kPwZUnoWrDmVVNixw7Rv4Yzv4iMjm+v6m4L3QQAEQMBSCbh65HwyfP2uggVLlbFUE2EXCIAACFgMgb9/v0prhw8Mj4+Owh9Ni9kVGAICIAACIAAClk3AUJGe3L19fu0za3HlD2rVtWzPNFgnFeulEcsZidTVFDHNqU0q1G+kFj7Ff4sm6RIcDRHplYq4aivuqklUl7+ur0ivyRfp61558ymmqZFukb4ivZL9UqFYH3t4b/RpcjFb09zSZ4fnVTok0CcnvaZ90xW9zmsqRZ/LnzfpTQP5c6PPAYSzmxsp2cKR8ZpuqCiJ9PK15emobE2k3zlzgurCgd0TiGiJPs8d+oAACICAJRJw9/La3dJ/VKc6HbpZonmwCQRAAAQsisCpLSF0fO2yNUkJCYMtyjAYAwIgAAIgAAIgYLEEDBbpHRwcZn3Wb/D4L778yuCxlkRBFAKLfVhRSHGyZ+6UdPnelWyV5ywX+8hTn4iivK7c7ppyaxtDpJdHK8sFWzEXvdxPeQoceUS4UnqTtSMGatxa9lEU6eWHFdJB+or0PEYq/CYlxAmieKexU4WDkYwy53mVxkoPcvQR6aNfPFc8kMisSC/dTyUxX9OhCvslX1tpfEZFep5fvAHAP+uTk16XSG9r6W6mtW4Y/erxw8+I6GdL+hsIW0AABEDAQAK+lRq3WOw7b3lOA8ehOwiAAAjYHYGVQ3pH/3nlwgAi2mN3zsNhEAABEAABEACBDBHIiNDerGi5CjtHbz1odXnp5YSkEdAcDRwedjldoVBpf3ked6moq0mk1xUxr2nHjCHSK0XYKwm2mmzIbCS9dF59Ur0YItIzHy7COnLzXnpw64b6Z64VkFHmSqlmEEmf/kBEKZJeaZ/Fgy/un5FIenmBZiXxP0N/7bJgUGzES5ryRX1VanKydeUHywJWWBIEQMDiCZTx8Mn1y+yTVzws3lIYCAIgAAJZTGBUnYqJyYmq9/+/lNbTLDYFy4MACIAACIAACFgJgYyI9K5EFL/o4q1sOZycrMRNZTOlIv2VIwfSFa+Uj1BKh6Mr3Y0+0dNKlikJzUrRxUq5xbWlPeG1tEVcS23RV6TXx0d5OhN9feZ+Srnkxfk4ep6LlHITc6LrY498fU3MMiLSO7t5KOakVzrkkduh737qmxZHnF8pJ72x0t0o+SCdOyMivfQQhg9erLn9+v1R2jNnyo9xUZENrdkP2A4CIAACTMDF3eP5yND9efMXZ90JDQRAAARAQInAg5u/U/DQfv8kxESXACEQAAEQAAEQAAEQ0JdARkR6IS997xkLK5erXV/fdbK0n5LoJxdNRXE3d+EiQvobjgJmsXz79PE0ZPl6kov40tQ3miLp2WlNRTrFeZVESLlozPNwMdK7v1yhUtVqqO0To7+lKVk0ReFLN0CpD/u/KsCXuk8OIi7Qqq9Ir6+PSpHqLOAWKFGKmvQdpE7JUrp6zXRFSDUVfBXF31ePH6lT3Yg+ZoS5/BBGZGRouhveT7mv0mdFTCek9Auh735qEunFdSo3aa5mqPSasdLdsA9Kzwy/Lv4OZUSklxd5FllJ9yJL/6AYsPiOGeNVFw/uQT56A5ihKwiAgOUScM/ptfuLoSM71e3Y3XKNhGUgAAIgkMUEToWuo+PrVq5NSogblMWmYHkQAAEQAAEQAAErIpAhkZ6IJjXs5Tup3fDxjtbiqzRvtmizPCe8PM2GXBRkwZHFem78XtsR4+ng4iDSVShWnutcnrdbiaE8/z3b+uxeON26cCadSM9RyxxRvml8IIl55jXlupeuI59f7uv/sXceYE4U7x9/r+RKkrtLjipNQRBBVJoivfcmVXqX3jsovUvv7eggICAI0puAIFU6iBSRJkW45C7J9eT/m8O9/7JsLptLT777PDzoZeYtn5kLu9+deccakZ7ZlZKjcAyEh43ybXAvI26fP52aW7+ojakvD7iLa2uOpZR4+DyEwjCzW71j99Tx5XxLqUnPvXQR1mnvvXgtbZw4kgqXqZj6UkLs4sRzS+Mp5WDg6KdP0lwIXwzYS6Tnlxfi5h7/JRILICMivTWc3f37Z3TtsjGa58/Y28zL7h4r4gMBEAABCQTaflSu8oJuc5eHS2iLJiAAAiDgkwTmdP5Kc+/ShY5EtMMnASBpEAABEAABEACBDBHIqEhfNkue93aP2n4oIkNe0ckuBNITa+3iAEacSgDj+Rq3UNjnBsHcrgqnDpIVzl48uE/TWzd8FW/QZ7KiG5qCAAiAgDsTyBkUEnpnxsmrIe4cJGIDARAAAVcRSElOpoGlCxtNRqOaiGJcFQf8ggAIgAAIgAAIeB6BjIr0JAsOjh21/bBSlS2752XtJRFD1PWSgfwvDYznaxBi5YrEylG5++if+GE97Vky+we9VvuVu8eK+EAABEBAKgF5hOr21zOX5H+/WEmpXdAOBEAABHyGwI2Tv9C60UMu6jXRxX0maSQKAiAAAiAAAiBgFwIZFukVKvWuhn2H1vuiYTO7BAIj1hOAqGs9M3fugfH8/9ERK08lLI/kzmPJYlvQo532z7OnuhPRJnePFfGBAAiAgFQCgYFB06q2/3pw3Z4D/KX28dV2GTnM3ldZZSRvc+XxMmLL1j7Csolcmcp9yxe8VbIxI768bS55Wz78Md0ydWzCiS3rx/7vrO2pGRlr9AEBEAABEAABEPBdAhkW6YmoXeGyled3n4e6pL47fZA5CICAGAFjSgrb6pxiTEnJQkTRoAQCIAACXkSgQtb38v307bYDKnfPiX+WEIvV2QeQe7MQ6Q5j704ivdguQLGfZZSbt80lb8uHP67/nUdUiYguZnS80Q8EQAAEQAAEQMA3Cdgi0mcNlAU9mnX6hsccHuubQ4ysQQAEnE3g2vHDtGHc8At6TTTqQTgbPvyBAAg4nIAsOCTmm237wyLfyelwXxlxYK5EGhN1vx8/gnrMX0HcQe8ZsS+1jyOFSHPnt0iNzRvaZVSk51a9s/nbZtx0u6Bw9Hg4ci6ZA+DIs4BckY9dBtqCkSd3btGcTl89j9frsjnDH3yAAAiAAAiAAAh4FwFbRHpSqNQX24ybXvSjcmyxAC4QAAEQAAFGYMO4YYYzO7eNIqJZIAICIAAC3kZAHqHaUrdH/6blm7Vxy9SYYHr7/BkatGarU8R4cxAcKUQ6WhR2y4EVBAWR3rGjBJHeer5s98SBFYuXxxt0Xa3vjR4gAAIgAAIgAAK+TsAmkZ6IBn3RsNmEVqOnhPo6SOQPAiAAAhyBYZVL6ONitOzAsD9BBQRAAAS8kEDTfMVKLu8ftcntSt5wwm2tr3tTtQ7d0kUvrCPOGgvPP2H2ogb1oC4zF9OxTWvo7M/bU22KnZPCRM1lA15rc6y0Tocpc2nLtLFUvlnr1Fg4f+zzbnOiKFguT21rTmwWns/SoM8QKliqLM3t0pIS4+PeyI3VQC9Socpb+TIbN04do9rd+tHSvl1S+3FthfmLlQPixyD2OT9nc1y4/LiY1dlzvPECJb0YuRcd0U+fpObG78vndunw3nTHhgMjjJcbq35RGyl3oSJpY3Tnwtk0lumdiSPMTTgAfGb2nEvmJrZYPMK5IfYSi/9CqXzztrS0fxfiM7A0tsLfNzEf/PHKU7gIzWzfNPV3g10757/e0ZC/xOdpvxvmXrY58uWBrd/V01rU1zy+fbMFEe231Rb6gwAIgAAIgAAI+B4BW0X6D0LDI36fdvSCwvfQIWMQAAEQeJsAe6iNGtLjjkGrLQA+IAACIOClBIL9AwL0kw+dDZCHR7hVilLrgIuVxBH7GV/05MROsRcBnPgrbMOEaSauWyvSC/NggvraUQOpVpfeqWKy1JX0nMguFMbFcuXacjkIxVCW976oBdRuwqzUFwzC9mI2mY0j66PShNf0/JqLsUDJUmllaZg9JsizMjVSx0Y4Qc2Vu5E6J8QmvNh4CMdQarxS5pJYDFw/br6xNmI/syTScy+3pIjhYi+eGMfFfTqTyWSi1mOmps5XLpbVI/qlHqQbkSVrqkjPXr5w8XL8ufEWcuByljr3nf3FFP3PE5rYpLo+KSFB6Wzf8AcCIAACIAACIOAdBGwV6UkRobrV6bsFHxQo+YV3EEEWIAACIGADga3fjU88vnntRCKaYIMZdAUBEAABtyagUKv3fdl3eM1SDZq4VZxSRXrW7sSWDW+VxBETptnKdbGVwq/+eZwqPrOLrTwW1jgXivlSV9JLKZMjVagUCuncYInlLxSvuRXu/FX/XH9zMUoRdoW+rYmRP9nM7ZqwxMacSC91TohNeGtEenvMJWEM6dXZF8ZmT5GexSHkxr3MYZ/l/bhY2o4WfhwJBl2qSM9/ASO0FSxXvvV7JeV3w1VfSGynzb6l8zbrY7RsJT0uEAABEAABEAABELCagM0iPRGNKNe01ejmI8aHWO0dHUAABEDAywh8U62ULjb6ZRkiuuplqSEdEAABEOATaPXBZ6UX9V6yzq2W0ksR6c2J5Sw5ofBrrhQNX+hk/bjSHfwSO0JBUapIb24FMR++JSGaa2tOeDbXn//z2+dPp5bv4Zcg4eya4yKlTrxwjNJ7YcD8ib0k4I8VKyvEL/Vj6UwCMUHbmjkh9jVgjUifXrxS55IwhvTKPAl521ukF445m79P792m7PkKpO16EP4umBPbxebGvuULUlffsxX5Ul4CueprekbbRpoHN662I6JdrooBfkEABEAABEAABDybgD1E+kKh4RHnPKHkjaWbds8eyoxFz91YF61WK20rccYseUYvcw+rrojenWLJaP5SRQJL9tN7OLbU150+v3PhDEUN6XnXoNXmd6e4EAsIgAAIOIBAqL+/f2xqyZsI9ylNb41IL1z5zhgJxUMpIr32xfPUOvHCFdK2iPRcWRCuVIhw/KT++5ueAC6sOc754Ivywjr7fLGUq78vNrf4ddAt1YGXsqpfzIeUsQnPnPWtrumJ9FLmhFgs9hLppc4lYQzpvRwRCtv2Fuk5noXLVExdNc/sF61aO7WkzffjR1CP+SuI5cWd7cDmtFSRXvjyQeq8d8D3Xbom2a6aSU1qoNSNs8HDHwiAAAiAAAh4GQF7iPSkUKmvt584q/CHpcu7NR6I9G8PD0R6101ZiPT/z95bRPrNk0fFn9y2cTwRTXHdzIJnEAABEHAOAYVK/XP9XoPqlmnsPtUdxGpwC2lYs2paihDM7HvLSnpzM4cTVdnng9ZsTRVd2YsJ4apwYX+xUjZYSW9+5b/UuWROpBc7MNnRK+lZLJx43mHyHNo8ZXTq2QlZ382Xdo7CrTMnUw8w5nZFSBXp+b+rLb+dTAt6tEs7iNk533LSvBxZv4L2L1+4IU4X00ZaD7QCARAAARAAARAAgbcJ2EWkJ6IBn9VpOKHthJleeYCslK277j650qtV6e6x2zM+dxLGHRmLvbcDS9kWzw6R8/VraIWihni9rigR3fZ1FsgfBEDAJwg0fu/joisGrt7qNkvppb70lVp/XIpIL1Y7m42+uUM7uVr23L+b5g4KFRNcuVkldUWxuTwzcg/Cv7fgDv4s36x1Ws1xqS9DpIj0nPB7+/yZt84N4PxIGRupK+mZTalzQuw3214r6a2ZS/w4rKlJL5anucOQLe3o4GLg5saXA0bQzd+Opx0uzLhkz5ufnv51J/VvrhyUVJGeGxdW8qZS6470y4ZVaaVv3OkbdlKzWppn9+40J6KD7hQXYgEBEAABEAABEPAsAvYS6XMFBgXdnXnyWpCfv79nEZAQLUR6CZA8pElGHkodlZojY4FI76hRM2/36rFDbFv3Jb0mupjzvcMjCIAACLiGgCw4OHbkln3KTDlzuyYAEa/cfVuejz5+o545+zlXcoN1YyvB+eX+xHYXShWChSvGuX6J8XHUoM+QNHFSKMjzS8HwS8QwcfPSoX1pgiQnwlZp0yW1/rqUsj7pCc+cSCo8uJMTVcs3b5t6aCfnj9kS7kgVi4HlzZU4YQK5sA+Xb1BIaFpu5u6HxMaD9T+yPip1XJ//fU90Nb+UnbNibdIbf0tlIe0l0jNmUueScOqb27Wwc/504s8tc+cuCOdqenXuhb7584l91mbc9NQmqWP7w3rSazVv7LqwRqTn2kY/fSJ6PoKrv3ge//kHze3S4kW8Xvd2bSVXBwf/IAACIAACIAACHkXAXiI9KdXq440HjSpfsnYDtwUgfAjgP6wd27SGzv68PTX2z+s1Sru5ZDfd3M+5xPi1OvkPYexz4eFanI82E2bQ3qVzidX/ZPbZJbY6SPjwxj2UcXVD+Q81zAZ349ps2NjUQ5rYjbgwDrFaoMJB4j9Acg9i/LyFeUnxy/ngM1Rnz2F2RZRYe/YzsdjYzyu2aJ/6cMYeKoRc2OdCdow7W8VzYssGizEImXFzIr0VemIrw7jxEM6rtAcXXizmDooz9+AnZluYM8eUP6ctzVn+3BC25T7jHva42Gp360dL+3YxOxZic4r/wMh9zl9dyHiyrdF828I+7vRls3xg95irxw4NJaKl7hQXYgEBEAABRxIIUYRFVevQtXONTj0c6cZq22L/Hpq7h2LiH3cJ7zmkivTcv+vcv83sfqf34rW0ceJI4mp1i93nsPsrrowHu5cTHoDKvxfjxybMz9y/j+ktCBBjxPfBF0dZ7GL3cML7JWEboQ/2efWO3WnH7CkWRXrmU3gfwrdvzdgIJxA/N/68EOYsdh8qNhntKdJbM5eEsQjHQ+z+2Br7nPAvdh8r9M3d7/PnEDdGCpX6jXtva0R6/j2kO94H/jT3u+Rjm1bPSU5MHGL1FxU6gAAIgAAIgAAIgACPgN1EeiJqlb/E5wv7LvvebbY8C0daTKTnRF7upk9s1Yi5hwDhNmbuQeTl40dpN6L8hwuxQ7TEhEpOvGfxsxqnmXLmSlsJJlwlw3+Y4G6KxVZHmdsGa+5QM34OYnlJ9StkzphdOrxX9JBa4Sox/kOEcHUZe2jlvzgQrogSE9O5hwdLLwrMMebG4cQP64htu+UOT2NxCv1tmTbmjW29YlvexdiwQ9gsidfcKjduy7CYbXMr6aXMWakPn/yHJiljwZ9TUkoAcONgabzc4RvdEKOlEVVKmkwmk/p/5b+07hATYgABEAABJxEoG5k95+6xu49FOMkf3IAACPgYASm7I1yFZGTVz3Q6TXQ5IrrsqhjgFwRAAARAAARAwDsI2FOk9wsMCtZ9s3Wf3J22PPOHyZxIL6z5KVwNIybSmxO9hW3NHcwq1l8omIutfhL2M7ddWdhXqkhvTtwV5iXVL2PJLm7bq7W/NmIrbdLboswdYGYuD0s3+eZW9liqw2qpJJIY/4yK9EKGYrbF8pc6Z60V6YU7QoQs0hsL/sp54e+d2LZta+ePs9of37SW9iyft8Og0bzeJoMLBEAABHyIgDw84m7n6QvzFSj5hQ9ljVRBAAScQcDcM4czfFvyce34YdowbvgVvSb6U0tt8TkIgAAIgAAIgAAIWCJgT5GeQuTKZVXadfmaid7ueJkT6Tlhl4tZKOSKCbDmxFzhz9MTb9Mrv5O7UJHUOp7Cw8VYjPyfJxh0qavthQd3CUuvSBXpzYnYwhtkqdtUOaGVX27FmrkhdmMuxkW4A8Lc9m5LdeDNjZfw58IYmBC9ZdpYs2V0xFb221ukZ1xZjVZ2EJ2YMC51zoqNj5S5yB2Al9GxEBPppZQmsmY+OartpKY1Nc/+utuCiPY7ygfsggAIgIAbExj0Wd0vJ7QdPyPUjWNEaCAAAh5IQOr5C65IbdmArrprx48MIqJlrvAPnyAAAiAAAiAAAt5FwK4iPRF9Fp4py+GJB34Lc0dM9hTpzdXq5vLmSs+kJ9ILP+NqcDOhlV3swC6uFr2QJ1dexBEivdiLAXMr+C29HGBx8+tZWipdIqWmuhSR3tzLBksivaX6/VwpGqEILrZjwNJ5BraI9JZsi4n0UuesvUV6sVg5H/z54Kki/V+Xf6clfTs/jtPF5nLH7z3EBAIgAAJOIJDVz9//n2m//O4folA6wR1cgAAIgIBrCWhfPKOx9SompSQns1Jfca6NBt5BAARAAARAAAS8gYC9RXpSqNRXWo2e8vHHFau5HR97ivTmViULk05PpOcEaXagWPnmbVNFef7hYuZWL/N9SF3R7qqV9PxYORZ5Pvo4bcW3WC78GvzuspJeOK78g3Pzea4DjQAAIABJREFUFC6SupuBO/BNrIa/vVbScy9vxM4MYJ9lZCW9lF9UR6ykF/r1VJF+/ZghhrM/bx9PRNOksEQbEAABEPBGAvJw1Y7a3fo0ZIe64wIBEAABbydwYOUiOrR6+Zp4fWwHb88V+YEACIAACIAACDiHgN1FeiLqVLBUmVm9Fq11uwPE7CnSmxO9rRHpWVtu9Xztbv1o/ajB1GXmYmKlbrjPLJX7sLdIb21Neikr6flM0lvJzq1i5x+cmlGRPr2a7HyB25z4LsxL7NeRWz1ftGrtN0rdiB0+LEWkT+/sA06Af/73PWKHHfPPURCzbU1NeilfNbaI9ObmlDeI9HG6WBpeuYTRZDTmIKJnUliiDQiAAAh4KYGqmXO/u230jsNud//npbyRFgiAgAsJfFujdGzMyxfVieiMC8OAaxAAARAAARAAAS8i4AiR3k8WHBwzbOMuZdZ387kVqoyK9OYOLDInKi/u05lajZ6SKrZbOlCUfR41qAflKvQRxcXGvLHC3JxfJphmz5ufqnXoRlJFejYQYiVghP25/xdbzS72s/RE+ogsWYnPQkxM5k8QobjNL33Dr2kvpdyNWB5c2RVLJXfEal+y2L4fP4J6zF9B4ZmzpobN1aFnXCLfyZl2OK65Fwtnf95OXJkiVr/d3OG+nCDP/uZKHgnLGxUoWSrNH5cX37bYiwIu5mUDupLwRQh/nMR+ac3VA5UyFubGndl8+tedN/Lgl1qyVJrIHb5cjm5YSftXLPrRoNU0cYd4EAMIgAAIuJKAPDzidocpc/N/+EU5V4YB3yAAAiDgUAKXj+ynTZO+vaTXRBdzqCMYBwEQAAEQAAEQ8CkCjhDpKVAmm1Hhq7b9vxwwMsCdaGZUpOeLm+y/xcTQxPjXpQiDQkKpX9TGtNXwlkR6vhDN1bHnMxOr0c5vZ41Iz7WNfvokLU4mpAsPnhXzKTz4VapfYR10PjuxuSGsCV+jc0+6d+n8GyK4FGGY2ebny/6fccuer0C6B7xyMQnjEBP2+fb5ojezIcyb8WOXJRFa2I/ZfXrvNt04dSztBY4U28wX/ywA/vgJ+wvnrNi4COcEl6/UsWA2hbXphXPKE8vdjKlTPib62T/1iei4O33XIRYQAAEQcBGBHkXKV5nWdc4ytzybyEVM4BYEQMDLCMz9uqX27u/nerPbWy9LDemAAAiAAAiAAAi4kIBDRHqmY8uCg69NO3YxOFAW5ML04BoEQAAEHEPgytEDtHHiN1f1muhPHOMBVkEABEDA4wjIAoOCNSM275ZnyfOexwWPgEEABEDAEoGHf1yn+V+3ehlv0Ge21BafgwAIgAAIgAAIgIA1BBwl0rMDZH+u9XXvujhAzJrhQFsQAAFPITCn01eae5cv9MEqKk8ZMcQJAiDgDAKBQUHTKzRvO/jLASOc4c6iD0ul9tIz4All1ywCQAOLBCzterVowEwDR88fsTKWGY3VXD/+zlJuNyx3PhLbRSxlN6a9Y3K1vY0TRib/tuOHsUQ0ydWxwD8IgAAIgAAIgIB3EXCYSE9EFVXZsu8cv+fXcO9ChmxAAAR8ncD9q5doUa8Oz+P1umy+zgL5gwAIgICAQN4AmezW1CMXZOz8FVdfEOldPQLu7x8ivfgYiZ1vZMvvk/vPBMsRxvz7gkbVKms0mYzs/u9fyz3QAgRAAARAAARAAASkE3CkSM9W019oNnRM8eI160mPCC1BAARAwM0JrBzWR3fp0N5xRDTDzUNFeO5LwJ+IshMRe9DPQkRs23wkEamDQ0Oz+stkmfz9AiL8/P3CTCYTUzpDyGQKMplMMhOZAshoYv1fX/7+Rj+iFD8/SiI//0Qivzg/MhlMRLFGY4omOSnpZVJc3Asiiiail/8JC+z/nxHRU/dFhMg8lYA8ImJLtfbdmlZr39VTU0iN29EroT0ajhcF76kivXAIOAE98p2c1GbcdJtHiK2iXz2i3xtnbZk7k8pWZ/aO3dZ4zPXfvWi28djmNSvjdbqvHeUDdkEABEAABEAABHyXgENFeiJqkrNAoahhm3apfBcxMgcBEPAmAi8e3KcpzevEJyclZiIigzflhlzsSkDGzmchoveJKG9waOgHsuDQgiaTKU9SUkLWxLg4VagiLE6hVieFqTOZwjJlDgiLzCRTqiOD5eERfiEKJQXLFRQcKidZSAjJgoOJnfESECgj/4AA8vP3Jz8/IpOJyGQ0kjElmVKSkyk5MZGSEhIoMSGOEg0GijfoKV6vI0OM1qSLfhUf+/LfpNhX/xpjX73002uiZQkGfUhwqFwTIAtigv3fifHxt5IS4m4T0b3//rD/NtqVDIz5AoHP5Cr1kamHzyk9OVmI9J48etJjh0gvzgoi/Ztc2L+vwysXj0+Mjy9ORDelzzC0BAEQAAEQAAEQAAFpBBwt0pM8POJOu4mz3i9ctqK0iNAKBEAABNyYwObJo+J/+2nLbGNy8kg3DhOhOY9AMBF9TERFZMHBnwbL5SVSkpIKxOv12SKyZI3NnOtdY7a874dkyfNeSGT2HKTOnoMismaniCxZyY+p7C6+jMYU0j5/TprnTyn66ZPUP8///ivu2f27Cf8+ehAQ+/JfZYhC+U9AYOCf8Qb9ueTExCtEdP1/L+GvElGyi8OHezcmoFCpj9TrObBy2SYtHRYlVy+76+xlVKRClTQ/3GrfAiVLpa4oZrW7X/3zmLrNiSKuBA8nzLK62twltCMm0nMrfu9cOJvaTViTm/PdbNhYenrvNu2c/3pFM1fPm18CiGvLfu/Yxb4fBq3ZSuGZs6b+vyVf5sDy64iLxSjFdnq+xcqgMJtCXqxd1KAe1GbCDNq7dC4xZp/Xa5Q6Jqwtx0ZKXXN+e+aLs8MxYJ/fOHWMWn47mRb0aJf6XcYu4ZhycXK+GXM2VmzFeIcpc9+YR5xtsdrv5hjw59qJH9bRiS0bqMvMxakc0otJynwUjjef94Mb12jZgDd3rljiymI9+/P2NLMN+gyhah26vTXv0vsF5sZBGL81891S7NbOFUd94RxZF0UHVi/ZYdBoGjnKB+yCAAiAAAiAAAj4NgFnKAQd8hUtMbv/is1YTe/bcw3Zg4DHE9A+f0aj65QzmkymHP+VCvH4nJCAVQRCiagkEZWQR6gqkMlUIi42NlemXLljcxUs7J+nUJGwbHnzU7b38lHWd/NaZdhdGxtTUuj5g7/o2f179OzeHXp481rMoz9vmF49eRweGhb+l58fXdBrtceJ6AIRnSeiJHfNBXE5nUAVdbbs28c58GwioRjPZSgU74UiPfc5J0qyfmI/E4rOnL9MOXOlCf6cgMiJwXzhnbMvFqfYz1gMlw7vTRWxpfgSG1FhPHxRmotRrK44E1n3RS2gdhNmpZpd2r9L6t/ciw3+59zBobW+7p0q6nKXmEg/t0tLYi9C+GK5cIU237bYOQZs/LLnzZ/my9xYMeGd/6KDxbNv+YI3yrUIf8Z/oSEm6PPnBv9zZuf8vl2Uq2ChtNIywpIt3FhYiknqfBSOt5C31JIxXLsqbbqkvZQQmzdSV9IL4+fsv3z8KO2lk6X5bi52a+eKI7/lhlcpqTdoNZWJ6Jwj/cA2CIAACIAACICA7xJwhkhPoWFhDzt/tyjXB5+X9l3SyBwEQMDjCfw4a3LSbz9uXJoQF9fH45NBAlIIvEdEZUKUysoBAQEVDTGx72fL937s+0VLBr9b5NOQXAULU84PCrnFingpydizDSut8/jPm/To1g26f/Wi4d7l35Ne/P1XuDxc9UdyYsLRhDjDL0R0ioge29MvbHkWAaU68reGfYd9UapBE4cFLrbaXSjK8/+fE6DF6nYL+wltp7eynrNn7sWBFFt8SFJ8CaGaqxcuFEDFxFe+LUufW7OSnon0RavVeqNGOrfqnb+zwZoJIiboignyQh7m+JjbkcHFJNaPzRVVtnfo+omj1GP+itTdD8KyOVJiSk9YF9sBkt4ckSrSi7EWy1GKSG/OpxgLtquAv1OEH4c5O7bOFWvmVXptj29eS/uWLTio07yqYS+bsAMCIAACIAACIAACQgJOEen/95D+df4Spab3XbYhAkMAAiAAAp5IIOblCxpVswxbRc+E24eemANitkggNxFVUoRH1DEajZWI/MLzflosuWCpsuHvfVyM3ivyaWoteFziBFi93r+vXaa/rl6kW2d+1d6/cinIPyDgpZ+f3xFDbMze/7Flwj0OqvWtCVQzU87cm8fsPOqw+z+hGMiJfYXLVExbec0XO82tAmfDIhRVhUK5OdGU//MEg45mtm9K5Zu1fmuVObeqO+u7+d5aqS6cFlJ8CVedpyc280u2sBXnt8+fMSuYipV34cdnrUgvLCPDxSlWEkXKr4fYTgCxlxrCFybmas9LqUkvfNGzZdoYqtm5F+2YO5VqdelNuQsVeavcjzUxCXcliM1HIZuMrqRPT6TnSkSxNlJEenMvPvg/L9+8rcX5nt5KelbGJ6NzRcp8ktLmm+qldLGvXtYiopNS2qMNCIAACIAACIAACGSEgLNEegpVhj3qPH1hzg8+L5OROB3ex9IqGocH4AUOvPWANX6dTW7LMhsu9hCeXn1Rew4pezi8dGjfG1u27WkftiwTSF1Fv31TVILB0NNya7TwEAJMca8RHBpaN0AWVC8lOTlb/hKlkj4qWzH8/eKf0zvvF/CQNNw3TLbS/u7v5+j6r79o7148FxIUEvIgIc7wU3JiIhPtj7hv5IjMXgQUqsgzX/Yb9rmjVtMLxT2uDjqrA86EU3aJifRi9ceFoiT/viZYrkwVGrla9EI+nIhojUgvtpqf2RXWgzfnS0ykZ7XV+0VtTMud68vPhYn0whr9fB+WVnDbKtIzX/wyM5Zqp3NjyK+fzn7GF26lCOLm7vWliPSs75ZpY1NfbGhfPE8rDcTEeq4UD+PGLlauiF1SYkrPt6UdDbaI9ObmGL/WvxSRXqyWPn8usZJPnEhvbr7z57xYG2vnir2+uzg7xzetpb3LFxzSa15Vt7dt2AMBEAABEAABEAABPgGnifT/W3naOV/REjPctTY9RHrbfzG8UaQ3t23d0ioz22m+aQEivb2JWmdP8+wpja5b3kQmUx4iemRdb7R2MwLv/K+ebF2lKrJFnC6mQo4CBfWfVq6pKliqLL1b5FM3C9X7wrl36Tz9cfokXT6yX/Pi4f3g4FDFUb02ejMR7Sail96XMTJiL8LU2d/ZMm73iXBH0eCXxGCHdbIDRPmlVBy9kp6fl7mVxfxV+raspE+PoaespBfjxX4mVgpFrL65K1bS88V0Fit3dgB3jgATo9niDXYILXeIsTUivTNX0oudd2CuZrzwpY/UEkL8MRYbL+E8llKqh/Ntbq446vtlZNXPdDpNdM3/Srg5yg3sggAIgAAIgAAIgAA5U6QneXjEX20nzHjvo3LszB1c9iAg5abWHn6k2HAXkd7SCjApuXBtxFY4OZK5pVVT1sSOtvYj8MOU0fFndm1blJSQMMh+VmHJiQTyEVFDhUrdLsFgKFy4TMWEolVrhhUqW5EUETjT3Inj8IarmH9fpIqplw7ujfnjzEl5aHj4BX30q7VE9BNq2btqVBzjV6mOPF6ne//y5Zq2cogDbvV8mwkzaO/SucQvdcMcOrImvTAhKSI9W+Fv6WV/Ru6ppNakF6uVzs/D0ufm/AhzkrJCnflN795HbNV+RkX69MaG7S4wd3Asi5F/78f+v2jV2qliPIvv+/EjqG6PAbR78ey0+vSsjRSR3hU16cVe5mRUpJd6T2xpvku14+z75MNro+jQmqW79Zroeg758oJREAABEAABEAABEOARcKpIT0Stcn1QeOHQjTuhithpGkq9qbWTu3TNZOSB0hFxQaR3BFXftfns/l2a+lW9xJTkpBxY6etR8yAXETVRqNSdkxMT839apYapWPU6crwkds8xNKak0NVjh+n3g7t1144dkgWFKq7qNa9WEtFWInrhnlEjKisIlFeqI/dMPnRWaUUfyU25e6HQsHB6dPM68UvdCEV6ViKG3a8IRVlzP+Mfdpne7jqu5IlUkZ4Tn/mHqjIB8sj6qNRdAFzZHH6NcC4XzpcYILGdd8Kfia2k5sRmdggqu9iq8Ew5c6XtSOB/zg5JFYqu7P9ZORquLKDYQap8sbtKmy5pK87TE3DFmHO+rC13w/Hjlw/kl1JJT6TnRPcL+3+m0LAwajRgZGpJIS4+Nvfk4eFv7OCQItJzdqXMR+F4i9m3JIYzG8IXH/zSN9aWu2H2zIn+i/t0plajp6RysjTf2e+lMHYurvTmiiN3mibGx9HIaqXiE+MMrFbrRclfSGgIAiAAAiAAAiAAAhkk4GyRnhQq9ZUmQ0Z9XLJWgwyG7JhuwtU+3E0327bKtrRydTC5BwLu4DF2Ayespcnv+/Te7dQHQXbxH1y4LIS1HMXacPa4+udcmwc3rhE7TIl/WarryT3YcH3Y9txqHbqlmeDqaVZs0Z7mdmlJYvnxH7K42qzspp49NPIfZs2NFPcgnF4M/LqjYodF8fPgeLAaoVzMfN/pPXQJ+fN9CVmZyye9PmK++Q+EzCZj12zYuHRr3fLnDzfuQtvpPchysQv7SB1v/kMYZ4v/IMd+Jpynws/Fxow9xLv7tXpE39jfD+z5jogmunusiI+CiaiFUh3ZNV6vL1m0aq3EkrXrKwuXrQQ0HkbgytGDdG7Pjtirxw7J5WHhx3Wa6GVEtMnD0kC4PAIKlXpX1bZd6vHvOewJiLu3MHfPIKzBLvy3WOz+SUwEFavlzb+XkirSs9wt3QNa8iX1PkvKvaW5e1nu3tPS54xB9nwF0uq2mxPpxe4XxOLj5ybkxO4v2MUfU6mCOOvHvx9h86Xlt5NpQY92b5SqEWPLxaFQqd8ozcPZE95TWxOTlPkojCk9+2zc0nsmEPqr0bknsXJk/JrwUmrSczEJx0jMt6X5zr+P5PpHZMn6xhlQwrniSJF+96JZxuOb12+M08W0sed3FWyBAAiAAAiAAAiAgDkCThfpiahOZPYcG8fuPu6w2qQZGW5zIj27yeVuusUOEBVbTcS/yeSESrGamvwVU2wFiTU1IrlamFJX0outRhFbNSa2OsncyhbGmav5KraCSmwchFuoWVxrRw2kWl16E1ej9eXjR2kPP2LchA8lXD1Q7qAuqSvpuQcUbnzFfEktd2NufNlLFP5Dm9hqIxYvt23a3DZefs6MK1vhJlxdx7ddoOQXqaI/n6UwX/6DqvBFw+3zZ954ABXOFeFcZbaYP/7DHT8vS2OWkd9ZZ/S5d+kCLenT6VW8Qc/eJqQ4wyd8ZIhApdDw8K6JBkOT/CVKxZX+snlEsep1yM/PFf/EZSh+dDJDICkxgS4e2E2/7fhB8/f1q0GBssCN8Xp9FBGdBjSPI1AkMCj4wsT9p4Lk4REeFzwCBgEQ8B0C7PlvbL2KJpPJxMrl3fedzJEpCIAACIAACICAKwm4RMFQqiIPVe/Uo2rl1h1dmfsbvs2J9GLbjIUCplBYFRPbmTMptTmFYqalEjJSRXox0GKrvcS2yQrjNickW9pia251GRebObtC/9zqb06UF+YmRaQ3x03oS6pInx4TbqWXmJAtjF2KSM9eDJnb4sz5un3+NAkP+2K+hGykjLe5cePHyq104h+Yxs/N0pi5zReBIJA5nVto7l06P5y9g3DXGH04rkgiai8Pj+gTGh4RWb5pq4iStRuQJ+zO8OExsyn1l08e0fm9O+nk1g0xSQmJT/Ta6PlEtJqIDDYZRmenEQiWK5eUatC4Y9Mho4Oc5hSOQAAEQMBKAuvHDDGc37drnjE5eYSVXdEcBEAABEAABEAABDJMwCUiPREVDwoJPTlh38kQVsPRHS5zIn35Zq3fKgcjFOml9rUkUjMO/JXm3Mpy9nNuxbqQlT1Eev6LCDGBW1i70tyLA0svFMRWkQuFXCFb9rmwjAu3qltYToWzJUWkNzcWwp9LFemlMOHK8dT6uvcbc4rPQKpIL4yLmwfcYXlS4uF2gQhLAAjH29zLJf7PuZX7rPyRWIkfS2PmDt8BwhguHtxDP0wZc0uvjf7QHePz4ZhKh4aH94mPjW1RrHpdfdkmLZRs/uHyLQI3Tx2nE1s3xN48eSxYFhy8Ll6vX4iawR4xB7IEyGQPh6zfEZwjf0GPCBhBggAI+BaBv65cpIU92msT4w3vEFGcb2WPbEEABEAABEAABFxJwFUiPYXIlUs/r9+4fdOho1kNYZdfUoV2W1Yei9UMF9aEZCC4OoycSM8vIWKLSC9W25TZ44vdUkR6cyvmpYj0Yqu7LYnrYi8i+HXtxepTCoVnITdhXUzh58ISRx2mzE074EwsnvTq1wtr5vNtCf1KFemFMbB8ogb1SDssT0o8UkV6sTnKj5sT5YXzS/gSJb0xc/kXgEgAY+qWj4l++k8rItrtjvH5YEwtFCr10MBAWf6KrTqEfdGwGSlVah/EgJT5BDTPntLpn7bQL5vW6P39/a7ooqPZ+RE7QMmtCQwuXKbCqO7zV7rHKg23RoXgQAAEnE1gTuevNPcuXWAr6Jc42zf8gQAIgAAIgAAI+DYBl4n0RJQpMCj4wYCVm+W5CxVx+Sg4U6TnVueL1YR31Ep6qfXupYj0UldpiwnQrEa7uYNczYn/Yi83ONvcuOX56OM36uNbEuml7GpgPmxdSc9nIFyhLjbppYr0rC8bhxunjqXmfeKHdWn/zc43sPTChPMtZbyllGkS5sLNbeEhanym/DFz+ReAIICDq5bQkXUr9um10bXdLTYfi4e9xO0ZqgwbmvW9fCFV2nZRFauGIfGxOSA53XO7d9CRdcs10c+eag0x2qkQWCSjc3rD0PCI+23GTH3340rVne4bDkEABEDAHIHze3+ibTMm3tBroj8CJRAAARAAARAAARBwNgFXivQs1z75S3w+vu+y71XOTlzozxEivZSDPVkc/FI2woNVLdV5l1ruRqzUjJj4LUW0FROSxQ5ONcfYXLkXqTXpxQThE1s2pB10KqXcjVRuUkV6c7HzY03vZQPXzhqRnls932bCDNq7dC5xpW6YLSnxsHZSxlvqCw1+rpb4Sn2J4Irvheh/ntC4BpVTjMYU9vbwD1fEAJ+Uxd/fv69/oGzgR+UqJldu0zk836clgAUEJBG4dfYUHVkbpb17+bwp0WBgK+tZ7XqdpM5o5CwCjTLlzL1qzM6jOEHWWcThBwRAIF0CJpOJvq1ROjb21b9NiOggcIEACIAACIAACICAswm4WqQnRYT6RuNB3xT6rO6Xzs79DX+OEOmjnz5JKyXDiZbMKSfKCwV4Tkjnyt2wHQZcXEWr1SLuoFTW7sj6KLN2xEAKV3HzS5NYW+5GbFU+V15FWHpGGAtrd+nQPuoXtZFYflwcVdp0oTyFi9DM9k0pU85cabkJfSUYdLS4T2dqNXrKG/35XIUvOsxNLHMvLvj2pYr0YuPL/LJYnv51J23sxHZPMCbZ8+ZPrVNvbrW9mKjN+WTnOjy6eT2t1A3zKzUeKSI9l8e+5QvSxo39jMX6/fgR1GP+Cnpw49obc5KfB5tflsZMOC9c+WWwcljf2EuH9swhotGujMNHfeeShYYOSU5I6PVFw2aJVdp0Cs323vs+igJp20rg0a0bdHjtcv3lw/sDjCnJM41G4+z/LQ54aatd9LcPAUWEel+Vtp1qVu/Ywz4GYQUEQAAEbCCwa8GMlFM/btym12q/ssEMuoIACIAACIAACIBAhgm4XKQnoqpKlXrH+L2/KgODXFee3hEiPStrwwTasz9vTx2g/CU+f2PVvLCGNxO4q3fsTjtmT3lLDJ3bpSUlxr8+u0gohHNCNnspwBf4hbNCWFu8RueedO/SeeLXvJcq2vJ9Mj+srEn2fAVoy7SxaSvazc1KYb10fkkUsbr5wtrmwnrylriaK6/D4hPaEvKTKtJzuQpzEzvcll+bnfVLr3Y791l6JYZ2zp/+1tySGo/U8Wb2hPNHOA+FefHH1dKYuYtIz3JcN2rQ4zhdbK4Mf6uiY0YI5AwOlY9IjI/rWaFFu6QqbbsEqbOx89pwgYDtBJ7//RcT6+PO/vxjoIlohjE5eQYRvbLdMizYSOAD8vP7Y9T2Q35Zcr9royl0BwEQAIGME3h06ybNbNc4ISU5ia0MeJxxS+gJAiAAAiAAAiAAAhkn4A4iPcnDwleXatCkfaOB32Q8EzfqmZHyIG4UPkIBAZ8lMLZ+Je2rJ486EdGPPgvBuYlnCpQFj0hJThxYoWX7pOrtuwaxA41xgYAjCPz76AEdWr0k7syu7QEpyUmTiGg6Eb1++43LVQRGFi5beVj3ectxiKyrRgB+QQAEaG6XFpq7F8+PIaJ5wAECIAACIAACIAACriLgFiI9EamCQkL+7jF/Vfj7xT9zFQu7+YVIbzeUMAQCTiOwZ8kc+nXz+p90MRrX1t5yWsYudRRARMMDZLJRXzRoaqrRuWcIVs67dDx8yjlbWb9v+Xz95SMHjEkJ8WOJaJZPAXCzZBXhEX82GTamQMlaDdwsMoQDAiDgCwRO/biJdi2ceUmviS7mC/kiRxAAARAAARAAAfcl4C4iPSPU/p18BeaM2LLX5YfI2jpcEOltJYj+IOBcAg9uXKXZnZonpCQl5SeiR8717nPeuoXIFZM/LFNRVrdHvzDUnPe58XebhB/+cZ12L5qt/evyBUOcLnYYEa1zm+B8K5Cq8gjVT+N+PqYIlit8K3NkCwIg4FICMS9f0Lj6lROSEuIrEdFplwYD5yAAAiAAAiAAAj5PwJ1EelKoIg9UatWhes3OPX1+YAAABEDAeQRmtG2keXDj6ggiWuI8rz7nqZ4iQjUzW978WRv0GaLKV7SEzwFAwu5J4I/Tv9LOedM10c+e3NdrogcR0RH3jNR7owqWKxcXq167favRU0K9N0tkBgIg4G4EVg7trbty7NACY3IyuwfEBQIgAAIgAAIgAAIuJeBWIj0R5QsIDPwZPE2nAAAgAElEQVRj4JptstwffuRSMHAOAiDgGwQOr1lOh9cuO6HTRFfwjYydnmUhRYR6VlBoaJkv+w8PL1a9jtMDgEMQkELgzK5ttHPed7qUlJR9Bq1mMBH9LaUf2tiFQFCoMuzvNuNnZP+4YlW7GIQREAABEEiPwIV9u2jLtLH3DDFadlgsLhAAARAAARAAARBwOQF3E+kZkB65CxWZPGT9Do8ve+Py0UUAIAAC6RJ4/OdNmt66YYrRaGRvBW8Bl30J+Pv7TyA/vxH1eg4MqNahm32NwxoIOICAyWSiPUvmmA6uXGw0Go3sNPtpDnADk+IEGoRnyrJ+zM+/hMmCgsEIBEAABBxGQK+JpnENKhvi9br62D3lMMwwDAIgAAIgAAIgYCUBdxTpSamKPFyxVfsqNTv3sjIdNAcBEAAB6QRmtGukeXD96igiWiC9F1pKINAkVBk2r1CZCmEN+w0PU2d/R0IXNAEB9yHw7P5d2j5rcsz9q5deGGK0vYlon/tE572RhCiVy4tVq9265SiUvfHeUUZmIOB6AiuH9dFdO354SXJi4hDXR4MIQAAEQAAEQAAEQOA1AbcU6YnovUBZ0M0+S9eH5P20OMYKBEAABOxOYH/UQjq2cc0RneYVaivYj24ehUq1IEQRVqHp0NERH5WrbD/LsAQCLiBw8eAe2jZ9fGxSUuLOuJiYvkT0ygVh+JLLwFBl2F8tvp2UC6WxfGnYkSsIOI/A6Z1b6ac5U//UazUFnecVnkAABEAABEAABEDAMgF3FelZ5B2yvJt3zqgfD0ZYTgMtQAAEQEA6gbu/n6OFvdobkhMTCxHRA+k90TIdAj0DAmWzq3fqHlSnWz+AAgGvIWBMSaGd86fTr1vWxybGx/chojVek5x7JlI9RKHcMWrHIXlYZGb3jBBRgQAIeCSBfx89oMlNayUmJyWyVQSnPDIJBA0CIAACIAACIOC1BNxZpCdFRMTmEjUbNGw6bAyKk3rtFERiIOBcAqzm9PiGVbQvHz9kJSzWO9e7V3orpFRHLs+UM3eR5sPHReQuVMQrk0RSIMBe7m2aPEqj07w8rY+O7kpED0HFMQT8/f0nfVi6Yu/u85aHO8YDrIIACPgigbldWmruXjw3FeeN+OLoI2cQAAEQAAEQcH8Cbi3SE5EiVBl2u8W3k97Btmf3n0yIEAQ8gcD344cbrhw5sNUQG9PeE+J18xj7+vn5z27Yb6h/lbZd3DxUhAcC9iGwd9k8OrhySXxyUiI7OGelfazCipCAQqX+vWbnnsUqteoIOCAAAiBgM4H9K1LLHJ7QRb+qYLMxGAABEAABEAABEAABBxBwd5GepVwtKFS+65ut+0LU2XM4AAFMggAI+AqBM7t+pO2zJt03xGjzE1GKr+TtgDzfU6rUqzPlyvNpy1GTVTnyo6yrAxjDpBsT+OvKRdo0YYQm5tXLE3pNdGcieuHG4XpqaIX8AwMv91u+UZb3k2KemgPiBgEQcAMCt86cpGUDuuqSEhI+QplDNxgQhAACIAACIAACICBKwBNEehb4yPeLlRzSL2qTCuMIAiAAAhkh8M+92zStRf1kY0pyRdQhzQjBtD7tAmVBS2t17R1So1NPmwyhMwh4OoFd86ebjv2wTptoMDCh/kdPz8cN42+fKWfuud/+eDAiIDDQDcNDSCAAAu5OIC42hiY1qREb8/LfTkS01d3jRXwgAAIgAAIgAAK+S8BTRHpSqiIPlWn8VeV6vQb5++5wIXMQAIGMEpj6VV3Nkzu3RhPR/Iza8PF+slBl+CqFWl2vzdjvIvIVLeHjOJA+CLwmcPPUcdowblhsgl63NiEujp11gcuOBEKUyuWFy1Zu0WHybKUdzcIUCICAjxBY2q9rzK1zJ5cnJyQM9pGUkSYIgAAIgAAIgICHEvAYkZ6IsoQolNdbjZ6SpWi12h6KG2GDAAi4gsCmSd/GXT6492d9rLa5K/x7gc9yoeERG4pVq5WlxTeTQr0gH6QAAnYlkBBnoI3jR8TeOnPqkV4b3ZKILtvVgY8bU6jU12p16fVRxZYdfJwE0gcBELCGwIGVi+nohlVn9ZpXpazph7YgAAIgAAIgAAIg4AoCniTSMz5VZUHBe4Zu3BWU7b18ruAFnyAAAh5G4OS2jbRr4Yy7Bq32QyJK9rDw3SHcfgGBsumtRk+RfVb3S3eIBzGAgNsS+HXLBtry3TijyWjsSkQr3DZQzwusUKBM9nv3+StDPvistOdFj4hBAAScTuDa8SO0ekR/bWK84RPUoXc6fjgEARAAARAAARDIAAFPE+lZiv1y5P9g7PDNe1CfPgMDji4g4EsE7l48R/O7tUk2pqR8RkSXfCl3O+QaJI9QbYzMlqNK+8mzVdnyvm8HkzABAt5P4MH1K7T6mwFa3atX2+L1saxWPS77EGimVEeuHL55tzI8Uxb7WIQVEAABryTw76MHNK1lvbgEg6EpEe3xyiSRFAiAAAiAAAiAgNcR8ESRnkLDwtcVLluxUftJsxVeNyJICARAwC4EYl+9pGkt6rKDwroT0fd2Meo7RorLwyO2Fq9R953mI8aH+E7ayBQE7EPAmJJCa78drLt19te/9JpoJhL9aR/LPm9ldL6iJQb0X7EZCzV8fioAAAiYJ/BdywaaR3/emEREM8AJBEAABEAABEAABDyFgEeK9AyuQqW+WKVN56LVOzL9DRcIgAAIvElgTucWmnuXzs8jojFgYxWBNv7+/qubj5wQUKbRV1Z1RGMQAIE3CRxdv5J+XjjTkJSY0IqIfgIf2wkoVOqdRavVrv4VXiDaDhMWQMALCaz9ZqDu+qljO+NitK29MD2kBAIgAAIgAAIg4MUEPFakJ6I8IXLFxRajJkcWr1HXi4cIqYEACFhLYNPEb+KuHN1/UKfRNLS2ry+39/f3nxgWmalvx2kLwvIVLeHLKJA7CNiNwM1Tx2nV8L6GeL1u7P/WGEy3m2HfNSRTRKiv1uzSs2ClVh19lwIyBwEQeIvAgRWL6Oj3qy7qNdHFgQcEQAAEQAAEQAAEPI2AJ4v0jHUlP3//wwNW/uD/3sdFPY094gUBEHAAgcNrl9OhNctu6DXRHxOR0QEuvNFkoEKl3pE9X4GyXaYvVClUam/METmBgMsIvHz8kFYM7qV5+c+jn+NiY9q6LBDvcfyBLCTkfPuJs8I+qVzDe7JCJiAAAhkmcH7vT/TDlDEv4vU6JtA/yrAhdAQBEAABEAABEAABFxHwdJGeYWsXninzgsHrfwpTZc3mIoxwCwIg4A4ELuz/mTZO/CY60aBny8D/coeYPCCG9xUR6p+LVq/9HspHeMBoIUSPJrBqRH/dn2dP3dBrXtUnoucenYzrg68eEBi4Z8CqLYF5CrN3srhAAAR8lcCdC2dpfrfWRpPJVIGITvoqB+QNAiAAAiAAAiDg2QS8QaRnIzAy1weFhwzZsEPl5+/v2SOC6EEABDJE4M7vZ2le19YmMpkqEtGJDBnxvU4Vg+TyHXW69VNVadPZ97JHxiDgAgJ7lsylYxtXP4nTxTKh/ncXhOBNLjuGZ84yd8i6HWERWKjhTeOKXEBAMoEXD+7TjLaNDXG6mE5EtFlyRzQEARAAARAAARAAATcj4C0iPYUowqLyFS3ZrPu85eFuxhjhgAAIOJjAs/t3aWb7JoZ4nQ4PaNJZt/Tz89vQYcocv2LVca6HdGxoCQK2E/htxw/0w9QxCSlJSU2IaLftFn3awsicBQoNGbx+uyogMNCnQSB5EPA1AnG6WJrR9kvtiwd/szM/5vha/sgXBEAABEAABEDAuwh4jUjPhkWhVu/9pGL1ii1HTQ71rmFCNiAAAuYI6DTRNLNdY+3Lxw9HEdF8kJJEoF9oeMTkrrOWyt8vVlJSBzQCARCwL4Hrv/5CKwb3TExOSuxORKvsa923rAXLlUvyflKsRc+FqyJ8K3NkCwK+TWB2p+aahzevLU9OTBzq2ySQPQiAAAiAAAiAgDcQ8CqRPlWoV6nPl23coli9XoNQ98YbZihyAIF0CBhTUtgKes3DWzfmk9E4GrAsE/D395+ozpGrd495KyKyvpvXcge0AAEQcBiBBzeu0tJ+XXSxr16OI6IZDnPkA4aVKtVPH5auWKXdxJlKH0gXKYKAzxNYPrB7zJ2LZ3fFxcS08XkYAAACIAACIAACIOAVBLxOpCeiSHlExNnqHbq/X7Xd114xSEgCBDyBwPlTx6lkGXZel/OuBT3aaf++dmVzgkHXzXlePddTiDJsedZ38zbtMX+lShGh8txEEDkIeBGBl08e0aLeHbXRjx8uSU5OHu5FqTk9FaU68kSJmvU/azJkVLDTncMhCICA0whsGDfccO3E4RP66OhaTnMKRyAAAiAAAiAAAiDgYALeKNIzZO+FKsN+q997cPZyzVo7GCHMgwAILB7ck24ePUBVu/ahht36OQXIisG9Ym//fnq/Qatt5hSHHu5EHqHalqfQR1V7LFgV4eeHjUYePpwI38sIxMXG0KJeHTTP/r63NV6nwwqDjI9viEKlPlO+WetP6nTvn2ErT+/dpvWTR1GgLIgCg4JS/5bx/k7976BgCvrvZ1yb13/LKEDwc1XWbJQ9X4EMx4OOIAAC/09gx5wpdPbn7ad10a9KgwsIgAAIgAAIgAAIeBMBbxXp2RgVCZLLjzcbMkZdqgE7lw0XCICAIwgsHtyDnhNRYKmy9GzqWKrRYwDV69LLEa7SbG4YMyz+2okjv+i10bUd6shLjCvUkfsLFC9VutN388O8JCWkAQJeR8BkNNLCXu21j/+4sU8fo23hdQk6L6HM8oiI36q2/Tp/9Y6s3L/1159nT9G6+dMpqHptouQkMiUnv/6TxP47iUxJyf/9PIkoOZn8ktn///cnhf2d8vrzlNd/R8iCafCKTdYHgh4gAAJvENi9eDb9uvX7q3pN9BdEZAAeEAABEAABEAABEPAmAt4s0rNxKikLDj7actQUZcnaDbxp3JALCLgFgUWDetCLAH+SN22ZGk/i/Xv0bNp4qtNnKNXq0NUhMW6a9G38lSP7z+g00ZUc4sC7jPor1epfilSoVqrV6ClB3pUasgEB7ySwbEC3mL+uXDim12hw45LxIc4dGh7xa83OPfNUadPZait/nD5BG5bMpfCeGV+NzzlNuHWTQk/8QoOWbbA6DnQAARD4fwL7oxbSL9+v+lOv1ZQhopdgAwIgAAIgAAIgAALeRsDbRXo2XmUCg4IOtRn7XWjxmvW8bfyQDwi4jMBCJtAHBpCiyZsLPhPv3aFn0ydSg4EjqVrrTnaN74epY+IvHdpzURcdXZaITHY17n3GgpTqyGNFq9Yq1nzEeNRn9r7xRUZeTGDV8L76P8//xuotY7dQxsc5X6gy7ETtbv1yVGrVwSorN04eo00rF1FYtz5W9RNrHH/zOoWdPkn9F6+12RYMgICvEjiwcjEdWRd1zxCjLUdE//gqB+QNAiAAAiAAAiDg3QR8QaRnI1g+UBZ0oM2470Ig1Hv3hEZ2ziGwcFB3eiELIkXj5qIOE+7+Sc9nTKbGQ8dQpa/a2iWoLVPHxF88tPeSLvpVeSJKtotR7zUSpFBFnihRo+6nTYeNgUDvveOMzLyYwJqR/fV/nD11Uh/9qqYXp+no1AqEKsOO1e7W7x1rhPprx4/QlvVRpOzS0+b44q9fpfDzZ6nfwlU224IBEPBFAv8J9H8ZYrQViOiRLzJAziAAAiAAAiAAAr5BwFdE+tdCfVDQ/lajp4SWrN3QN0YXWYKAAwgsGNidXoQEk/LL9M9rTbh9i57PmkLNR06gck1el8PJ6LV50rcJl48e+F0X/Yo9oEGgTx9kgEIdebJ4tbpFmw2HQJ/ROYd+IOAOBFaPHKC7dfrXX3H+hk2jwYT6X2p+3TuH1NI3V44epG0/rCNlR9vLtsVdvUSRly9R73lRNiWBziDgiwRYiZujG1ayFfQVIdD74gxAziAAAiAAAiDgWwR8SaRnI1tGFhyyv9nwscovGjT1rZFGtiBgBwLzB3Slf+VyUjaU9vsTf+sGvZjzHbUaPYW+aJi+qG8uvO/HD0+8duwwV4PeaIc0vNqEUqU+UbRa7ZLNR4wP8epEkRwI+AiBVcP76f48d+qoXhONGvUZH/N8oeERv1Rr93VuKYfJXjq8j3Zs30yKdtbXsxeGGHf5d8p84xr1nL0s49GjJwj4IIHdi+fQr1vWsxr07AwilLjxwTmAlEEABEAABEDA1wj4mkjPxrdkkFxxoGGfIeryzdv42ngjXxDIMIHZvTpSdKSawuo3tspG/I2r9GL+TGozfjp9XreRVX1XDusTe/v8b6f1Gk0Nqzr6aGOFKvLgxxWrlms1egoEeh+dA0jbOwlEDe6hv/v72d16rfYr78zQKVnlloerjlT4qk3+Ot3TPxD29wO7aefu7aRobV0te7Es4i6ep6y3b1H3GYudkiScgIA3ENgxZyqd2bXtql4TXRmHxHrDiCIHEAABEAABEAABKQR8UaRnXD4KVYYdrN6x+zvVOnSTwgltQMCnCczo2pq02bNTeD3rRHYOGtvu/++iOdR+0mwqUau+JJaLenfSPrhx5YhBq7HurYAk697XSK5Sbf/w87JVO0yZG+Z92SEjEACBhT3baf++dnVrvD62C2hkmEBmhUp9pGStBgWbDBkVZM7K+b07affB3SRvYfuZKoYLZ+md+/eo67QFGQ4aHUHAlwh8P35E3NXjh6/oo19VISKDL+WOXEEABEAABEAABHybgK+K9GzU31VEqA6WbvRVvgZ9hgT49jRA9iBgnsDUjs1I/+57FF7HtrMc4i5doH+XzqeO0+ZTsWq1zTqMi42hRb07ap79de/HeH2s7bUGfGBwQxRhq/J+UrxRjwUrInwgXaQIAj5JwGQy0awOTTWP/7y5LDkxcZhPQrBP0iFKdeShD0uXL9puwkyFmMmzP2+nvccOkrxZK5s9Gs6dppyPH1GXyXNstgUDIODtBKIG9Yy9d+n8aZ3mFXZQevtgIz8QAAEQAAEQAIG3CPiySM9gqBSqyANFKlT+qPWYaXLMDxAAgTcJTGrzJcV/8CGF16pnFzRsReGrlUuo83cL6ZPK1d+y+e/Dv2lxn07al/88XmxMTh5hF6debiQwKGharoKFuw5cvVXl5akiPRDweQLxulia0b6J9vn9e5OJ6DufB2IDALlK9VOeDz+u2H1eVIR/wJtrNU7v3Er7Tx0jeWPbqwvpz5yiPM+eUqeJs2yIFl1BwLsJxOv1tKRvJ80/9+7sjYvR2v52zLtxITsQAAEQAAEQAAEvJeDrIn3qsCoi1LvzFC5Sruuc5eEBgYFeOtRICwSsIzD+qzqU/EkxCqtuftW7dRZftzac/Y0061dR5+kLqEh5tpP59fXXld9paf+ueoNWM4qIZmfEtg/2GZglz3ujB6/dHhEahio3Pjj+SNkHCbz65zHNat8kNublvwOIaIUPIrBbyiFy5dJMuXI37z4vShWRJVua3VPbN9PBc7+R/Etph6SnF5D+t18p76uX1H7cdLvFDUMg4E0EUhdo9Oui1Tx9EpWUkDDYm3JDLiAAAiAAAiAAAiBgDQGI9P/RClYql2TKnvOrbnOXq9TZc1jDEG1BwOsIjGlcnUyfl6awKo7ZbcxEi5gfNtDX0xdSoTIV6PLh/bRqeJ8Uo9HITulb73VAHZNQG7lKvWTwmm2KzLnyOMYDrIIACLglgYd/XKc5HZsnJiUmMBV5l1sG6TlBfROeOcuwrrOXheUp/HFq1L9u/Z4OX75A8voZO4eFn7r+5HF6PzaW2o6e4jlEECkIOInA3YvnafnAbnpDjHY0EWG7iZO4ww0IgAAIgAAIgIB7EoBI/+a4DFOqI7/tMnOxMt+nJdxzxBAVCDiYwLf1K1JA+SqkrFTVoZ70vx4j3U9bqFTthnR617bYpPh4poYcdqhT7zFezT8gYF+/qE0BeT8p5j1ZIRMQAAHJBG6eOkbLBnRLTElOLktE5yV3REMxAp0CAmVLOk6bJ/ukUnU6vnkdHb15heQ2nsXCHOlO/EIF4+Op1TcTQR4EQIBH4MK+XbTmmwEmImpNRBsBBwRAAARAAARAAAR8nQBE+rdnQGvy81vXbsJMv5K1G/j6/ED+PkZgRK0yFFS9DinLV3JK5rpjR0jz42ajKTGhPVbQS0b+oSw45Gy7iTPDPq1SU3InNAQBEPA+Aqx2+vaZk57G6WKLE9E/3pehUzOqIQsO2Va/92Al+REdu32L5LXq2hyA7thhKpRipBbDx9lsCwZAwFsIHFy1hA6uWvwyXq9nCzROeEteyAMEQAAEQAAEQAAEbCEAkV6cXrkQhfLHqu26ZKnZpbctfNEXBDyGwNCqn6Vu7VeUqeDUmGOPHiTtjq0xpsQEVvz+lFOde56zUHlExJXaX/fNX7Ele6+BCwRAwNcJ7Fs+n45tWntBr4ku6ess7JB/QUWEamfWd/Pli8lfIFBuhzNZdEcP0kf+AdR8CKvmgQsEQGD9mKH6678evavXRNcnogcgAgIgAAIgAAIgAAIg8JoARHrzMyGHQhW5o0DJzwt1nDJP6efvjzkDAl5LYHCFoqRs1pIUpVjVBOdfsYf2kXb3T69M8XFMqD/r/Ag8w6NSFXmgRO36FZsMHhXkGREjShAAAWcQWPvtQP3Nk8d26WO0LZ3hz8t9BMmCgy8p6jT8MKxGHZvvk2MP76dPg0KoyaBvvBwb0gOB9Am8evKIVgztrXn15OEBvVb7FXiBAAiAAAiAAAiAAAi8ScDmhw9vBxqiCFsRniVL407T5qty5C/o7ekiPx8kMKB0YVK16UTyz75wafYx+3+mmP27X5ji4lgNl4suDcYNncuCg2fmK1qyc69FayLcMDyEBAIg4GICM9p+qXlw49p3RIQTSm0fixGqpi0nhFWtGWCrqdiDe6mYMowa9Rtuqyn0BwGPJXDj5C+0ekR/Q7xeN56IpnlsIggcBEAABEAABEAABBxIACK9NLg9AwID57YZNz2wRC22MxMXCHg+gaf3btOU5nUovO6X5CeTEclk5BcoS/3v1D+Bgal/KDCQQgoWdkrCMXt+othD+/8xxhmYUH/VKU49w0mnyOw5Zg//YU94iELpGREjShAAAacSiH76hKa1rK83xGhZLaxtTnXufc5GqVu2Ha2sUDXQ1tRi9u+mz9SZqEHvwbaaQn8Q8EgCh9Yso71L5+mSEuLZAbE7PTIJBA0CIAACIAACIAACTiAAkV465AqhyrBNpRs1z/xl/xEy6d3QEgTck8CTu3/Shf0/U1JiAiUlJqb+SWZ/J73+O/VPUgIlJyZRQtUaFFzA9p0kT6eM1SY9uG9xJXigSn0jWRP9kXuSc3pUZfz8/E4MWvujf57CHzvdORyCAAh4DoFbZ07S0n5fxycnJZYgohueE7nbRTo2sm2nUYoyFWyudRizdxd9kTU71e0xwO2SREAg4EgCCQY9rR01KPbepQt/6jXRzYnoniP9wTYIgAAIgAAIgAAIeDoBiPTWjWCEIkK9MXPuPKXbTZylypL7Xet6ozUIeCCBae2bUFLt+hScL7/N0T+dNEqT9Ojhl0R0zGZjvmEgPFQZdqPJkNE5P6/XyDcyRpYgAAI2ETi2aQ3tW7bgpl4b7ZwtUDZF666d/SdGtu/8jeIL289pidn9E5XJmZtqd+3rrskiLhCwO4Hb50/T2m8HxcTrYlYnxMX1s7sDGAQBEAABEAABEAABLyQAkT5jgzo4MChoUstRU4I+q9MwYxbQCwQ8hMDkNl+SqUETCnovr80RPx0/UpP0z5N6RHTSZmM+YEChVu/9vG7jqo0GYPeODww3UgQBuxFYP3qo/urxQ9vjYmPa2s2oLxnyD/wuU4cuQ+xxVkvMz9upXJ58VLNLL18iiFx9mMCh1Utpz9K5ccmJiZ2IaJMPo0DqIAACIAACIAACIGAVAYj0VuF6o3H50PCI9cWq18nVfPg4f39/m3dEZzwS9AQBBxKY2KIe+TVrSUF22Dnyz5hh2uTnz2oQ0VkHhuwtpofn/aTYsAGrtqi8JSHkAQIg4DwCE5vU1D6/f5edVrrEeV69xFOgbFamjl0HyIt/ZnNCMTu3UYX3C1L1jt1ttgUDIODOBNi5GBvGDtM+uXPrhi76VRuUt3Hn0UJsIAACIAACIAAC7kgAIr1toxIoDwtfEaJUftlqzLTwDz4rbZs19AYBNyQwvlktCmzdgWQ5ctkc3T/fDtEmv3xRhYh+t9mYdxuoHhQq3znyhz0hkXbg7t2okB0IgIAYgUe3btD01g1NJpOpFBGdAyUrCMiC52fu3K136KfFregk3jRmxxaq9GERqtrua5ttwQAIuCuBc3t20KZJ3yYkxcdPJCL2BxcIgAAIgAAIgAAIgICVBCDSWwnMTPOWsuCQpZVbd1TW6zUITO3DFFbchMCYRtUouGM3kmV/x+aInowcGJMS/aocEV212Zj3GogIUShvtRozNVvRqrW8N0tkBgIg4HACv23fTD/N/+6OQast4HBnXuTAPzh4SaYuvbqFFPnE5qxit/9AlT8qSpXbsMofuEDAuwjE62Jp85TR+punjj83xGg7ENFx78oQ2YAACIAACIAACICA8whAULYf6+wKlTpKqc5UtuWoSap8n5awn2VYAgEXEhjVoDLJu/WhwCxZbY7iyfD+sSlaDVvVedNmY15qQKlS/VSybuPajQeOlHlpikgLBEDAiQTWjRqsv3rs8KZ4fWwXJ7r1aFf+ISFRmbr26RxS6COb84jduomqFitJFVsy/RIXCHgPgYuH9tLmyaP0SYkJK5Pi4nAysvcMLTIBARAAARAAARBwEQGI9PYH31EWFLygcptO8nq9BtnfOiyCgJMJfFOnPCn7DqbAyEw2e348tK/OGBtTjIju2GzMOw30yJG/4OThm3ejDr13ji+yAgGnE0hJSqLxDavERD/7pxsOcZSG3z9EviZzj77tgj/4UFqHdFrFbm4SHQUAACAASURBVPmeqn9Wmso3xxm+NsOEAbcgoNdG07bpEwzXT/7yb1xMTFci2u8WgSEIEAABEAABEAABEPBwAhDpHTOA7yhVqsXByvBKzYeNjShUpoJjvMAqCDiBwIiapSli0EgKUKlt9vZ4UC+90aAvQkT3bTbmfQaK+Pn7Xx6yfod/roKFvS87ZAQCIOAyArfPnaYl/TrrkhISmOr82GWBeIhj/9DQDZl7DWwV/L7tVYJiN6+nGqUrULmmrTwke4QJAuYJnNm5lbZOnxBnTElekpSQMBCsQAAEQAAEQAAEQAAE7EcAIr39WIpZah6iUC74tGpNxZf9R8gVEVgc61jcsO4IAsOqfU7qEWMpICzcZvOPB/QwGOPjPoBI9DZKhUp9vmaXXiUqoSSCzfMMBkAABN4msHfpPDr+w9qDeo2mBvikT8A/VLE5S99BzYPey2czqtjv11CtitWoTKOvbLYFAyDgKgL/3L1N26aP1z6+/ccjvSa6BxGdcFUs8AsCIAACIAACIAAC3koAIr3jRzZIFho6w4/8vm40YERI2SYtHe8RHkDAjgSGVCpOmcdMIX+Fwmarj/p3izclJLxLRM9tNuZdBkYWLFV2WK9Fa2x/E+JdXJANCICAHQlMb9VA+/DWjRFEtNiOZr3OlJ9cvi1r/2GNg3Kzf65su15GLaIPVJHU6bsFthlCbxBwEYG9S+fS/hWLko0pKcOJaKaLwoBbEAABEAABEAABEPB6AhDpnTfEXyhUkfMj38mRv9HAkar8xT93nmd4AgEbCAwoU4SyT51D/iEhNlh53fVR368TTElJOYjolc3GvMfAZwEy2clvfzwoy5Qjl/dkhUxAAATcjsDDP67TzHaNmdhWCGeDmB8eP7liZ7ZBI+rL7PCd/G/UIkPK9Wt3wzJlytN44DcRH1eq5nbzAgGBgBiBiwd30/ZZk2MSExOOGDSa/kT0N0iBAAiAAAiAAAiAAAg4jgBEesexNWe5U4hcMf3jytWD6/capFBle8f5EcAjCEggcOvMSdoxe6rmyb0/I3LOXuznJwuS0Cv9Jo96d0kypSSzE2hjbTbmJQYUKvWVej0HfoxdNl4yoEgDBNycwMHVS+nouqhfdJroym4eqsvC85Mr9mQfOqp2YLbsNsfw79IFsXGXzrPyIIbQ8IjZeYt8qm7Qb1h4jvwFbbYNAyDgCAIPblyln+ZO0z65/cdzvTZVnN/jCD+wCQIgAAIgAAIgAAIg8CYBiPSumRHBgYGBY1OMxqG1u/bxr9m5F/n5+7smEngFAQGBp3/doZ8XzIq9ff6UPk6nG0p+/qtyzV8e4BcQYDOrh706pZDRGEZEcTYb8w4Dwwt+UXZ4r4VrIrwjHWQBAiDgCQSmt/lS8/DmNVa6YqknxOvsGAMUiv1Zh4+tEZg5i82uXyyZGxN/+WJXItr8n7HBgTLZhLKNW/nV6tYnGOcV2YwYBuxEIObf57Rnydy4c3t+SklKiB9JRPPtZBpmQAAEQAAEQAAEQAAEJBCASC8BkgObFJBHqKYSUc16PQcqyjVt5UBXMA0C6RPQRb+kfcsXJpzcttEvJTlpLBFN+a+HKffi1XbB97BnRxOZTGxJfrJdDHq2kSJ+/v6Xv/3xoH8WO9Q99mwUiB4EQMCZBP6+foXmdm4Rn5yUmB8Heb9NPkChPJztm/FVAtSRNg/LiwWzY+KvX+5MRFt5xrIEy5UTUpITO9bu2jeoesfuNvuBARDIKIGUpCQ6sGoJ7Y9akBIQGDgvKSGB3QPGZNQe+oEACIAACIAACIAACGSMAET6jHGzd69ySnXk1GC5okjdngMiStZqYG/7sAcCZgkkxcfTobXL6MCKRcmBsqBlCXEG9nD24r8O/uTnl5R70Srbt3oYjfSwd2cm0ttuywvGU6mOPFG9Y/dylVt38oJskAIIgICnEdi9eDad2Lphh0GjaeRpsTs6Xj+F8tg7oydVCAi3fZPTi3kztfE3r3Ykou0icRdRqNST/Ygq1+neX1muWWtHpwb7IPAGgV++X0V7ls41BAQE7NZrtd8Q0W0gAgEQAAEQAAEQAAEQcA0BiPSu4W7Oa132sBaeKXOe2t36qYpWreVe0SEaryKQkpxMR9avoP1RC+NlMtkOfYx2DBH9KUgyiPwD9LkXrgi0NXlTUhI96t+Nlbux2ZatsbhB/865ChaeMfT7nSo3iAUhgAAI+CiBsfUraV89ecTeFP7oowhE0w5QKk9mHzu1jL9CaTOW53OmaRNu3WxLRLvSMVZOqVZPCgwKLlqnW7/wLxo2s9kvDIBAegR+3fo97Vs2L9aYYjyt07xi4vw5EAMBEAABEAABEAABEHAtAYj0ruVvznsTRYR6QkSWrO/U6toHYr17jpHHRpWcmEhs5dSBlYvi/ANl+wxazTgiumwmIYVfYOCrXPOjbD411pQQT48H9Uo0paQEeyw8+wSuCgoJ+bvnwjXh+YqWsI9FWAEBEACBDBC4dvwIrRs16HGcLjZXBrp7bZcAheJ09okzSvmHhNqc4/NZUzQJt2+xJfJSDt+splRHTggKDilcq2sfiPU204cBIQEmzu9fviA2JSXld130y9FEdByUQAAEQAAEQAAEQAAE3IMARHr3GAdzUTRVqNRjlarInDU691R9Vqehe0eL6NyagCFGS8c2raXDa5bFBwYH7zFoNROJ6KKFoFV+QUFPc81dZrOwbjQY6MmwvnGm5GS5W4NycHAhSuXyz+o0atts2BibmTo4VJgHARDwAQKrhvXRXT6yf47RaBzlA+lKStFfoTifY8rsEn4ym99P07PpEzWJ9+58RUQHJDl/3ai6Uh05NiBQVqRGpx7h5Zu3saIrmoLAmwSMKSl0fPNaOrhyic5kMp7TaaLZ4oxj4AQCIAACIAACIAACIOBeBCDSu9d4mIumgUIV+a0sOKhgtfbdwss3a01+/ijr7RlD5/oo/330Nx3fuDbh+Jb1gcFyxfdxsTHTiOi6xMgy+wWHPMg1Z4nNywmNulh6MnKg3pSUZHv9AInBu2GzsiEK5YEJ+07Kg+UKNwwPIYEACPgageinT2hcg8opxpSUj4nopq/lL5avv0JxMed384uSHe61nk0br0m8f68pER3OANuK7P7PaEwpXbVtFwW7/wsNC8+AGXTxRQK66Jd0YssGOrIuKi4wKPiIXhM9iYh+80UWyBkEQAAEQAAEQAAEPIEARHpPGKX/j7GSIkI9LDkpoWKlVh1DyzZuSaps2T0rA0TrNAJ3L55nZW1ir584KiMyLUxOSppHRA+sDOAd/1D5nZyzFtm8+j1Fq6F/Rg+NMSUm2n4Sn5VJuEtzhSryXP1eA0uWadzCXUJCHCAAAiBAh1YvpcPrV+zXR7/CYThE5B8qv51z1qL89pgaT6eM1SQ9uM8O5/3FBnvFQ8MjBifodc2ZUF+2SauA7PnsEp4NIaGruxJ4/OdNOrH1+6RTP24KDJEr18TrY2cS0TV3jRdxgQAI/B97dwHe1NXGAfxN0lSSekuh0AHDdbhtyLABGzI+GG7D3WUwnDHctTgM1w0YjDEYzpANGDrcpdTbWGPfzi3pbtO0jdGmyf8+D0/b5B77ndsue++574EABCAAAQhAIFkAQfqceSWU8pBIhqhVSV+Xq9tQVbttF+/CFavkzJGg13YXuPTzj/T7lvWxUS+eyhSJCXOJaBURya1s6AOht8+tfHOW2Lz6XRsdRa+mfRutVyqDrOxLTi/WNax4qYXYLDanTyP6DwHnFJjc9NP46FfPWV6VjDY4dc7BG41K4OERE7Yw3C4be7/8ZmiCNi62somN2a2x/EAodOsrErsNKlyhiq5O+y5+pWvWtaYelHFCgb9/P0ontm2Ie3r7ui5JLl9IROFE9MYJh4ohQQACEIAABCAAAacUQJA+Z08re+a5h5ev7zD/4BCf2u26+ldt9j8SuyPVdc6eVst7H/HkEV3Yv1t7evc2lZtYdCUxJmY+Ee21vKY0JQoJff2u5pu1yMfWujSRb+n19Ilv9UpFiK115cTynlLvNz3nrggpVrVGTuw++gwBCDi5wNXfDtOO7yfck8XFFnPyoWY2vIKiwKA/8k6flzuzE815//nAHmq9VhtARDJzzjfzHPb5vYfUL2CEu5dX3jrtuvhWbfo/+jePvZnFcZqzCMS9jaCLB/eynPMJGrX6kSyW+/y30VnGh3FAAAIQgAAEIAABVxJAkN55ZvtzqV/AIKU8sX7VL1rqqzX7n3uh8mzhFg5nFvjzyAE6s3tr7NOb192IBOvUKsVqOz/SXEzkH3Ap74wFNifB1bx5Ta9nTXmtVyhCnXlO0hnbt+XqNx7TY/ZSm292uKAdhgwBCGSRwOJeHeLu/3VxHBEtz6ImHbGZJh4FC60PGTPR5iC9Ti6jl2OGKPUajc37umQAVUvq6zdAnpjwVfl6jZTVW3wlKflxbUd0RZ/sKHDj1HE6/9NO2c3TJ9w9JZJt8oT4FUT0hx2bQFUQgAAEIAABCEAAAlksgCB9FoNnQXNhRNTJy9evn9TXz+/jlm39KjZqSoGh+bKgaTSRFQIPr/1Jl37+UXnp0I/k7unJVs0vI6It76nt0qLAoHN5p8+zOUivfvWCIuZMf65TyD94T3111GrzCEVuT8ftOiQOKVDIUfuIfkEAAhCgR39foWUDusYmyeUsQJ3koiTDvMpXHh/cZ6DNy9LVL19QxNzvXugUCvbZ7H0fbL+XzlK/gAEiN7d8Nb5sI63YqKkwtHDR990u6s8iAZZr/vLhA5oL+3cp9URs1Tz7/LfZzk9pZNFo0AwEIAABCEAAAhCAgLEAgvTOfU3Ukfj4dk9SqVp/UKJUUrXmrf3L129MEl+X3bczx872qwd36epvv9Af+3fFK+XyWEV8HMszv/3f/yF/8J4HVd4tV8iJ0Kmzbb5o1M+fUsSCmY91cvmH77nPDlW9h8R75cdftv665Yjx7g7VMXQmjcCO7yfQ2T3bSOTmRgOWb6Iilaq6vJLBhP13Y1D4ZspXrGSOMMFcWj9NG78dJvvzlwNz/t23aIr1teTokqu8633WOeCrDp62jkJ56wZFr1txWSuTZfXGQZXEXl6dRQJh58C8YcLqLVr7l6vfmAJyu+KDbLbOYvaWj3rxjK4eY5//dsfGRbxRa9RJGzRJSWxhxrXs7RlahwAEIAABCEAAAhCwtwCC9PYWddz6Wkn9ArorEuIaFa5UNbFKkxZ+Zes0IKk/S5OKwxEFXt2/S3+f/I0u/bwvLj7yrVqv025XKRRbieh8Fva3slvuPL+FTp5pc5A+6cljert47n2dPNGVlvWVdBOLr007cl4s9bPLHoRWTX18ZASd2rmZ/jpykCKfP+XqYIHoEtVrUZM+gyl/qbJW1csK6bRa2jJlDHu6I00drI08hYpSlS++pGrNWlF2GpgzwM2TRtHFg/u4U3svWEVlatczp5hTn2Mwcff0oiFrttEHJcvkiPFiLq2fprdPH9P01o00Oq2Wrf52uU0nBR5efwZ27FpRUqW69YjvSsrOnaaYPdv26uXyVjZXZn0FjaW+fl1VSkWLfMVKqKp8/qU/+/wXkCev9TWi5HsVYIH5v0+wz38/xr55/MDNzd19nyIhfhMR/fZeG0blEIAABCAAAQhAAALZKoAgfbbyZ0vjLC/ql9KAgC6K+IT6BUqXlVX8rKl/qZqfUq4PCmRLh9DofwIPr/5JN04f1145eihRFhuTpNfr9qjk8h1EdCKbnGqI84YdyjPhO5sjzEmPHtDbZQvu6GSJOWMprh3AJX7+u+p2+Lp1o54D7FCbdVVEPHlIi3q2p4ToKJMVCIRC+nrmYmJP2VhzqORyCh/ak+7/eTHD4ixg337CDC5gLxA45n96ENhNO4UI0lv+W+EMq/h3z56adGH/7lUqhXyQ5QI5u4TA3V2eb/YSL4GHh80DiT+0n+J+/nE26XRjbK7MPhW0kPr5dUxSKj8PyV9QXbFRM//SNT+lvEVL2Kd21GK1wLM7N+nWmRP015EDsVEvnwtF7u4HFPHxbGHGIasrRUEIQAACEIAABCAAgRwl4JiRkhxFmKM7KyaiL7x8/dpoNeomPoHBgnJ1G0pKflxHXLzqxzl6YDml84kx0fTPhbN0/eSxxFvnTgmFQsErpVy2U6fR7HeQDcBqiT8osD/PuCk2B+lV9+9S5MrFN3SyROuXbeeUiU3uZ0VPqfTMjGOXvURi9quWPcebRw9o/TeDqfLnLahas/+RT2AwRb14Tiz4+uDKJa5Txap+TL3nh5O7l+V7GxoH6Q0r0PV6PcVHvqWj61fQqR0/cO3YekPgfQsiSJ9WGEF6y686Z7iO2O/uhCaf6PQ6XWEiemy5Qo4t0d6jaInwkOHf2GWT7+gf1ipk505/Q0SLHVDkM0+JdyuBUNDC3dNLUqZOfXHpmnU9i1f7hMR2uEHhgON1qC6x/3b+c+EM3Tzzu+LGqeNaTVJSnE6r/VGlkO8louMO1Vl0BgIQgAAEIAABCEAgSwQQpM8S5hzTSA0i+kzqH9BamZhYvFD5ivIyter5FalULcekOHB0abVKRff/ukj3Lp3XXj99PCHq2RMvT6nP2cTY6N1EdISIHjrYGKq6heY9Ejrxe9uD9A/vUeTyRS6zkl7qH3CgYbc+Tet17ulgU5rcnWvHj9DaUckr/IPyfUDDN+ziAviWHukF6fn1sHy67EaBXqcjv5DcNHTNDgrKlxX7KFo2GmcIrlo24szPRpA+cyPjM5zlOtq/ZI72zK6tG5SyBMf8I2b51GRaQuTje9q3SbOa3nUbZnquOSdELJwVp/rndg8i2mPO+dl4Trnkz3+BX8niYioXKP1RXNna9f3Z579C5StlY7ecq2n2+e/+5Qt0/dSx2Of/3PKV+vlfSIxJ+fx307lGi9FAAAIQgAAEIAABCFgqgCC9pWKuc34gEdXzlPo0EYiEDbTqpJAPP6qgKlG9lt+HH1Wkgh+VJ6FQ5DoaVo6UrZR/fP0KPbjyp+bOH6cTX9674yfx878mi435iYh+J6KTVladVcUKCX18r+Wbvdjb1gY1b9/Q62nj4/Vqtc357W3tSxaUr+Ll63di1vHLEnLQ1C4XDuyhLZOTMzCU+uRT6jF3GYndLU/vYE6QXq1S0poR/ej2+dNce23HTaNPWrVPmYbYN6/p8KrF9OeRA5SkUHCvhxYuSo17DaJy9Rtxf2te3L1NC3u0I5VcRiWq1aQec5eTh0SSUsfNM79T+JBe3M+f9xtKjXsO5L5nbZ/ft5OOb15L0a9ecK/5BAZxOfI/69GfPKX/XdoZBVd1Oi1dO3aEjqxZRq8e3uNuOLAnA/KXLEv1u/aij+o2TPmbyFILLezRllhu71ajJlC5uo248V08uJe0Gg355QqhL4eOpQqffZ7p31HW7u1zp+jU9k304OrlFB9WR5XPv0wzBkOqlZIf16YOE2fSyW0b6Oze7aRIiCcvH1/6tEM3atC1N4k9Uu+JGfHkEe2dN51unz/FjY35txo1kdh1wvYbMDcnvcHpl9VL6NWDe5w3e0KjUqNm1KT3YPLPnYd7bdu0sXT+x13c930WrabSNeumzCW7ptaO7E93LpzhNrocum4Hd3PHEof05jKjjXDTS1PDrqFrv/9KJ7dtpOd3bnJzyI7gsPz0aftuVKNlG87z1tmTtHIwi8emPYxvhL1+eJ9+WjSL7vxxmquPXUsflq1AzQaOpEIVKjtESihZXAyNb1hDo9VqijvgDeT38WecLVQ4FzptDrkF57JL/S+G95PrFIpqRHTDLhVmTSXskap6Yi+vz9zd3Zso5fKCBUp9JCv5cS3/5M9/Fbi/BzgyFlDKEunx9av06Npf7O9q7NNbN7y9vH3uq+TynzVqFcstz1bLJ8ERAhCAAAQgAAEIQAACBgEE6XEtmCvAdhir6SGR1HUTe9SVx8cWDS1UNL5wxapeBcuW9wgrUZoL6rjykaRU0PN/btGz2zfp4dVLiY+uXdElxkaLPaXe1xJjollO0XNEdIaIVDnIyUfgJo4MW7La3dY+65QKejGsH6vGl4gSbK3PkctL/QP2N+zWt1m9zqYDdtnZdxYQZCmWfpg4kmSxMVxwsOfcFVS2Tn2rumVOkJ5VfHbPNmJBUHZUbdqSOk2Zw33/5OY1Wj7gay6IbOqo2boDFyyWx8fS4l4d6c3jB2kCxiy1ztYp33ABZXZ0+34hVWzUlBSJCdzTAncvsl+9tAf7m9Vn0RoKDM3HvZleYJfVs2HsEC5InN5h6CfLvc826p3XtTXFvH5JRStXp5f3/+GsjY/mg0dT/S69MgzIHg5fzAX40zuMb1gYxuAbHEIikYhi3rxKU5T1tfXoSSQUJd9oZX+3lvTpZHIO2PXBgvbmBOnZtbVr5iQ6t49to5H2YBuV91uyjtuomKVA2j17CncSu2HSYdLMFIdnt29w+yiwv6kFypSj/ss20Ikt661yYPXzNwHO6MkAU/PPNkbeNGEEt+lyRnPPPO/8ccasID3/yRJTdX45bCzV7djdIQL1B5bM0Z7evXW9MjEh+Q6YMx9C4VKPosU7hQwdY5cbyWwfloiFs17pk5Jy+g6tbNFGTTexR20PqaShIj6+dFDYB4mFK1R2/7BsRa+wkqUprHgph7hes+vyZH8nkj//3aBHf/8lf3j1T3X0q5cSLx+fG6rEhF81Gg27Q80+/8VlVx/RLgQgAAEIQAACEICA4wsgSO/4c+SoPWTLqKqwf1L/gE//zaFeMUmpzBVSoKCsYJnyXvmKl/TIU6go5fmwMLFgkbMdbNXp60f36fWDe/T09nXZs9s3tHFvIyRe3r73tRrNH0pZAvsfsstE9HeOH7tQqA5btMpN4OZm81CeD+yh0Wu1lVm2FZsrc9wKyntKvc/NPPGnl6M8bZIQHUnzu31FUS+epVJjAdCvxkzmgqbWHuYG6W+cOk6rhvXmmilSqSr1WbiGC8Iu7duJW3HNVhr3nLOc8hYrQewJFBYUv3f5D2L5/Aev2koFy5bngrqnd27m6mg+aBQ16NaH+56NzxDAZwH3Yet2km+uENo3bzqd2LaBuxHBVu+zYDA7jm1aTQeXzeO+Z6u7m/QZzH1vKkjLbgAcWrmQW0HPjsqNm1Or0RNJ4utHT25co/VjBnGBcLYZbvfZS6lcvUapgvSsDAtOd/1+ARWrXIOuHD3EBX3NTf3DgvR/nzxKn/ceQiU+rsU97cCePFg7egDXPgu0D161hQqVZ79WqcfAbhiwcVdt+j/uiZ7wob25QLzE15+GrdtBuT8sTMZB6BpffsUF8GWxsbTx22Ep+xaYE6Q/s3sr7ZwxkesH2yy5Ybe+5ObhTld+/W/M7OZJl2nzuJst7MkI1h/DnLHV8uzgB/AN82yLg61Beu6GVkwMNe4ziAqULkfMlT3ZsWpYH+5GjG9QLhq2fid3Dad3HRl+v9i1vrh3B+6mTeEKVbibVSz1E9vgmc0Pe/rCkVJCsd/Fbz+rznLTFySi1H9ArP2j4Zjl8gjE7veD+w+VepYoZZcexu3dER9/9PC6fwOzw+xSoeNUIjR8/pP4+dchvb6yIjEhf3BY/oQCpT9yDytR2iu0UFHK/WERCgzN6fcn0qJHvXxObx7e556oenbnpvzprevqyOdPfSU+vo8ERBdl8XHsbi77/Je86QsOCEAAAhCAAAQgAAEImCmAIL2ZUDjNLAG2Qvqjf3OvlvWU+lQRid0qqJWKQkQC96C8+ZQhBYuIQgsX9QkO+4AC84ZRYJ685J8nNNN0D2a1bOeTWOCRBV9Yeozol88p4tlj9esHd+URjx9TbMQrbw+JJFLkJv5HKZdd1CQlXSWi604RkDfhKHD3jA6dMiNA5B9gs/KLkYNkOllCZyLaZ3NlDlqB1Ndve93OPdt+1p17asAhjvSC9KxzuQsWps5T51D+0uxX1/LDliD93UvnafXw5EA7CwzXbssujeSDnzqk6YARxDzZSnaWToQFzkvWqEU9563g0oywJwOWD+jGvW5YlR3/NoIWdG/D/Q7zz2V18z1YcLvfkrXkIZGaDNLHRbxJqcdU8JSfNsjQdkLU25SV9Owmw8AVm7iALDuMU/90+W4eVW7SwmL4X9etSLnRYCoIzSrsOHlWyo0JZvPD+BF0+Re2JzVR38VrqdQndbgbNwu+bkPxUW/TBIeZ3bL+XbnAcWZBev51wK6pwau3pOxxwFIYrRreh3uigRmO2LCHpP7+KSmQ2A0O1h+WokedpKK1IwfQrbMnMm2TjcMcB1uC9OlNDN/T2CajtEm/bQin/UvmcDd1DGM2tPH75nW0b8H33I895izjbvg4wrFn3ndJ5/btWKFWKIY6Qn/eRx/c/AMnuRctNiqoe1+pvep/OW54lDYmuo2LbALK8mdxn/88JJJKbu6eldRJqiI6tdo7IDSvInfBwoLQwkWlwWH5RUF5wyggNB+XysrN3eaH9Ow1XSn1sL2DYt68pJhXL4kF5COfPdG+enBP9ubJQ33Mq5cSsYd7vJu7xz21UnFZpVD89e7zH1t4oLZ7Z1AhBCAAAQhAAAIQgIBLCSBI71LTnW2DZbtRFmMLaImosMTPv6xAICisVavzquSyQE8fX6VPQFCSX64QgX9Ibje/XLk9fQKDRRI/P261qpe3L3l6e3P5p929JOTu4UluHh7kJnbP8PFqtkJUo04i9j9cbMVukkJOSpmMlIkJXBoMeVwcsZy78VFvk+Ii3qhi377Rxr99I0yMiXHXajQCd0/PSJFY/Eyn0dyVJ8SzfLIPiOg+Ed0lImW2aWZxw0IvycOQ4WM/FIclrxK15Xg1ZWy85vWrqf+mBU9exux8R2E3sfvtGccviVnQ1xEPljOc5cPev3gOFwhlB1vpzVarW5OyypogvSEHPgtKGla0Z2RlSI/DVh8v6tWe6z/Lrz507XYKLVyMds+ZyuVsZ0ev+eFc6p6nN/+mRb06cEHxjI6APHlpxMbd3BM/poKrzkrm6QAAIABJREFU/HpM5e7np2YxPCGgkiemBOn59Rv6wcbMgsvs4D8RYKqfLBjM+vD7lnVcOhV5fNpsCekF6fmvs7pNje/h1cu0uHdHbkV9saofU+/54VwOecNh7saxbHX/vG6tiN3UyOjgB7T5KZBqtenE3aiJePyQFnRvy6U3Mniyv/32crA03Q0bS3r7AhjGaW6Q3vhGSUZOmV0XWfm3hd2smdqivlqn1bBHHdLmbcrKzryftvKL/Pwv5xo4PJc4LL9dWkh6+pgi5nz3Vq/RON+jhJYJsdRBhs9/haS+fmVJKCyq1ajzJSkUQe6enmrvwOAkv+AQ8gvJI/IPye3hExgklvr5J3/+8/Hl9g1h/z318JKQ2NOTxIbPf0K2oN/0wZ5U0iQlcTf9kj//KUgpTyRlYiL39I48Pp7k7PNfdJQ6NuKNKi7itSY+MkKQEB3lrlYpxR5ekkihm/i5Tqe9p4iPM/7859Tp+iybXpwNAQhAAAIQgAAEIGBPAQTp7amJuqwVYAmh2TPRbEdBFgTI5eHllVfk7pFHKBAE64n89Tqdj16nk2p1Wk+dRuuu12nFOq1WxDblFAgEOrYqkUigJ9IL9Hq9QK/TCUkg0AmFIq1QJEwSidxUAqFQKRS5JZJAEE8CitGpNW/VScqXmqSk10QUQUQsusS+f0lEUdYOxtnKiaTSS4E9B1S2RwqA6B/W6WTnTq0kogHO5sTG4+ElWVqzdcc+LYaOsT030HsGksXF0rJ+Xbg8uuywNihobpCev0qYpVRpP2FGqqBxRsP9ot8wLn0KO/gBeZbKpULDz7lV9E9vXeeeCjCs4Oan18mobrbCvffCVeTl7WMyiM2vh59L31CnNUF6w2rqzNxZUJel5tm/eHaGV4MtQfrMxmdukJ7vkFFnWWqbwau3cilu3jx6kBKQz1OoCA1ZvY3buHbT+BFcFYanK+zpYGmQPrM8+6yf5gbpjX9XMnL6euZi7tp2lGPzxNGyiz/vnUFE0x2lT/bqh0AqPeldvWYN/9btxfaqM3b39siEY9xjK463MYm9BmmfetjnvtB3/9gNjRCxh1eou4d7qEAoCtaTPkCv1/nqtTqJVqfz0ms07jr2+U+ncyO9nqUy0wsE7LNfqs9/7IMhCYVCjVAkUgtEbioR9/lPKCOBMJ5IEEM6bWSSSvlSrVKZ+vzHPg/igAAEIAABCEAAAhCAQJYLIEif5eRo0M4CLBjKdj9kS6rY9awnIi0RadgCSDu35ZLVCSTSg4Htu3whqVzN5vErrvxJMTt+uKyNi03O/eFch79QJIqYtP93MVs9nRMO/spqUwFoc8ZgTpDeOMWLYWNXfsDd3LQv/NQ2bGX7px270cpBPbiV4IbV2OymHf+88vUbU7cZi1I2Sk1vXJmtNM/qlfRRL57Twp5tudXpbEUpMypRvRaXE50f6LclSM93smUlPT/gzvY4YJu9spWwGR381DaG9C/nf9xJbGNV/pMS9nSwNEj/6O8rXA55rVrN5ZxnwfOwEqW4NG3p1ZVeuhv+eI33EjDndy07z2E38xb2bBebJJfbnvcsOweStu3lIv+ADrnHTPSzR0o3Q/Uvx498pY2KZOmBdjrWcJ2qN+yzH/sMyP/8xz73sc9/7HMgDghAAAIQgAAEIAABCOQoAQTpc9R0obMQyHoBoYfHKr8v2/Ty/rS+zY1rE+Lp5Whuk05vIpLZXKFjVTCmUuNmE7pOX+CYeW6MrFjKJ7YCnW0+yo6Ww8ZR3U7duWD3nrnTuA1a/XKFcHmz8xUrma60OUF6FnRd/81gbrNU/mp3U+lOkp+KSf9g6V4MK+fZBqiFK1am6yd+S5Pjmx80Ns6Rnl7tpoKrGeVsZ/XwNzmt3a4LtR41MdXGsWyV9aDwzcQ26WWHsZchN7ypPvFXp7MNazt/Ny8lxZeludhZ/abGx3cy3sDVkpz06aUiyuxX9PLhn1JWzrO9A14+uMvdlODvI2BPB74B3z4hOiplE2PWZ8OND/6TBoa9Edj71uak59+YMt6HITOr7H5/Wf8ucf9cODeSiNZkd1/s1P4gEgrn5x4z0c09P9sX1z6H+uULev3deCXp9YFEpLBPragFAhCAAAQgAAEIQAACEHB2AQTpnX2GMT4I2C4w2adJ89H+zf/3X6JqG+p8M3e6KunBvUFEtNqGahyuqKfUO2LA8o25DMFYR+ngia3r6a9ff6YmvQdTkcrVSOzuQSzVzc/LF9CZ3Vu4bvJz0sdHRqTkU2fvsZQyn7Rqn+5w0gvSsyBmfORb+n3zWvp963ouQC8QCrmVyGxlOzv4K6TZe22+mUJVm/2P6yPb3PXqb7/Q8c1rqefc5aluFPBzuhs6ZhyIZzcbNk0YQX8dOcidwoLcLUeM4zYzZSua71++QD+vXEiVPmvK3Zxgh6kgtql6Wo2eyK0Sv3fpPG2aMJILyvNTnhgbsg0Sv561hNgKc5a+5sDSuVx7md084AfQ2Sru/kvXc5tuXzy4j3bOmEAsFQs7bFlJb/yUw2c9+lOjHv2J5Zjf+O0wLo0QOzLbOJadczh8MR1etZg7n6UR6jBpJgWH5edu/LBA+9H1Kzj/duP/y5jCvwnCv8j4AWx7OvCfQChauTr1mLOUkhRKbqwPrlxK6YLBlP+kAdtkuPeCleQm9qBjP6zmxmvKhn99NuzWl77oP4yUskRub5UnN/5OWZnPfzqCrayPefWC/ti/h/4+cZQGLN+QsvGuo/wtuXXuJNvsN16TlNSTiHY5Sr+s7AfbI+deyIhx5FGEpUy33xG7b8fzhF8PX/x3Q9FW9qsVNUEAAhCAAAQgAAEIQAACzi6AIL2zzzDGBwHbBWq4heQ+EDplVpDtVRHFHdhLiad+v6VLTChtj/ocpI72H5aruGLYup0Z5/fIhs6e/3EXbZs2Nt2WWeoUlgqmXL1G3Dm2BunTa4ht/seCsyzPNn+1PH+VvamyPoFBNGTNNgopUCjlbf5mp4YX+aluDK/xV4Kn1y+WG5/lyGdHemlKMquH3WBoNXICl26Hjc3YkL3GblrwD+MbFqb6x4Lbu2dPoTO7t6Z5m1+nLUF6VvGTm9do+YCvuQ0VjY8Cpctx75sTpGdPZ6wdNYDuXjyX7vXGboiwpzYMBxvjhrFDuBQ3hoOf6oa9Zk+Ht8+e0KKe7bk5Mj5yfVCA2PvsMJiym1BrR/anOxfOpDsHxjb8FDmGQoYNhH2CcmW6z0DeoiW4py/Y5pmOdGz77lu6fO6kXv3mNbsgOzlS3yzui0AQn2vgcB/PUmUtLppRAb1KSS9GDUrQq9XdiGivXStHZRCAAAQgAAEIQAACEICAUwsgSO/U04vBQcA+AgKRSB46Y4GXyMfX5gqVt67T2yXzWD3VieiCzRU6QAVS/4DLbb6ZUsmRNno0sLDg8NObf9Mvq5fSvT//oCRFcvYFlsqmYqOmVL9zT/INZvv1JR+Wprth52+ZMoYu/fxjmplw9/Ki0MLF6OOW7ahCwybEAvWmjtcP79Mvq5fQjdPHU/Xvo08bUr3OvSgoX1iqYiwYvGZEP7p3+Q/udXajYcDyTVSkUtU01bMVzMd/WEsXD+4lFmxnB+tX4fKVqX7X3lwZll+cHTu+n0AsBY+p+tKrp0ytetS41yBiG58aDn6QngVnO02dw+WQv33uFHdKwbLlqcXgMVSoQuVUNyxM2bCV7iylDktvw4LorG8sL32Nlm1ox/TxxNK08NO2ZDQGtgHtbxtXcc30W7KOSn5cO6VJNgesrGE1uaGPWq2GlvXvygXph67dnmHqI1YZ6y9bDX5m12Z69eBeyvyElShN9Tv3orKfNuDGwD/YExPrxyanQ2JH+QaNqfO0edwTFYbDng4RTx7Rtmnj0h0ra3Pgyh+oaKXkfTjY3B9asZBO79rMPb3Arp9KjZpR0SrV6YcJI9PYsN+5K0cP0b750ynubfLNgI/qfkadp84lD4mEu2Hz8Mpl+nXdcrp76XzKExHsqYPKTVpQnfZdHS5Av/W7b+n2zb9Jmzs3qS6cf6hOUhU2+cucE150c7vo36J1FZ8GyU/02POI3rrhkez0ibtEZP/K7dlR1AUBCEAAAhCAAAQgAAEIOJwAgvQONyXoEAQcT0Dg4XUgoE2HptKPa9mlc1FrV5D68aNt6siIDnapMHsrqewTGPT79KMXTEegs7dvaD0bBIyD9CM27k51IyQbuoQmIWC1wNbvxtGdO7fIZ/BIitm6geTnTmt1Wm1RInpkdaXZU7AYCYU3Atp2EnvXrmf3Hmgi3tCrSWNYvezu12m7N4AKIQABCEAAAhCAAAQgAAGnFkCQ3qmnF4ODgN0EenqVLjsreOAIthGezYfq4X2KXDpfrlPI2RLuHL2BrKfUZ029zj16NO410GYXVOAcAgjSO8c8YhREW6aNo7v3/yHvAcM4Dhak9339Wvvy3p3v/33wZmIOMmorcHPbHNRnkJvXu02c7d33yBWLHij+vsJyPXWxd92oDwIQgAAEIAABCEAAAhBwfgEE6Z1/jjFCCNhDoIhALL4etni1pz0q44I9O34g1aMHC9RPHg+3V53ZUI+HSCyOm/jjcY+APKHZ0DyadEQBBOkdcVbQJ0sFNk8bR/cePSDvvmyf7+QjdtdWKubuSTdPH4tSymTBltaZHeeLAgJXCtw92gf3GuArNkqdZa/+qO79QxELZqpJry/3737bt+1VL+qBAAQgAAEIQAACEIAABFxHAEF615lrjBQCNgkIPD0fB/cZXMCzRCmb6jEU1kS8ptfTJ6n0Sar6RHTWLpVmfSU9S9X8dH7fRWt8sr5ptOioAixP/MIebent08eUv1RZ6rd0vcPlGHdUO/TLMQQ2TRlDD58/I2mv/qk6FLtnO1UMDqFHf1+JfXrrenci2ucYPU7bCzefgE8EUs+14gKFwgLadpIKvbzeW1ffzJr6KOnxw11ExOW7wQEBCEAAAhCAAAQgAAEIQMBSAQTpLRXD+RBwVQGReLnPp/W/9m/dzm6r6eMO/kiJx399qFPIixORJqfRSv0DrnaYMKMc2wwTBwQgAAFnEFg/YQQ9iYwg6dd90gwndt9OqhgYzG0g/NPiOcdksdGO9sePpVBr4+YfOEiUK1cev6Zf+noUK/lep0V+8bwietOaGL1Wy1bRR77XxlA5BCAAAQhAAAIQgAAEIOC0AgjSO+3UYmAQsLtAS7dcudeFTp3lb8+a3y6aq0h6+nC7Ti5nqzJz0lFW4h9wfuaxS9Kc1Gn0FQIQgEB6AmvGDqHncbEk7dbL5ClxP+2mCv6B1GLoNzSqZjm1VqMuSEQvHUD0cxIKO5FO114clj/Wt0kzf0nFKlnSrZfjR77QRkXOJaKFWdIgGoEABCAAAQhAAAIQgAAEnFIAQXqnnFYMCgLvRYAF52NCRn5LHoWL2q0BvUpFL78dnqSTyboR0Ta7VfyeK3Jzd59Vp23X4S2GjnF7z02heghAAALvXSB81AB6pZCRtEvPdNuKO7CXKvj6U/kGn9Ova5crbp8/FU5EG949CaXmfU3ve70NA2F/awvx/wk8PEqTVltLKPXWepYt5+ZZorREUqmqDU1YVjQyfOlzxbU/r5Fe39SykjgbAhCAAAQgAAEIQAACEIBAagEE6XFFQAAClgjM8CxWoneuYd8EWlIos3NVD+9TxJzv2GkFiOhpZuc7wvueUu+IIWu25WJpH3BAAAIQyKkCWo2GwkcPoAi1mqSdM36gSf7XJVKf/p1IqyNtkopUMplOr9Mmkk5Hep1OQOyfVivkvtfrhOxnvV7PvgqJfRUItSQU6AQCgZaS/+mIhBoSEvezgAQaErDUZ8J3X7k0aGq9Rh2mV6m4jWoFHp4KoVSqEfn5CyQVq3h7lixN4nwfZDl/7J7tUYknjz3Xq9WNieh1lncADUIAAhCAAAQgAAEIQAACTiWAIL1TTScGA4H3LhAsEImeBvcd4uVZ5iO7NpZ46neK2baR1cmW6d+3a+X2r6xh7g+L7Px29y92Tf1j/26iRghAAALpC6hVSmIr6FkidWmnr98vlV5Peq2WSKclvVb37quWSKtlAf7krynvs/N0yT9rtST08SGRty/31RGOxFPHKWbbJtaV8kR0zRH6hD5AAAIQgAAEIAABCEAAAjlbAEH6nD1/6D0EskNgrDh/wZF5xk6262p6NhDZ+TMUvWkN+3YwES3JjsGZ06aXj+8PjXoM6FSvcw9zTsc5EIAABBxOQClLpPBRAynaXUzeHbo6XP8ctUNJz57Qm+8nse6xFfRHHLWf6BcEIAABCEAAAhCAAAQgkLMEEKTPWfOF3kLAEQR8BWLxg8AuPYMllavZvT9Jjx/Sm1lTWb1biaij3RuwQ4ViD4/Eb/f8Kg0MzWeH2lAFBCAAgawVkMfF0srRAylOIiHv9l2ytvEc3trzwb0T9eqkgUTEPfqFAwIQgAAEIAABCEAAAhCAgD0EEKS3hyLqgIDrCQwV5833bZ4J07kcwfY+NJERFLlicYQm4s0jvUbdycHS3zTPX7rsxpGb9iHVjb0nHvVBAALvXSAhOopLcRPv60s+CNBb5P1y/MhYbVTkeiIablFBnAwBCEAAAhCAAAQgAAEIQCATAQTpcYlAAALWCHgKPDzvBLTtWEBao5Y15TMto1MoKGrdijjV/bsavVLJcjH8nGmhLDhB6ue3s0nvIV/VbofVp1nAjSYgAAE7CsRFvKGVowdQYkAg+SJAb5Fs1Ppwmfzi+b+J6GOLCuJkCEAAAhCAAAQgAAEIQAACZgggSG8GEk6BAARMCvR3C8k9JXTKrPeymt7QovzyBYo/fCBOn6S6qol8O4+IDmTnfIjdPRLH7/tNGpAnNDu74ZJtv7h7m5b260Ky2Biq0KAJdZo6h8Qeni5pkRWDPrF1Pe2dN50EQiG1+/Y7qvFlm6xoFm28J4HoVy+4FfSyXLnIrz1y0FvCHL15vVJ29iT7Y4PPzZbA4VwIQAACEIAABCAAAQhAwGwB/M+G2VQ4EQIQMBIQCjw8b/o1/bKETwO2f977PRJPHKP4Xw4k6FRJT/RK+Soi2kZEke+31TS1Nw4rVmrb6G37keomi+FZczdOHadVw3pzLQfkyUsjNu4m3+CQbOiJ8zepksspfGhPuv/nRW6wVZu2pE5T5jj/wJ10hJHPnnAr6BW5Q8kfm8SaPct6rZbezJiSoH7x9BYRVTe7IE6EAAQgAAEIQAACEIAABCBgoQCC9BaC4XQIQCCVQH0SCH4NGTJa6FG85Hun0clllHD8KMkvX4jXxkQLhB6eO7UJceuI6A4RRb/vDnhKfdY06tGvR/2uyYFiHFkrYM+V9KyuJX06kTw+jso3aEydp80jsbtH1g4om1vLzODXtcvp4PL5JHJzow4TZ1KVL77M5h6jeWsE3jx+yK2gV+bLRwEdullThUuWUT9/yjYx1+g1mhX//vdlsEsiYNAQgAAEIAABCEAAAhCAQJYJIEifZdRoCAJOKzBQFBA4Lc+E7/yFXpIsG2TSowekuPoXyf+8INdERUoEYvfHpNfd0Gs014mIrXq8/e6f3F6d8pR6RwzfsCtXnkJF7VUl6skmgWe3b9Cinu0pSamgIpWqUp+Fa8hDknXXbzYNO1WzMHCEWXj/fZjVvQ3F+fhSQEcE6M3Vll86T1EbVmtJp2N5gbaYWw7nQQACEIAABCAAAQhAAAIQsFYAQXpr5VAOAhDgCyyXVKr6VVDP/u81P3165OqXL0j98jlpoiJJ8/aNUv3mtUobFSnUxsV5kV4nIoFAx/4JiH0l7nvuH5GWhEIdkUDLXhewr+w1dg4J2VcN93PyP3eRSFQ4X/GSIpFQREIR7x/vZ5HIjYQiIQlFbiR6dw73VSgi7j03EbHyn/cdgisoGwUQoCaCQTZegFnY9F+//kybxg+nkG8mkzjsgyxsOWc2Fbtne6LswtnXuoSEJkR0P2eOAr2GAAQgAAEIQAACEIAABHKaAIL0OW3G0F8IOKiAQCw+59+6fRXv2vXcHKqLOh3pdTqid/8M3yd/1XKvp34t+Vy90Xv881g502WS6zTVHr9Oun+Xug0fT4UrVnEoKkfvTHrpWfiv91uyjtw9veinxbPo8fWr3JAKli1PbcZOpbDipShJoaBVw/vQ3YvnTA635bBxVLdTd+49nU5L144doV9WL6FXD+5xr7l7eVGlRs2oSe/B5J87T0odJ7dvpD1zplGu/AWp76I1dDh8MV3+ZT/55QqhvovW0r6FM7g2vXx8aVD4Zq4vhiM+MoIW9mhHkc+f0ocfVaB+S9eTp9Tb6vYHLN9IN04eo6MbVlLc2wguXU31Fl9Rs4EjSOLrn6mBKRjmWvLj2ilvGWyOrFlGrx7e4655tsFs/pJlqX7XXvRR3YbcjSnDseP7CXR2zzauDpY65+S2DXR273ZSJMRzJp926EYNuvZOtRGwWqWk8/t20vHNa4ltesqO0MJFqUmfIVSuXiMSCPARxtzf2cuHf6Kt08ZRMAvUY9Nrk2yatxEUs3ldpDoi4qQ2Nrq1ubY4DwIQgAAEIAABCEAAAhCAgD0E8H+49lBEHRCAACcgcHOLCRn5rb97gQ8hkoFA3IJZ1OObKfRhuYpwskAgvZXf/NcLlC5HT25eS1OrITgekv9Ds4L0Wo2Gds2cROf27TDZQ6l/ALHAdf5SZbn3f9sQTvuXzOFuEPgG5+IC7uxgPw9ZvZX+OLCHTu/czL3WfNAoatCtT0q9108eo9XDk3+u2KgpdZk2j/R6vdXtB4TmpTePHqTpd4lqNanH3OVccDujGxWmBtx7wSoqU7se95YiMYE2jB1Ct8+dSnf2arbuQK1GTeRuELBj86RRdPHgPm6jX/ZkScybV2nKsjKtR0/inlLJyN9DIqWha7dTvmLvfx8MCy5Phz/1woG9tGvOVAr6ZiK5YcPllPnSKRWUePzXxISjR3Qk0E/QKRSLHX4y0UEIQAACEIAABCAAAQhAwOkEEKR3uinFgCCQrQLFiOifD5atIxIKs7Ujjtx43LwZ1HPCdCpYprwjd9Ph+mZOkJ51uljVj6nT5Nkk8fWj3XOm0h8/7eLGUrtdF2o9aiL3fWapXs7s3ko7ZySf26jnAGrYrS+5ebjTlV8P0aYJI7iV44aAOgsqG4L0xmhckH7NNkqMiaaVg3twwXd+Dnz28+7ZU1IC+L3mh1PZOvXJ1vZZOqX6XXpRzOuXFD60N719+pgLzvdftoGKV/vELAP+mAxBetbfQysXEltBz47KjZtTq9ETOesnN67R+jGDuAA8a6v77KXcind2GIL07HsWuG87bhpVbfo/enz9Ctc/tqKerfIftm4H5f6wMLGnI9jTBSq5jNuwtu3YaZz/3Uvn6eCy+dR+/HQE6a34DT3/407at3g2BY6ZSKKAQCtqcKIiej0l/v6rIu7Iz3IiwS5dfNwMIkq+u4YDAhCAAAQgAAEIQAACEIBAFgsgSJ/F4GgOAi4g0EoUGLQu7/R5vi4wVquGGDtnOvWZMjtlFbZVlbhgIXOC9CyNzIAVm0jq588JPb35Ny3q1YFY6hQWvO89P5xLWZNRkF4ll1P40J50/8+LlLtgYRq8egv5BCZvt8BPl+MXkptGbNjDpb3hB7RZYL7dhOlU8bMviNXFfpbHx9LiXh3pzeMHXHoXthI8tHAxksXG0KJe7en1w/sUGJqPhq3bSZ7ePja1z9LGNBs0KiUdzK/rVtDBZfO4/vPT+WR2o8JUkD4u4g0t6N6GSz/Dxj90zQ4KyheWcjVeOLCHtkwew/1crVkr6jBpJtcPfpC+4+RZ3HvsYEH/H8aP4FIDsaPv4rVU6pM6qeaHBfPbjpuaKhWOC17+dhsyuwF0YNViCmCBeh/X/DOdeO5UUvyh/dGkTjqpjY+f+m6zcbsZoyIIQAACEIAABCAAAQhAAAKWCiBIb6kYzocABMwRmCz09R2Rb9Zib3NOdrVzYmdNo37fL0iVl9zVDKwZrzlBev4qddaGNWVi37ymed1aEQtIZ3QYVsl/ULJMqiB90wEj6LPu/dIUZav6T23fxL3O0rrUbtuZ/rlwlpYP6MYFqw1BbdauLe0bp9PhB9v571kTpOff9Cj1yafUY+4yErt7pIw1vTr5QXp+6hxW0NR7CdFRtLRvp5S9AMQenlS1aUuq064rt9Ie+eit+Q36r8ypHZvo8IZV5D9mIgklEtsqy0GlFX9d0sUe/PGVNjbmkV4hH0lEF3JQ99FVCEAAAhCAAAQgAAEIQMCJBRCkd+LJxdAgkM0CLQQi0Y48E6Z7uPE22MzmPjlE8zEzJtPAOcsob5HiDtGfnNIJawLutpbJyIatfB+8eiu3Aj69QDi/PD8gbwhwH1m9lNhKdxZ0ZqvI2caq/D7bo317BulvnDpOq4b15rrFguadpsxJ1UV7BelZpRFPHnGphdiNAf7BbmZ8NWYy90QEDusFft+yno5u30j+YyaQgHejxfoaHbOk6sE9Uvx99YXy5jWN5m2EVp+UNOjfy/eQY/YWvYIABCAAAQhAAAIQgAAEXFUAQXpXnXmMGwJZI1CDiM4F9exPkkpVs6bFHNBK9PSJNGTBKspTqEgO6K3jdNHWgDt/lX1Gq8jZpqsLurflUtSwjWFZHneWcz2jw5wgPT+1Dcu/3mfhKtozdxo9vXU9VVode7dvzyD9w6uXaXHvjqTTaul9rqQ3WOt0Wnp26wad3rWZLh36idsLgB2GJxEc5+rMmT05tmk1/b53O/mOmUgCkShnDsKo1zqFgpTXriTKLp9/o3r4wJc0mmi9OunHf/dlZjmVzjnFIDEICEAAAhCAAAQgAAEIQMDpBBCkd7opxYAg4HAChQVubmd9P28e5NukuZvD9S4bOhQ9bTwNW7qeQgp8mA2t59wmsypIzw+m8/PH2xqkZ+VZbni2cp4dbOPZa8ePkFatplptOnGBZ7ai3t7t2zNIH/XiGS34ug3FR701mZP+1I4fuI1w2cHfqNfSdDemrO9tXyLLAAAgAElEQVRcOEMrB/XgbhCYWsWfc6/s7O05ux5PH/qRfEdPyN6OWNC6XqMhvVJBOqWC9Aol91V58/oz2Z8X9dqot3lIr9/2LijPAvMaC6rGqRCAAAQgAAEIQAACEIAABLJFAEH6bGFHoxBwOQEfgbv7eUmlakGBXXrkcbnRGw04aspYGhm+mYLDCrg6hUXjt2eQnh9s9g0OoUHhP1Bg3jDSabTkIZHQ4fDFdHjVYq5/hStU4TZADQ7LzwWIWT+Orl/BbSbbbvx07hxzVtKz8/gr0Q2D56e6Mbxmz/bT61tmBqY2jmXjZylo/jpykOtq5cbNqdXoidyTBvcunadNE0ZSfGQEt1nukDXbiOXrZ4elQXqWGujg8vnUqMcALgUQO9hq+r1zv+O+598AsOgiwskmBX5ZvYTO/fYL+YwYm6GQYsMqirx4ngQCIQmEAu4rsa9CYcr3Op2OdFqdRiAQJJFAQCQQ6Eko1Bu+5/YTYK8lf2VlU74ngUjP6mV1Jr8vZLsLk04hJ71KJdSrlGK9RsM2QdAJhEIZCQQJRBSt12qfkV5/lIh2E9ELTDMEIAABCEAAAhCAAAQgAIGcJoAgfU6bMfQXAjlYQCAW/+b+QYGPQkaNz5WDh2Fz1yMnjqEx63ZwQWEc5gvYM0hvHGw29MKwsaoiMYHWjhpAdy+mnx2jbqfu1HLYOK6ouUF6eXwct1EsS3FjOHIXLEyDV2/hgv6Gw57tp9e3zAxMBelZ/6JfvaBl/bvS26ePTU4eC9i2GjmBezrAsMGrNUF6w4a6xo34BuWiQeGbuQ1kcdhP4OCy+XTp3AnyHjI63Upj506nr7+Zwt24YqmHWECefeV//8+FM7T9+wnX5HGxjYhI+O4fy6Vj6nv2WnrvGV5nOY5YMD6CiF7Zb8SoCQIQgAAEIAABCEAAAhCAgOMIIEjvOHOBnkDANQSEwo1E1NGv2f/Uvo2berrGoFOP8u34kTTuh33knzvUFYdv9Zhf3L1NS/p0IhboLt+gMXWeNo/E7h6U3uusIbb56JI+HSnubQS3IrvH7GUpG46ylC175kyjq8d+4YKMLLVNl+/mUemadbk+qlVK+mP/HjqzazO9enCPe03k5kZhJUpT/c69qOynDbif2XFy+0auLnawVffVm7dOd5wsvQhLe2M4GnTtTc0Hpw2M2qv9P/bvpq1TvuGaazVqAtVp1zWl7YwM+GPqt2Rdyop2VlgpS6TjP6yliwf3ckF7drCNXMvUqkeNew1Ks9/Cju8n0Nk92zivAcs3EdsfwHDsXzybftu4ivvR0I5Wo+FW6/+2MTzFntVfqVEzatJ7MPljM2qrf48yKvjjghl09colkg4cbvK06OkTqO/0hVSgTLl0q1EmJtDY+lXUWo3G/b10EpVCAAIQgAAEIAABCEAAAhBwQgEE6Z1wUjEkCOQAgUYCd/d5Anf3/H4tWvt41/w0B3TZfl2MGDecxm8/SH7BIfarFDVBAAIQsIPArlmT6eY/t0jad3Ca2t5OGE1DlqylfMVKZtjS1Bb14iKfP21IRJfs0CVUAQEIQAACEIAABCAAAQhAwOkFEKR3+inGACHg0AJtWbBeFBjk6de0ZZCEt7rWoXttY+fefDOEJu3+lXwCg2ysCcUhAAEI2F9g69SxdO/ZY5L0GpCq8tejB9PoDbuIpWjK6Ngy+RvlhQO7RxDRcvv3DjVCAAIQgAAEIAABCEAAAhBwPgEE6Z1vTjEiCOREgaECN7cpHoWKKH2btgzxKFo8J47B7D6/GTWIpuz/naR+/maXwYkQgAAEslJgw7fD6EnUW5J075vS7IvBvWnC3l8pKJP9NM7t20EHFs3eJUuIa5OVfUZbEIAABCAAAQhAAAIQgAAEcqoAgvQ5debQbwg4nwBL0D6UBIKRXmXKx3hVqhzkWaosiXx8nW6kr0cMoO8OnSEvHx+nGxsGBAEIOI/A6pH96aVCRpKuvbhBPevXjab9co78cmWcquv5nVu0pF/nJ4r4uILOo4GRQAACEIAABCAAAQhAAAIQeH8CCNK/P1vUDAEIWCdQkYg+F3hJ/qdXKsp5Fi8ZI6lcLTlgHxBoXY0OVurVsL404+gF8pBIHaxn6A4EIACB1ALLB/egSCLy6vQ1F6SfefwyScx4CmholeJanU7L7rLKYQoBCEAAAhCAAAQgAAEIQAACGQsgSI8rBAIQcGSBIkTUVODp2VyvUtUW5/sgQVq1hr/XRxXILXceR+53hn17Obg3zT75F4k9PHPsGNBxCEDAdQQW9elEcRIJRZ46TnPPXCd3L69MBz+9daO4N48efE5E5zI9GSdAAAIQgAAEIAABCEAAAhBwcQEE6V38AsDwIZCDBFhU6AsSib8UCPQtiATuQh8fpcjfXycKDBaLg3NJRP6BApG/P4n8A1L+OeL4ng/sQfPP3iCRWOyI3UOfIAABCKQRmNutNT29fpUWXvyHhCJRpkKbJ41WXDy4dzgRrcz0ZJwAAQhAAAIQgAAEIAABCEDAxQUQpHfxCwDDh0AOFggmonz8f0IvryICkaigXqfLp1erg/VqtTcJBDoSCPQC7qtQT0KBPvlnoS75exGRSMje15OQvS8k9r1AKJSKvSRubu4exL0mFLLziATCdz+LuK8kFLz7mvy64f3k95J/1nPl3p0nEFLc4f206OI/yXXigAAEIJBDBFaO7E995y43q7entm+ig8vnrVfKZN3NKoCTIAABCEAAAhCAAAQgAAEIuLAAgvQuPPkYOgRcQID9jWNLPtk/N0u+95BKj7Qb913uwLz5SKfVkU6rJZ1Oy33V875Pfv3d+2lef3cuK/+urKGeJr0HuwA/hggBCLiqwL3Lf9C6MYOuyWJjyruqAcYNAQhAAAIQgAAEIAABCEDAXAEE6c2VwnkQgIArCbCAftLCS3cFQqx2d6V5x1ghAAE7CSRER9HkpnUS1Sqlj52qRDUQgAAEIAABCEAAAhCAAAScVgBBeqedWgwMAhCwQaBMQO7Qs1MOnfa1oQ4UhQAEIODSAqNqlVOo5LLCRPTKpSEweAhAAAIQgAAEIAABCEAAApkIIEiPSwQCEIBAWoFWJarXWtt/2Xo/4EAAAhCAgHUCs9s3j31+91ZLIjphXQ0oBQEIQAACEIAABCAAAQhAwDUEEKR3jXnGKCEAAcsExtbv3Gtqi6FjWNobHBCAAAQgYIXApvEjZJcP/zTs3w2+V1tRHEUgAAEIQAACEIAABCAAAQi4jACC9C4z1RgoBCBgroDU12978yFj2tb4so25RXAeBCAAAQgYCfy2IZwOr1q8QK1SDQcOBCAAAQhAAAIQgAAEIAABCKQvgCA9rg4IQAACRgJS/4Cr3WctKVe0cnXYQAACEICAlQJXfztMO2ZMOiqLjf7MyipQDAIQgAAEIAABCEAAAhCAgEsIIEjvEtOMQUIAApYIeEqkkd/sPBQUGJrPkmI4FwIQgAAEeALPbt+gZf27PpDHxxUBDAQgAAEIQAACEIAABCAAAQikL4AgPa4OCEAAAqkFxAKBULno8l0hYCAAAQhAwHoBWVwsTWz8iVydpJJaXwtKQgACEIAABCAAAQhAAAIQcH4BBOmdf44xQghAwDKBwj6BQVenH73gbVkxnA0BCEAAAsYCw2uUTtIkqUKIKA46EIAABCAAAQhAAAIQgAAEIGBaAEF6XBkQgAAEUgt8+kHJ0vtGbf7JHzAQgAAEIGCbwKQvasfHvH75CRHdsK0mlIYABCAAAQhAAAIQgAAEIOC8AgjSO+/cYmQQgIB1Ah0/qttoRc+5y3ysK45SEIAABCBgEFjQvU3so2t/tSOiI1CBAAQgAAEIQAACEIAABCAAAdMCCNLjyoAABCCQWmBU3Y7dp7ccPk4MGAhAAAIQsE1gw7hhiX8dOTCYiNbbVhNKQwACEIAABCAAAQhAAAIQcF4BBOmdd24xMghAwAoBDy/Jks/7Dh1Yt1N3K0qjCAQgAAEI8AX2L5mj/W1D+AQimgEZCEAAAhCAAAQgAAEIQAACEDAtgCA9rgwIQAACPAFvf/+f/jdyYvPKTZrDBQIQgAAEbBQ4uW0jHVy+IFwlT+xrY1UoDgEIQAACEIAABCAAAQhAwGkFEKR32qnFwCAAAWsEpP6BF7pOn1+1RPWa1hRHGQhAAAIQ4An8+csB2j1n6kFZbEwzwEAAAhCAAAQgAAEIQAACEICAaQEE6XFlQAACEOAJSHz9Hgxc+UOhsOKl4AIBCEAAAjYK/HPhLG0YN+ySLDa6qo1VoTgEIAABCEAAAhCAAAQgAAGnFUCQ3mmnFgODAASsEfCUSiPH7jwcFJAnrzXFUQYCEIAABHgCz+7cpGX9ujyQx8cVAQwEIAABCEAAAhCAAAQgAAEImBZAkB5XBgQgAAGegJtYrJhx/LKnh0QKFwhAAAIQsFEg6uVzmtWu6VulLDHExqpQHAIQgAAEIAABCEAAAhCAgNMKIEjvtFOLgUEAAlYIuAmEQtWiS3eFVpRFEQhAAAIQMBKQx8fR+EYfyzVJKtz5xNUBAQhAAAIQgAAEIAABCEAgHQEE6XFpQAACEPhPINDd0+vF3LPXPYECAQhAAAK2C+h1OhparYROr9OJbK8NNUAAAhCAAAQgAAEIQAACEHBOAQTpnXNeMSoIQMA6gfze/gE3vz92ydu64igFAQhAAALGAsOql1Rr1eoAIpJBBwIQgAAEIAABCEAAAhCAAATSCiBIj6sCAhCAwH8CpQJyh56fcui0L1AgAAEIQMA+AqNqlVOo5LKCRBRhnxpRCwQgAAEIQAACEIAABCAAAecSQJDeueYTo4EABGwTqBRS4MNj4/ce9bOtGpSGAAQgAAGDwLgGVRMTY6LLEtFjqEAAAhCAAAQgAAEIQAACEIBAWgEE6XFVQAACEPhP4JN8RUseHLP9gD9QIAABCEDAPgITm9SMj414XY2I7tinRtQCAQhAAAIQgAAEIAABCEDAuQQQpHeu+cRoIAAB2wTqFShTbs+IjXsQpLfNEaUhAAEIpAhMaVEvLur50zpEdA0sEIAABCAAAQhAAAIQgAAEIJBWAEF6XBUQgAAE/hNoXLhilR1DVm9DTnpcFRCAAATsJPBdq89iIx4/bEhEl+1UJaqBAAQgAAEIQAACEIAABCDgVAII0jvVdGIwEICAjQJfFK1SfcuglZuRk95GSBSHAAQgYBCY2ebzuJcP7jYmoj+gAgEIQAACEIAABCAAAQhAAAJpBRCkx1UBAQhA4D+B5sWqfrxp4IpNCNLjqoAABCBgJ4FZ7b6IfXHvny+I6JydqkQ1EIAABCAAAQhAAAIQgAAEnEoAQXqnmk4MBgIQsFGgRfFqn2wcsHwjgvQ2QqI4BCAAAYPArHbNYl/cu92UiM5CBQIQgAAEIAABCEAAAhCAAATSCiBIj6sCAhCAwH8CzYtX/XjTAKykxzUBAQhAwG4CWElvN0pUBAEIQAACEIAABCAAAQg4qQCC9E46sRgWBCBglUDTYlVqbB648gespLeKD4UgAAEIpBWY2fbzuJf3kZMe1wYEIAABCEAAAhCAAAQgAIH0BBCkx7UBAQhA4D+BJkUqVd0+eNVWX6DYR+C3DeF0etcWGrFxN/kGh9inUgesJT4yguZ1bU21vupIDbr1ccAepu6Suf29ceo4rRrWmysckCevw8zjs9s3aFHP9tRtxiIqU7tetnob+pKkVKT0o/eCVdner2xFMWp8eqtGsW8eP/iMiC45Ur/QFwhAAAIQgAAEIAABCEAAAo4igCC9o8wE+gEBCDiCQIOCZcvvGr5ht78jdCY7+2AI4hatXI06TZmTqiuGoGT5Bo3TvGdcDkH67JzF9Ns2J0if0TWQ3aNypCD95kmjqHz9JilBeXbN718yhxCo/+8qmfpl/bjIZ08+JaKr2X3toH0IQAACEIAABCAAAQhAAAKOKIAgvSPOCvoEAQhkl0DtsOKlfxq99SeXD9Kr5HIKH9qTm4c+C9eQh0SSMieGIKSpldWGldeGAKU9g/QsGBr96kWa/mTXxcJv15ygtyP009AHc/rrSIFwYztH7ltGvzuOdA1kZV8mfVErPub1qxpEdCsr20VbEIAABCAAAQhAAAIQgAAEcooAgvQ5ZabQTwhAICsEqub+sPCRb3cfcfkgPcNmAfZfVi+lIWu20Qcly6T4s2D5xYP7yN3TK817xkF5BOmz4rK1vA0E6S03s6QE+x25d/mCw6QHsqTv7+PcbxtWT0iIjixPRA/fR/2oEwIQgAAEIAABCEAAAhCAQE4XQJA+p88g+g8BCNhToExg3rAzkw+cwMaxRGRYrdy418CUPOuG4G7ZOvXp+sljqXKwm1pBbAjS95y3gtaM6Ecxr19y82UqFYgh+G+Y0OaDRnHtmsr5nV4dpm4spJe2xfgGgqH/9/+8mHJNVW3aMlVKH1bm1rmT1KTPEAof3JNYHnI2lvylyqTJSW944iC9cRheT+8CNh638ZML7H1mymxPbt/I3Thhh3Gf2Wv83PLs5grL5b5r1uR0c+gbzwWrg99f4/eLVKqa6gkHQ986TZtLh8MXETM11S9r5yvubURKTvqrxw5nOHZr55V/jfHHa2oc/DnESvq0V/SYOhXlisT4Iv8+mPPKnn+wURcEIAABCEAAAhCAAAQgAAFnEUCQ3llmEuOAAATsIVDIJzD46vSjf/jYo7KcXoep4LZx8JWN0ZAOx9TqbFOpcYwDs4agZr1OPTPM621OuhtTNxZYgHrXzEkUVrI0dZk2PyV1D78+lTyRC7IH5QtLMx7+a+ml+jEeuyEobghsG7/PxrxpwnBq3HNgqqcUDNcMK39885oM+8IP4htueqQ3frb5q/E57AZDRjcKTKWUMcxV1IvnKavETb1mqm+mfh+sna+IJw+5IL3hJgnbPDajm0rWzCs/MG98o4V/48p4XMZzn9P/Dtij/8NrlE7SJKlyEVG8PepDHRCAAAQgAAEIQAACEIAABJxNAEF6Z5tRjAcCELBFIMRDIn085/Q1L1sqcaayxmk7+KvP2crt07u2pARrWXByw9ghqVLgZLRSutZXHVNW6BubmQr4mxOkNwSMA0PzpayAZ32IjXhND65cpg4TZ3BBceP600vLYzym9DYF5deXp1BRYkFxfgCcv+qdnzrIkmvFuI+mgtKsPr4T+5ntLcD3YK+lV5bfH1NBelNzzK+PrdDnB8xNbS7Mb8Pa+TJn7GwfBUvm1Ti1k6k2TPXXMB5TQX1L5teZzx1Suaher9e7EZHOmceJsUEAAhCAAAQgAAEIQAACELBWAEF6a+VQDgIQcEYBT6HILWHhxTssmISDlybFsAqbBSLZ0WnKnJRAryEwa0gFw99o1lSQNL30M3xwU+eYE6RndRi3uXv2FKrWrBWXEqZ8/SZcEJkfbA4pUCjdTXKNA7XpBX0N/TWk8zFeoW54XxYbkyaPv7kXmvENj/Q2T+XfWGF1sycEjG+IWJuTPr1c68bzZcnGrpbOF7vJYc7YPSTeNs2ruTcC+EF6w++GuXPqCuep5DIaW6+yUqNW4+anK0w4xggBCEAAAhCAAAQgAAEIWCWAIL1VbCgEAQg4q4DQzS1pzqlrYrGHh7MO0aJx8YO5LBc3C/h+NWYyF+jmB2a/GjPF5Iptc4P0pvKGs47y83+bG6Tnr1r3yxVCG8YNpW7fL+Tylr9+dJ+7wcC/ocDaMbXanL1u7op7w3lhJUrRP3+cJVMryDML5BtPDD+PvOE9/ma95gSqDbnbjdOz2BKkj371IlX+edY34xXmlgTpLZ0vtkLenLEbgvTGTxGYO68I0lv0pyLdk2PfvKbvWzeKVsplQfapEbVAAAIQgAAEIAABCEAAAhBwPgEE6Z1vTjEiCEDABgF3L0nMxB9/8/cNDrGhFucpyt8Ek22WunnCSG6jUkPKFkPg3LCRqmFVvUHAnCC9IWBsKm940crVUtLWmBuk5wegi1f7hH5Zs5TLRc/ymLPv246dygXuS31ch0u3k9FGn5aupGcr1k2luzG+IgypUUxtoMvONZVWx1lX0ls6X8zHkiA9O5//dAe/vOHmhanrFEF6+/wde3n/H1rUq8MTRXxcQfvUiFogAAEIQAACEIAABCAAAQg4nwCC9M43pxgRBCBgg4CXr9/ToWu2fxBauKgNtThXUUMAs2yd+sQCbvyApyFtzKcdv6ZLP/+Ykp/ekiC9YcU4P2BtS7ob1rYhoF+ofGXylEi5YDyrc8WgHvRFv2H084oFKfnpDUFxfn59Q/9N5aQ3dZ7xynTW/tXffkk3tU1GK9nTu2lgTZA+vdXk5mxuao+c9MY3bdL7zbB0vswJ0rMbbZbkpDeeV0uD9M71W2+/0dz/8wKtHT3wqiw2poL9akVNEIAABCAAAQhAAAIQgAAEnEsAQXrnmk+MBgIQsFFA6h9wtcfspeWKVKpmY03OU9wQrExSKlKln2EjzOi99ILf6eUvN6xq5qe+4ae7MbUJbXrKLAi9a9ZkYqvz63XqyaXnMdQrj48nRUJ8qhsKhnHw09SYei2znPSG3O+GtqJePOfa4afaYX02dWOCPxbj3O+G8y1Nd2MIVO9fMocMN0H4c2acO5/fB1OB8IyeeuA/CWFJuhuDhzXzZXwTwNjNlnm1JEif0dMYzvOXwLqRXD32C+38fuLRxNjoz6yrAaUgAAEIQAACEIAABCAAAQg4vwCC9M4/xxghBCBggYA0IPBI22+mfFa+QRMLSjn3qfyguXF6Fv57pgK+5qS74QetDZKf9ehPD69eJn4+ceO89emlimF1pLdRqyGNDD/4b2jTOGc8e914TOYG6VlZ4wCxIcWNob2M+m881oA8eanh133pxwUzUlbnm7uanLVnGDf7ntU1cMUm2vbduJSUP6au4PTqN7V/gLGnpUF6S+fLkrFbO68I0tvn79qZ3Vvp4NI5G+UJCd3sUyNqgQAEIAABCEAAAhCAAAQg4HwCCNI735xiRBCAgA0CnlKftc0Gjuheq00nG2pBUQhAAAIQYAKHVy2mw+GLp/z7/WSIQAACEIAABCAAAQhAAAIQgIBpAQTpcWVAAAIQSC0wvlGP/lO+6D9cCBgIQAACELBNYOvUb+R//LR7BBGttK0mlIYABCAAAQhAAAIQgAAEIOC8AgjSO+/cYmQQgIB1At0rN2mxqMt387ytK45SEIAABCBgEFjar3Pc3YvnuxLRT1CBAAQgAAEIQAACEIAABCAAAdMCCNLjyoAABCCQWqDxh+UqbRu2boc/YCAAAQhAwDaBaf9rGPf2yaMGRHTZtppQGgIQgAAEIAABCEAAAhCAgPMKIEjvvHOLkUEAAtYJlA7IE3puys+nfa0rjlIQgAAEIGAQGFW7nEIlkxUiotdQgQAEIAABCEAAAhCAAAQgAAHTAgjS48qAAAQgkFrA103s/nb+H7fcAQMBCEAAAtYLJCmVNKZOebVWo8HfU+sZURICEIAABCAAAQhAAAIQcAEBBOldYJIxRAhAwDIBsYdnwpSfT3p7BwRZVhBnQwACEIBAisDrR/dpQbevXigSE8LAAgEIQAACEIAABCAAAQhAAALpCyBIj6sDAhCAgJGA1M//n76L1xYrUKYcbCAAAQhAwEqBm2dO0JbJo88lxkR/YmUVKAYBCEAAAhCAAAQgAAEIQMAlBBCkd4lpxiAhAAFLBKR+AT+3Hj3x80qNm1lSDOdCAAIQgABP4OT2TfTz8nlrlTJZT8BAAAIQgAAEIAABCEAAAhCAQPoCCNLj6oAABCBgJCB0c/u+cc+BYxv3GggbCEAAAhCwUmDnzEnKM7u2fENEi6ysAsUgAAEIQAACEIAABCAAAQi4hACC9C4xzRgkBCBgoUCX8vUbL+0+e6mPheVwOgQgAAEIvBNY2KNd7MOrlzsS0SGgQAACEIAABCAAAQhAAAIQgED6AgjS4+qAAAQgkFageu6ChQ9/u+eIP3AgAAEIQMA6gW8bVktMiI6qQET3rasBpSAAAQhAAAIQgAAEIAABCLiGAIL0rjHPGCUEIGCZgL+bu/ub+edvuVtWDGdDAAIQgAATSFIqaHTtCmqdVoO/o7gkIAABCEAAAhCAAAQgAAEIZCKAID0uEQhAAAImBDyl0sgx238OCsobBh8IQAACELBQ4Omt67R8QLcH8vi4IhYWxekQgAAEIAABCEAAAhCAAARcTgBBepebcgwYAhAwR8A7IPBsh0kzPy5Tq545p+McCEAAAhDgCVw4sIf2LZixTx4X+z/AQAACEIAABCAAAQhAAAIQgEDGAgjS4wqBAAQgYEJA7OExr3GvgcMbft0PPhCAAAQgYKHA3rnTNSe2rR9HRHMsLIrTIQABCEAAAhCAAAQgAAEIuJwAgvQuN+UYMAQgYKZAxzJ16q/oPT/cx8zzcRoEIAABCLwTmN+tdezj61fbEdERoEAAAhCAAAQgAAEIQAACEIBAxgII0uMKgQAEIGBaoIx/SO6zUw+f9QUQBCAAAQhYJjCq5kdKlUL+IRG9tqwkzoYABCAAAQhAAAIQgAAEIOB6AgjSu96cY8QQgICZAiI3sWrGsYvunt5YTG8mGU6DAAQgQJHPn9LsDs2ilDJZMDggAAEIQAACEIAABCAAAQhAIHMBBOkzN8IZEICAiwpI/QOufT1z8UfFqtRwUQEMGwIQgIDlAleOHqKdMycfk8VGN7C8NEpAAAIQgAAEIAABCEAAAhBwPQEE6V1vzjFiCEDATAEPL8nSRr0GDmjQtbeZJXAaBCAAAQj8uGCG9vjmtROJ6HtoQAACEIAABCAAAQhAAAIQgEDmAgjSZ26EMyAAAdcVaFe6Zt3VfRat9nZdAowcAhCAgGUCczp9Gfvs9o02RHTUspI4GwIQgAAEIAABCEAAAhCAgGsKIEjvmvOOUUMAAuYJFJL4+f898/hlqXmn4ywIQAACEBhWrYRGq9EEEVE8NCAAAQhAAAIQgAAEIAABCEAgcwEE6TM3whkQgIALC3AU3pAAACAASURBVHhKpJGjt+0PCg4r4MIKGDoEIAAB8wQe37hKKwf1eCCPjytiXgmcBQEIQAACEIAABCAAAQhAAAII0uMagAAEIJCBgNQv4OeWI8Z9XvWLlnCCAAQgAIFMBH7fso4Ohy9aq5TJegILAhCAAAQgAAEIQAACEIAABMwTQJDePCecBQEIuK7AwKpNW87qNGWOxHUJMHIIQAAC5gksH9g97s75U32JaLt5JXAWBCAAAQhAAAIQgAAEIAABCCBIj2sAAhCAQMYC5f1D8pyceviML6AgAAEIQCBjgVG1PlKo5PJiRPQcVhCAAAQgAAEIQAACEIAABCBgngCC9OY54SwIQMCFBdw9JXHf7vnFNyBPXhdWwNAhAAEIZCzw7M5NWtqv8zNFfHx+WEEAAhCAAAQgAAEIQAACEICA+QII0ptvhTMhAAEXFZD6BRxqOXxsk6pN/+eiAhg2BCAAgcwFft+8lg6vWrpOKUvokfnZOAMCEIAABCAAAQhAAAIQgAAEDAII0uNagAAEIJC5QJ8KDb+Y+/XMRd6Zn4ozIAABCLimwOLeHWLv/3mRbRi7xzUFMGoIQAACEIAABCAAAQhAAALWCSBIb50bSkEAAq4lUFTi539l5vHLUtcaNkYLAQhAwDwBvV5Pw6qV1Oi0mhAiijGvFM6CAAQgAAEIQAACEIAABCAAASaAID2uAwhAAAJmCHj5+Py/vfuOr7Os+wd+ZbVpkjZJi6wCCrIpDvYGkb1BpiBDlsgSEBHZ40GULQgCBQGZgmylsjeCgCijyFag7DZJkzRdye935+nd5/RwTnNyTpKz3n29+lKS+xrf93Wlf3zOlet+/7DfXb/Y4suvlMHTHiFAgEB5Cbz+tyfDtScc9a+OlinfLK/KVUuAAAECBAgQIECAAIHcBYT0uRvqgQCBMhAYXld32WY//PGPNt3vR2VQbf9LfH/iK+GiA/YIWxx4WNhk34P730GOLV55/OFwxVEHhYMuuCKM22DjHHvLrHlc876/vGjIxsxsZsX1VCE5FtJcimsVQ/jTuWfOeOyma84IIZxZbHM3XwIECBAgQIAAAQIECORbQEif7xUwPgECxSKw5eIrjLvx2OvvbCqGCU/v7AyX/+SA8NYLz31puoMRZAvph+aDgWLYe/2dYyEF44U0l/465vv5U7feoG3yx5M2CSH8Pd9zMT4BAgQIECBAgAABAgSKTUBIX2wrZr4ECORLoKKquqbrjAlPDWtoHp2vOWQ8bhzSj15kbNjrtHPmtotPnC+96hrh4AvHh+F1dRn36cF5BYo90I32wjXHHxmOHH9TWHyFcXlb3kJyHMy5DGbfeVu8OQN/8u7b4bx9dvqiq6NjgXzPxfgECBAgQIAAAQIECBAoRgEhfTGumjkTIJAXgfrG5gk7HPXzzdfc9nt5Gb8/g6YL6aM+4rDwW5tsMU+A35/+Pft/jsV63Y2Q/su7eDCD9MHsO98/jw//YXyYcNVvr+maOnW/fM/F+AQIECBAgAABAgQIEChGASF9Ma6aORMgkC+BvVdYZ8PfHHLxVY35mkCm484vpI/6uP6UY8Obzz8bjrn2tjBqgQV7u41DxBld03r/O9Vp+6jdc/fe0fv95oUXndu+7fNPw3n77BzW32XPuXfSZ3LlTtRf9GfD3ffpvdM+GntY7Yh+n+5ODkDj+exy3KnhpYfumzvnuKZP//NO2vES2378zpvh7ov/9zcREutN9EoO6RONoueSrxeKa/7Wd7fsvUc/+hPXvOBXl5rnmqLtDj/2S3f8x78NEe+FNbbZcZ4PWx685vLw2tOPhT1OPCtccsjeYcrHk3ofjeeRbl2S+0nca8l7I9mirzET+4qeTTSN1ig60d/Xhx3z25+p9nM0ZvK7CvqqI3kfpbvGKarhiVtvmO/PT6JR8p5I/vnK5Gcv05/9fDx3zl47tLw/8ZW9Qgh/zsf4xiRAgAABAgQIECBAgECxCwjpi30FzZ8AgaEUGF1ZVfXpuU+9XFVdM2wox+33WH2F9MnhZfzfcSgct//iww/mBpHJwWTUJgrAo+t0kkP6uH008fhanVRBahxeJn4gkC5wnR9CupA+CqjjmhKD0OQANfEDi7iWqG0cXKfySB4z1TPJrlENyTVHX0t8f0Acpqd6GW4ccMfPxHMdM3axuc7xM4k1Rl+bcOUl83z4kelJ+ui5h68fP7f/XMZMnkfiBw7ze1dCX/vzv6+9kvLFwYl7KXqmrzqyDekzMUp3kr6v2uIP0fr9j8AQNWj97NNw2rYbTZs1c4a7s4bI3DAECBAgQIAAAQIECJSegJC+9NZURQQIDKJAQ/Pop3Y57tR1vr3pVoM4Su5d9yekX2a1tXpD4uT765NDxfgEeOId9/FMk0P6VIFkqq/N70R/XyerE5XShfTLrLbmPKfMU42XHFanCqGjsdIFuPE804Xe0ZiTP/pwvh9WpArkk01T/bZCNK/kcVMF8qnaZhrSp9qNyR/YZDLm/OYf/UZBupA+3V5OXI9UezjdeIn1JNeRbUifiVGq/Z9JbeM2KOyXEj956w3h3ssuuKOztWWn3P/l0gMBAgQIECBAgAABAgTKU0BIX57rrmoCBLIXOHDl72x67oHnXjYq+y4Gv2V/QvolVhz3patqohkmh5zxCe1U16LkEtInBtiJYfgWBx72pate0smlC+kTr9+J2mbyoUC6cLevGlNdgRKNmfz15NA+DtqTg+rkNUx3Ejv566nmEc898UOLXEP6xJP5mYyZ6fyT1zjT9UgVuI8/5pBwwHmXpX0xbvKHCwMd0icapao/09oG/1+M7Ec4f79dWt771z/2DyHcnn0vWhIgQIAAAQIECBAgQKC8BYT05b3+qidAoP8CC1RWVX1c6FfeZBLSR/eAHzn+pl6B+D74VByJ96In3yce32mfy3U3xRbSx0F3qt80iO/rT3ZMvl4nueZUJ+mT1zD5LvrkMeKT6JkE5vEHA/EeWHyFcfP9SUg1duK7AzIZM1WN0aB9vVA1+b725IkmX2cU/2ZDfE9+fN1S4ochiX0k1pFLSN+X0fx+uyR+D0S62vr/z9TQtGj97JNw2rbf6Zpz1U3P0IxqFAIECBAgQIAAAQIECJSegJC+9NZURQQIDLJAQ1PzYzv99KQNVttyu0EeKfvu+wrpE0+UR6Mkv/S1r5HjwHGJlVbuvcZlemf7PH0k3use95X8stHo66lOlad7Wef85lTIJ+mT5z3QJ+mT+88kMI/aZHqSPvke/Kht8gn0TMYc6JP0yXXHe37FdTYM6+/6g94rnKL/v8m+B/c+mkkd2Yb02fQdzSmTK3n6+lnM5/cfu/naMOF3v7m1Y2rrrvmch7EJECBAgAABAgQIECBQ7AJC+mJfQfMnQCAfAnsvt+a6vzn00msb8zF4JmPOL6RPDsH7CvTTjZcYzEbPJAb9UQB8669OnfvS2XR9FHJIn3yfffJJ8ORAN9PQO9uQPtNAN5PAPNOQPtULgLMN6dPNP1XAnbhf+rM/49PzWx58ZLj+pJ/Oveom0zqy+bBneF1D7wcC0Z/EU/t9XaUTPd+f2jL5uR/qZ361x7YtH74xcc8Qwl+GemzjESBAgAABAgQIECBAoJQEhPSltJpqIUBgqARqK6uqpp4x4enqkaPHDNWY/RonXfgXB81Lr7rGPIFiuheXXnb4/uH7J/8yNH5lwRD//+hqlOTQM/kkffz9t154bp55J14tEn0jk5A+7uuLDz9IG/pnE66OWmDB3rmlazvl40khvn8/Vcib3G5+QfDH77419wW22Yb0qcLxeP43nn58OOTiq0JUU6Yhfaa/sZB8j3+8V/p73U283i89OKH3mqVoHyVeEZPuxbFRu772Z3xdT1RTdA/9YiusFKZNbZtnj2dSRyYvN476ia41Sr7C6M3nn527P1MZpXovQH9q69c/AEPwcLSnz917pykzOjtHD8FwhiBAgAABAgQIECBAgEBJCwjpS3p5FUeAwGAJ1DU23rblQUd8b8Pd9xmsIXLqN9OQPHGQ5Lu/kwP15O8nBv19vVQ1Hic5KO1PSB/1kXhSOdXc4/vI053a7u+LY6MgMr5nPvmDjXTXt8Qhbjy/5Bft5hLSJ4a6cf/J1whlGtJH7RPfMZDqhcDRM8l7KRpv0/1+FO684Jdzw/b+jJnoE5nuceJZ4ZJD9g67HHdqGLfBxmn3fV/7M3muie9SyLSO+b3cNfrQJvoT9bvwUsvM85simRglr13ifsqktpz+QRiExn++7IKeR2+4+pLp06YdMQjd65IAAQIECBAgQIAAAQJlJSCkL6vlViwBAgMosPkiSy198/G3TmgawD5LpqtUQXQcUmb6stIYI9NrXgYKb6jHG6h564fAUAqcuPnaU9s+/yz6VOX5oRzXWAQIECBAgAABAgQIEChFASF9Ka6qmggQGBKBEQ0NHx962R8WWmLFlYdkvGIaJPk+7mjucfg9ZuxiaU/Ep6oxvmc83Sn6gXYR0g+0qP5KTWDiM4+H60445vWO1ikrlFpt6iFAgAABAgQIECBAgEA+BIT0+VA3JgECpSJwyga7/eCEnX92Sk2pFDSQdSRepRL3m+5KlXTjxoF5X1ehDOS8hfQDqamvUhS4+rjDOl56cMLPQwiXlGJ9aiJAgAABAgQIECBAgMBQCwjph1rceAQIlJLAUjW1ta+d++TLwysq/HNaSgurFgIEUgu0T5kcTthsre6e7u7ohbGtnAgQIECAAAECBAgQIEAgdwGpUu6GeiBAoIwFGpqaH9nuyOM2Wmu7nctYQekECJSLwMN/GB8euPqyWzraWncvl5rVSYAAAQIECBAgQIAAgcEWENIPtrD+CRAodYEdFlt2xd//7Ka7vUC21FdafQQIhFO2Xr9tyscfbRNCeAIHAQIECBAgQIAAAQIECAyMgJB+YBz1QoBAGQuMaBg56UcXX73Ikt/4dhkrKJ0AgVIXePWJR8L1p/xsYkfrlBVLvVb1ESBAgAABAgQIECBAYCgFhPRDqW0sAgRKVeBnq221/Sl7n3FeXakWqC4CBAj89tB92v79t6eODiFcRYMAAQIECBAgQIAAAQIEBk5ASD9wlnoiQKB8BUZXVFZ+dsaEpypHjflK+SqonACBkhX46O03w7l779g2s6ursWSLVBgBAgQIECBAgAABAgTyJCCkzxO8YQkQKC2B2vqRV39nr/322/KgI/Ja2PTOznD5Tw7oncPBF44Pw+sc7o8sHrzm8nD3xeeEgy64IozbYOO8rlG5D/7+xFfCRQfsEfb95UUlvxbXn3JsmPzRhyXxs3jbOad3P/nH63/Z3d19YrnvYfUTIECAAAECBAgQIEBgoAWE9AMtqj8CBMpV4Bu19Q3P/Prxl/KaigvpU28/IX3h/FgK6QtnLTKdSWdba/jFd1ef3d3d/dUQwoeZtvMcAQIECBAgQIAAAQIECGQmIKTPzMlTBAgQ6FOgvmn0A1sf8pNN1tv5+30+W4gPvPL4w+Ga448MR46/KSy+wrhCnGKfcyqWALiUTlj3uShJDwzkGhX6ni2Vdf7rVZeGh68bf8O09ra9+rvenidAgAABAgQIECBAgACBvgWE9H0beYIAAQKZCmw8euFF7zj1z4+PyrRBIT1X6IFnJlYDGQBnMl62z5RKeJtN/QO5RoW+Z0tlnX+24SqdXe1t64YQXspmzbUhQIAAAQIECBAgQIAAgfkLCOntEAIECAygQH1T8ws7H3vyKqtuse0A9tq/rpKDweiql9eefizsceJZ4ZJD9g5TPp7U22F8P3t8Rc5bLzw3z0BrbLNj2Ou0c3q/FoWhVxx10NzvJ34v+mI8xpYHHxkuP+KAMKNrWtjv7IvDE7f+obdN8v340fMTrrxk7qn9OLiN2kV/ll51jXnaRN8ff8wh4YDzLguP3XxteO7eO3qfS5xHVHf89VRiw2pHzPNbAqnqTq4rk3Gjsdo+/zSct8/Oc22T+4nnk1xn/PXEu/KT60i2SFVbcr/bHX5s2GTfg+c+2pdv9GCyR7JX8rjRPN98/tlwzLW3hVELLNj77XicLQ48bJ7xE/fkp/95Z+6d9C89dF/KtYzHiq8piv87ds1kzyabp5pTuvkn3pff13rEe2SvM84N911+UYh+juJ5Jv8sxj5LrLTy3P2d2H/zwovO49m/n/zBefrxW64L91158V87pkzZYnBG0CsBAgQIECBAgAABAgQICOntAQIECAyswA6LLLX074+/dULTwHabeW+pQvropamJAWBySB71nu5UcvJ97nEgPWbsYnODxviZ5JAx1TjJ9+a/+fzfej8AiIPl+PtffPjB3MAyMWSOA+1UgXC6U9rJtaWqIdXXMhk3nu/oRcbO/VAjWoNvfXfLtC9GTXXCOlXdqb6WvBPiea+/y569wXjU5rqTjg5bHHBY77VF8Qcs8/Od35qme9lu3G/i96P1fn7CPWGx5VaYa5Hsk4lpVGNktPCSS88N+5PrmN+eTTRK9Z6GqN7LDt8/9PT0hD1POXvu9U6J+2TBry7V+xLmxH2Y6d6Mx09c5+md7b0f5CT/3Dxx6w1z93k0fvTBRfzhWOY/9YP35Embrz219fPPtg4hPDF4o+iZAAECBAgQIECAAAEC5S0gpC/v9Vc9AQKDIFDf1Pzq7iecueI3N958EHrvu8tUIX3iqfWoh+RgN13gmeq5VM+mezFrqvaJQfoyq63VG4QmBtxR/8lheyYntIfX1X2pXayVHNJH800MR9M9l8m4cfi6y3Gnpg3lk1ctVUif7kOSvq6HSTztn/wugVQfIKTyTeWRrm1cS6q1jepqWmiR8OoTj4RDLr6q94R9tmuZbJZqPpled5NcXzSnCeMv6R1iyZW/PfeDgMR1iT48SvWOhnT1fGuTLb4Ursf9xb/FkhjQR2NH34/+FFIon+j+9B23hHt/e96T7VMmr9/3vzyeIECAAAECBAgQIECAAIFsBYT02cppR4AAgfQCu45dZoXLj7v5nrycpk8V0icH0nHAusxqa85zpU1yKJkuIE7+errQOw4iJ3/04dxT91GweuuvTu09PRz9iU4Xx6fA0wXA6eaRfOVKJifp4xPS0VjJ1/Akh/KZjDu8rqH3g4bompN0p86Tt0qqkD7V9TFRu1Rrldhf/P2Olilfeulvug9Zkr+e7u70vu5UT/x+NKdbf3VK2Hz/Q8OdF5099yR/qoD8ogP2CIlXysT7JPn6mcQ6U52IzzSkT17HqN3H77wZFl5qmbkn11OZpJpP8nrM70OUxKtsUl1bFH+4le56pHz/I3vKVuu3Tfnko51CCA/ley7GJ0CAAAECBAgQIECAQCkLCOlLeXXVRoBA3gTqG5sn7n7imcvn4zT9QIb0yXfRJ4PGofT8QvrkIDXx9HC6O9rjceIrWjIJy1Od2o77SXWNSfLp/cRAPP7QINNxk+9I7yt0TRfSJ36YEc+9rxPtifOO3zeQ7Bbf9Z+8ftFz6+/6g7kfMqT6gZnfnfiJH7i0fvZp7+n0vc84vzesj6+qST4tnqlpHNwnv2cgcT6ZhvSx4YrrbNh7aj6+jqjxKwuGG08/vvfUfzT/+L0H0W8kpPuAIt31PckfOsTz//CN13tZO9taU943n3jvfiHdST/nFP3T7VMmRy+M9YcAAQIECBAgQIAAAQIEBlFASD+IuLomQKCsBXZe5OvLXnn8H/8y5KfpBzKk7+uqlXiF5xfSxyePo+tgllhxXO/J+fhqmHQnvZN3TqbBbj5O0scvTU20iN4BkPzy1sSaBvIkfbJVfHo7+gAl9k7+TYVUbVJ9QNDXT3Cid/RsfJ96fLd6ZJC43tEzmaxl/NsJqe6Dj/qIfwMi05A+ahOb73vWheGWX57ce9I/+q2K+P7+fz/7VO8LluO+M/3Nhr5O0keu6a67SfSN+0l8qWxf/oP5/ZO2WHdq62ef7BBCeHgwx9E3AQIECBAgQIAAAQIECIQgpLcLCBAgMEgC9U3N/9z52JO/seoW2w7SCKm7HciQPtMQfX4hfRyQRv8bvUw1vuomCrczOSWeabCb6Un66JR0f++k78/VLJnUNJB30ifvgsQ1i0/Jp/qtgcR2fa1fug2cWGu8vuM22Lg3iI9OqG99yFHhz5ddMPd++kzXMjrVHl2Js8WBh829Lz6X626iceNAf4ejjg8Tn3m898R/9B6D+AW1H7/71pdeVNufO+nTnaSPP/xIfkFyKtNs12Gg/4F5/JY/hAlX/OaR9pYpGw903/ojQIAAAQIECBAgQIAAgS8LCOntCgIECAyewDZjFlv8+lPueqRx8Ib4cs/ZhvTpXpIaBYfJL56NQ9j45aB9hYvxtSjRizOTA+P4Sp3E+9yjoPmyw/cP3z/5lyEK1TM5fR2F9Onub08+cR33l/iyz/l9bX4h/X9feyU8fP34uSew0zkmh+LpXuab+HLRuJ7kF44m9xUFzPHLR5M9M/FN5xYH2NEVMen+RGv/wl/vDSNGjgw7HvWL3vWK+xsxclSoGzVqnrv/M1nLaKzoBH7iOxPi3xBIvO4mE+t43ok1Rl+LvXr37h+vDx2tLfPck5/KPtXXMjlJH5/OT3zBcvRbDol7PPlDiPiFxPNb+8H4d6Wnpycc/93VOzpbWzYNITwzGGPokwABAgQIECBAgAABAgTmFRDS2xEECBAYRIGG5tFPbvWjn6y73s7fH8RR5u0625A+6iXxfuzEe9WT76ZPvju7r5A+DjejO9NTvVw1+W76YbUj5nkJaibBbnztTOJc40A3OsWcfCo6cU6xYPIVNZmOm+gW9TW/q26i7yffYR+bJH89erav++2jZxJfUBr9d7JxX76p5pRJHdEzcd/1Tc3z3Lkezylb0+Q5Rw7Rn+RredLt2VQ/cKnmlG7+6UyS16M/IX28vvE1PvFvDMTvDEj8ACKTD2gG4x+V+6++NDx8w9V3dra0/C+4PwQIECBAgAABAgQIECAw6AJC+kEnNgABAmUusF5dY9OEsx58rr6ysrLMKZRPgEAhC7RPmRxO2nLdmbNnzvxmCGFiIc/V3AgQIECAAAECBAgQIFBKAkL6UlpNtRAgUJACdY2Nt220+77f2+KgwwtyfiZFgACBSODWs0+d/ty9t4+fPq3zMCIECBAgQIAAAQIECBAgMHQCQvqhszYSAQLlK7B0RWXlv0+957HK5oUXKV8FlRMgULACH74xMZy3z/emzZoxY7HoVqGCnaiJESBAgAABAgQIECBAoAQFhPQluKhKIkCg8AQqq6vPWmWzrY/Y+4zz6gtvdmZEgEC5C1x66H6tr//tidNDCOeXu4X6CRAgQIAAAQIECBAgMNQCQvqhFjceAQLlKjCstq5+0kEXXjFm6VXXLFcDdRMgUIAC/3z4/nDTGce/29nWulQBTs+UCBAgQIAAAQIECBAgUPICQvqSX2IFEiBQQAL7LbbcSuf/7Ma7mgpoTqZCgECZC5y67Uatkyd9sE8I4a4yp1A+AQIECBAgQIAAAQIE8iIgpM8Lu0EJEChXgfqm0c9u/aMj11hvlz3LlUDdBAgUkMD9V10aHrnh93/paJ2ydQFNy1QIECBAgAABAgQIECBQVgJC+rJabsUSIFAAAmsMqx3x2Gl/fry2vqm5AKZjCgQIlKvAp/99N/zPTpv19PT0LBdCeLNcHdRNgAABAgQIECBAgACBfAsI6fO9AsYnQKDsBGqGD7/gW5tsfeAPTv+1l8iW3eormEDhCFx2+P6tE59+7OwQQvTXHwIECBAgQIAAAQIECBDIk4CQPk/whiVAoKwFamrrG97f95cXLbTiuhuWNYTiCRDIj8Dz990V/nTOGW90tLZEp+j9IUCAAAECBAgQIECAAIE8Cgjp84hvaAIEylpg59GLLjb+1HsebSxrBcUTIDDkAl0dHeGUbTbomNbWul0I4eEhn4ABCRAgQIAAAQIECBAgQGAeASG9DUGAAIE8CdQ1Nv1p3R13237bw4+tytMUDEuAQBkK3Hjaz6f948G/XDO9s/PHZVi+kgkQIECAAAECBAgQIFBwAkL6glsSEyJAoIwEFqoZXvvWj3/7+4avf3v1MipbqQQI5Evg5cceDNeffOxH09qnfjWEMDNf8zAuAQIECBAgQIAAAQIECPyfgJDebiBAgEB+BfZZ8GtLXXjin+5vyu80jE6AQKkLzJw+PZy27YZT2774fM8Qwj2lXq/6CBAgQIAAAQIECBAgUCwCQvpiWSnzJECgZAUaRjXdtfZOu2+z7eE/rSzZIhVGgEDeBW48/fhpLz1w3w1dne0H5n0yJkCAAAECBAgQIECAAAECcwWE9DYDAQIE8i+w4LDaujcOPP+yxuXWXDf/szEDAgRKTuAfD/wl3HzmCR9Ma5+6ZAhhVskVqCACBAgQIECAAAECBAgUsYCQvogXz9QJECgpgV2bFlr4ylPufmRUVXVNSRWmGAIE8iswdfIX4YwdvtvZ1dG+QwjhgfzOxugECBAgQIAAAQIECBAgkCwgpLcnCBAgUCACtfUjr/rGxpvuvtepv64rkCmZBgECJSDwuyMPbHv9b09c0j1r1gklUI4SCBAgQIAAAQIECBAgUHICQvqSW1IFESBQxAIVdaMa397pmBOWXGObnYq4DFMnQKBQBB698Zrw16t++4+OlimrFMqczIMAAQIECBAgQIAAAQIE5hUQ0tsRBAgQKCyBdatqah75+c1/rlnoa0sV1szMhgCBohJ47+V/hAv3331W9+zZ3wwhvFZUkzdZAgQIECBAgAABAgQIlJGAkL6MFlupBAgUjcBRi68w7uRjr7+zqWhmbKIECBSUQPfs2eHMnTZt/fyD//4khHBNQU3OZAgQIECAAAECBAgQIEBgHgEhvQ1BgACBAhSob2q+e7Utt9/8ez89cVgBTs+UCBAocIHrTjy6/ZUnH/lj19Sp+xf4VE2PAAECBAgQIECAAAECZS8gpC/7LQCAAIECFWgY0TDy9Z2PO2Xs6lvtUKBTNC0CPxL4pAAAIABJREFUBApR4LGbrwsTrrz4tY6WKSsV4vzMiQABAgQIECBAgAABAgTmFRDS2xEECBAoXIF1K6uqHjv2+jurxi67QuHO0swIECgYgTeffzZceui+M2bPmhm9KPbVgpmYiRAgQIAAAQIECBAgQIBAWgEhvc1BgACBwhb40VeW+NrZv/jjfY1VNTWFPVOzI0AgrwJTJ38Rzt5tq/apk784IIRwS14nY3ACBAgQIECAAAECBAgQyFhASJ8xlQcJECCQH4HhdQ2XL7fGOnsccN6lI/MzA6MSIFAMAhcduEfL2y+9cHHo7j65GOZrjgQIECBAgAABAgQIECDwvwJCejuBAAECRSDQ0Dz6mfV32WutLQ8+oghma4oECAy1wG2/Om36C3+996GO1ilbD/XYxiNAgAABAgQIECBAgACB3ASE9Ln5aU2AAIGhEliotr7hn7scd+pCq2/tRbJDhW4cAsUgEL0o9r4rfvNWZ2vLuBDC9GKYszkSIECAAAECBAgQIECAwP8JCOntBgIECBSPwNoVFRVPHnHFjZVfX2X14pm1mRIgMGgCLz/2ULjm+CM6Zk6fHv2jMHHQBtIxAQIECBAgQIAAAQIECAyagJB+0Gh1TIAAgUER2L2usWn8sX+4o37M2MUHZQCdEiBQHAIfvP5aOH/fnWfMmjlj+xDChOKYtVkSIECAAAECBAgQIECAQLKAkN6eIECAQPEJ/HSRpZY+4dgb7m6qHjas+GZvxgQI5Cww9YvPwzl7bd/W8uknx4QQxufcoQ4IECBAgAABAgQIECBAIG8CQvq80RuYAAEC2QsMH1F3yde+8a29Dr30usbse9GSAIGiFOjpCef8YMeW9ye+ckEI4fSirMGkCRAgQIAAAQIECBAgQGCugJDeZiBAgECRCjQ0Nd21wrobffcHp59bX6QlmDYBAlkI/O6IA9veeen527o6pu6fRXNNCBAgQIAAAQIECBAgQKDABIT0BbYgpkOAAIH+CDQ0j35mjW12WnWHn/y8pj/tPEuAQHEK3HDqcZ2vPP7wYx2tU7YqzgrMmgABAgQIECBAgAABAgSSBYT09gQBAgSKW2BkfWPzc9/Z64fLb/bDQ4q7ErMnQGC+AndeePbMZ++9/cWOKZPXQkWAAAECBAgQIECAAAECpSMgpC+dtVQJAQLlK7DYiIaRz2x1yE8W23D3fcpXQeUESlhgwpWXhMduunZiR+uUNUII7SVcqtIIECBAgAABAgQIECBQdgJC+rJbcgUTIFCiAsvX1tc/scNRv1hgnR13K9ESlUWgPAUe/sP4cP/Vl73X2da6dgjh4/JUUDUBAgQIECBAgAABAgRKV0BIX7prqzICBMpP4NvDamsf3fX4M0atsc2O5Ve9igmUoMBjN18b/nLZhR9Na5+6bgjh3RIsUUkECBAgQIAAAQIECBAoewEhfdlvAQAECJSYwJo1w4c/tMdJZ9WvtuX2JVaacgiUl8ATt14f7rn43E+7Oto3DCG8Xl7Vq5YAAQIECBAgQIAAAQLlIyCkL5+1VikBAuUjsE71sOEPfP/ks+oE9eWz6CotLYEnbr0h3HPxOZ93dbRvFEJ4tbSqUw0BAgQIECBAgAABAgQIJAoI6e0HAgQIlKbAOjXDh9+/2y/OrHf1TWkusKpKV+DxW64L9/72/M+6Otq/I6Av3XVWGQECBAgQIECAQNEJHBNCGF50szbhQhE4a34TEdIXyjKZBwECBAZeYM2a2tr7dz725FFr77DrwPeuRwIEBlzgkeuvChOuvOTjae1To4DeFTcDLqxDAgQIECBAgAABAtkJVFVVzTzqqKMqhw0bll0HWpWtwIQJE7pffPHFo0MIF6dDENKX7fZQOAECZSLw7dq6+ge2OeyYMRvstneZlKxMAsUpcP9Vl4aHrr/qv9PaWjcOIbxdnFWYNQECBAgQIECAAIHSFBg2bFjXF198MbyhoaE0C1TVoAn8+Mc/7rrssst+JqQfNGIdEyBAoCgEVhjRMPKBTfY9eOym+/2oKCZskgTKTeDu3/x69jN33vpWR+uUKKCfVG71q5cAAQIECBAgQIBAoQsI6Qt9hQp3fkL6wl0bMyNAgMBQCyxe39j04Frb77rU9kf+rHqoBzceAQLpBW468xfT/vXIg692tEzeJITQyooAAQIECBAgQIAAgcITENIX3poUy4yE9MWyUuZJgACBoRForG8aff+49Tcat+epv64bmiGNQoDA/ASuPPpHbe/+88Vn21smbx5C6KFFgAABAgQIECBAgEBhCgjpC3NdimFWQvpiWCVzJECAwBAL1Dc137v4Ciuvd/CFVzRWVTtUP8T8hiPQK9DR2hIuP/KAlk/ee+eeaVPbvDDCviBAgAABAgQIECBQ4AJC+gJfoAKenpC+gBfH1AgQIJBPgeF1Db8bs+iiux180fim5oUXzedUjE2g7AQ+evuNcPmRB7W1fDLp4u7u7hPLDkDBBAgQIECAAAECBIpQQEhfhItWIFMW0hfIQpgGAQIEClTguIbm0SceeN7vGpb85ioFOkXTIlBaAhOffjxcdeyhXTO6ph0TQri0tKpTDQECBAgQIECAAIHSFRDSl+7aDnZlQvrBFtY/AQIEil9gr4qKiuv2PvP8ilW32Lb4q1EBgQIWeOpPN4Xbzjl9+uyZM3cNIdxdwFM1NQIECBAgQIAAAQIEkgSE9LZEtgJC+mzltCNAgEB5CaxfW19/+3f3OWiBzfc/tLwqVy2BIRK488KzZ/3trls/7Gxr3SGE8NIQDWsYAgQIECBAgAABAgQGSEBIP0CQZdiNkL4MF13JBAgQyFJgbH1T813LrbHOsvucdeHIioqKLLvRjACBRIGujvZw9XGHt34w8dUX2lsm7xhCaCNEgAABAgQIECBAgEDxCQjpi2/NCmXGQvpCWQnzIECAQJEI1NaP/H3jggvu8MNfX9K0yFLLFMmsTZNAYQq89/JL4ffHHd42tWXylbOmT/9pYc7SrAgQIECAAAECBAgQyERASJ+JkmdSCQjp7QsCBAgQyEbgsOqamvP3Ov3cmlU22zqb9toQKHuBZ+64Jdz8Pyd29/T0/DCEcG3ZgwAgQIAAAQIECBAgUOQCQvoiX8A8Tl9In0d8QxMgQKDIBTYaUd9w8zrf+/6Y7Y/8WXWR12L6BIZU4OazTux66YH7JnW2te4WQnh+SAc3GAECBAgQIECAAAECgyIgpB8U1rLoVEhfFsusSAIECAyawOj65uabFlz8a2vsfeb5TWPGLj5oA+mYQCkITHrz9XDtCUe3tH3+yQMdra17hhBmlkJdaiBAgAABAgQIECBAIAQhvV2QrYCQPls57QgQIEAgUeC4muG1p33/lLOHr7r5NmQIEEgh8PQdt4Rbzjqpu6e7+/AQwqWQCBAgQIAAAQIECBAoLQEhfWmt51BWI6QfSm1jESBAoLQFvjOiYeR1q2+1w9idjzulorRLVR2BzAVmTOsMN55xQvu///bEpI7Wluj0vOttMufzJAECBAgQIECAAIGiERDSF81SFdxEhfQFtyQmRIAAgaIWqB0xatRV9aOatt7zlF81fn2V1Yu6GJMnkKvAa089Gm487fip0zs7/jB9WuehufanPQECBAgQIECAAAEChSsgpC/ctSn0mQnpC32FzI8AAQLFKfCD6mHDf7fpfgfXbXnQEcVZgVkTyFHgjgvOmvnM7bdM7ersOCCEcEeO3WlOgAABAgQIECBAgECBCwjpC3yBCnh6QvoCXhxTI0CAQJELLFbfPPqqpgUWWmP3k85s+upK3yzyckyfQGYCb/z9mXDzmSe0dk5te6CzteXAEEJLZi09RYAAAQIECBAgQIBAMQsI6Yt59fI7dyF9fv2NToAAgXIQOKiqpuY3m/3wkOFO1ZfDcpd3jXde8MtZT952U8eMrs4fhxBuLG8N1RMgQIAAAQIECBAoLwEhfXmt90BWK6QfSE19ESBAgEA6gSXqG5t/V9/cvPauPz+tadnV1yZFoKQEXnn8ofDHs09pmzlt2n0dba1RQD+5pApUDAECBAgQIECAAAECfQoI6fsk8kAaASG9rUGAAAECQymw57C6uovX2GqHEdsfeVzt8Lr6oRzbWAQGXGDqF5+H288/q/21Jx9pm9Y+NXox7J0DPogOCRAgQIAAAQIECBAoCgEhfVEsU0FOUkhfkMtiUgQIEChpgYbauobzKyor99zxmF/UrbXdziVdrOJKV+DxW/4Q7rrw7Ok9oec3s2bMOC6E0FO61aqMAAECBAgQIECAAIG+BIT0fQn5fjoBIb29QYAAAQL5Etigvqn54gWXWHKJHY/+RdPXVv5WvuZhXAL9EoheDHvHeWe2tH7+6cT2KVMODyG80K8OPEyAAAECBAgQIECAQEkKCOlLclmHpCgh/ZAwG4QAAQIE5iNwSM3w2l+tvvUO1dv8+OgRDc2jYREoSIHJkz4Md19ybnS1zbSujvafhhCuK8iJmhQBAgQIECBAgAABAnkRENLnhb0kBhXSl8QyKoIAAQJFLzCqZsSIM3tmzT54q0N+MmyTfQ4q+oIUUDoCs2fNCn8df0nPhPG/DaGi4n9Cd/epIYTZpVOhSggQIECAAAECBAgQGAgBIf1AKJZnH0L68lx3VRMgQKBQBcbVNzb/urqmZr1tDjtm5Jrbfq9Q52leZSLwxK3Xh3svvaCjsiL8uaO19fgQwjtlUroyCRAgQIAAAQIECBDop4CQvp9gHp8rIKS3GQgQIECgEAU2qW9qPruheczXtzn06KZvfmezQpyjOZWwwPP33RWF860zpnX+q33K5J+HEJ4u4XKVRoAAAQIECBAgQIDAAAgI6QcAsUy7ENKX6cIrmwABAkUisHN9Y9P/jBm7+IJbHXxk04rrbVQk0zbNYhV46aEJ4b7fXdjSNvmL/3S0TPlFCOEvxVqLeRMgQIAAAQIECBAgMLQCQvqh9S6l0YT0pbSaaiFAgEDpCuxVN6rx9K98dcnmLQ44rGklYX3prnSeKovC+QlXXNzS+vmnkzpappwUQrg9T1MxLAECBAgQIECAAAECRSogpC/ShSuAaQvpC2ARTIEAAQIEMhb4Qd2oxlPHjF189GY/PKTpmxtvnnFDDxJIJRBda/PXqy5taZ8y+cOOlinRC2FvI0WAAAECBAgQIECAAIFsBIT02ahpEwkI6e0DAgQIEChGgd3qm5pPqmtsWmzTfQ9uXGu7nYuxBnPOo0D0QtgHf39524zp09/oaJl8Rgjh7jxOx9AECBAgQIAAAQIECJSAgJC+BBYxTyUI6fMEb1gCBAgQGBCBrRqamo8PFRXf+s5e+zesu9Pu4f+ftB+QjnVSegKtn30anrr9pvDoDVdPqxo2/ImOKZPPDiE8UnqVqogAAQIECBAgQIAAgXwICOnzoV4aYwrpS2MdVUGAAIFyF1h9xKhRR3e1t++61nY7T19v5++PWHyFceVuov45Au/884XwxB+v7/jH/X+pHTai9pqujo4LQwivACJAgAABAgQIECBAgMBACgjpB1KzvPoS0pfXequWAAECpS6wSAhh/9r6+iMXWnLp6g1337tptS23L/Wa1ZdCoHv27PDsPbeHx2++pmXyR5M6p7VPvSCEMD6E0AKMAAECBAgQIECAAAECgyEgpB8M1fLoU0hfHuusSgIECJSjwK4NTc1Hzpwx49vr7LRb7Rpb71gxdtkVytGhrGr+zyv/DM/ee/vMZ+++rXvYiPonO1om/8Z982W1BRRLgAABAgQIECBAIG8CQvq80Rf9wEL6ol9CBRAgQIBAHwLLV1ZX7z1s+PADxyy6RPU639u9adXNtw51o5rAlYhA6+efhhf/em946vabW6Z+/ll0av6yEML1IYT3SqREZRAgQIAAAQIECBAgUAQCQvoiWKQCnaKQvkAXxrQIECBAYFAEtmkY1XRgR3vbNsuvtf7UNbfdqfFb390iVFZVDcpgOh08gRnTpoWXHpoQnr3ntpZ3Xnqxrrau7o6OttboOpsHB29UPRMgQIAAAQIECBAgQCC9gJDe7shWQEifrZx2BAgQIFDMAg0hhF0ampv3nza1fY1xG2zcteoW245cecNNQlV1dTHXVdJznz6tM7z86IPh+fvuaZv49KMN9Y3Nj7a3TL4qhHBrCGFmSRevOAIECBAgQIAAAQIECl5ASF/wS1SwExTSF+zSmBgBAgQIDJHAQiGEHRqaR+/T2da6+vJrrd+xymZbNa647kahoXn0EE3BMOkEWj/9JLz61KPRdTatb/z9mVENTc2Pt7dMuTaEcIeXwNo3BAgQIECAAAECBAgUkoCQvpBWo7jmIqQvrvUyWwIECBAYXIExIYRt6pub9+ia2v6dRb++bOc3N9miafm11gtLrLjy4I6s97kC7/7rxfD6354MLz14X8tn7/93WG3diAfbW1puDiHcG0KYiooAAQIECBAgQIAAAQKFKCCkL8RVKY45CemLY53MkgABAgSGXqAihLD58BF121bW1GwbunvGLLvmOrNXWnejkcustmYYM3bxoZ9RiY746XvvhDdfeDa8+uSjbW/+/Zmaqpqaj2ZO77pz5vTpfw4hPFyiZSuLAAECBAgQIECAAIESExDSl9iCDmE5QvohxDYUAQIECBS1wFIhhI3rm5q2mzljxnq1dfXVS6+6VsVya6zdsOQ3VgkLL7V0URc3lJP/8M3Xw7v/fDH8+9mnp7794nMVs2bO6Kqsrn60s7UlOikfhfLvD+V8jEWAAAECBAgQIECAAIGBEBDSD4RiefYhpC/PdVc1AQIECOQusFIIYb26xqbNe2bPWru7u7txiRW/MXPpVdcctcSK48Liy48Loxb4Su6jFHkPLZ98FN6f+Gr472v/6nnzheemvj/xleHVNTWfV1ZWPtnR1np/COHJEMIbRV6m6RMgQIAAAQIECBAgQCAI6W2CbAWE9NnKaUeAAAECBOYVGBtCWL2yunqtESNHbTSjs3OlmtrairHLLD97yW98e9QiX182LLzUMmHhpb4eqqprSs5u5vTp4eN33wofv/1mmPTWv3vee/kfbZPefKNm9qxZM4fV1r7c3jI5OiH/9xDCcyGET0sOQEEECBAgQIAAAQIECJS9gJC+7LdA1gBC+qzpNCRAgAABAn0KLBlC+EYIYeX6xuZ1unu6V+pqn7rYqNELdHzlq0t2L/r15WoX/NqSwxcYu3gYvehiYfQiY8OwESP67DRfD3R1tIcpH00KX0z6IHzx4fvhk/fe7pr09htdn/33vaqOlikjausb3q+orHylo2XKMyGEl0MI/3R1Tb5Wy7gECBAgQIAAAQIECAy1gJB+qMVLZzwhfemspUoIECBAoDgEohfSLhdCWDaEsHRt/chx1cNqlp89c+YSM7qmfaW6Zlj3yDELTG9ccKGe5oUWqWleaJHakWMWqKpvGh3qG5tC3ajGMGLkyFBbPzIMr6sPw0eMCBWVlf2uvLu7O8yY1hmmd3SEaR1Tw7SpU0NnW2vobG0J7S2TQ9vnn8+a8slHXS2fTJrV+tmnFVO/+Hz47NmzKoaNqPu0qrLqP7NmzJjY1dn+agjhrTnX1bzZ70loQIAAAQIECBAgQIAAgRISENKX0GIOcSlC+iEGNxwBAgQIEOhDILrIPro6Z9EQwiIhhAWH19UtXlM9bNFQVfmVnu6e5u7Zs0bN7p5d3z1zVu3sWTOHVVRWdVdVV8+uqq7uroz+Vlb2VFREf0Po6emp6OnpCd3dsyu6Z82qnD1rduXsWTOrenp6Kquqq6dXVtd0VVVWdlRWV7dVVFRM7u7u/mz2jBmTpk/r/CCE8EkI4aMQwqQQwochhC+sHgECBAgQIECAAAECBAikFhDS2xnZCgjps5XTjgABAgQIFI5AbQgh+js8hBBdeF815280w54QQncIYVYIYWYIYXoIoWvO/xZOBWZCgAABAgQIECBAgACBIhcQ0hf5AuZx+kL6POIbmgABAgQIECBAgAABAgQIECBAgACB0hAQ0pfGOuajCiF9PtSNSYAAAQIECBAgQIAAAQIECBAgQIBASQkI6UtqOYe0GCH9kHIbjAABAgQIECBAgAABAgQIECBAgACBUhQQ0pfiqg5NTUL6oXE2CgECBAgQIECAAAECBAgQIECAAAECJSwgpC/hxR3k0oT0gwysewIECBAgQIAAAQIECBAgQIAAAQIESl9ASF/6azxYFQrpB0tWvwQIECBAgAABAgQIECBAgAABAgQIlI2AkL5slnrACxXSDzipDgkQIECAAAECBAgQIECAAAECBAgQKDcBIX25rfjA1SukHzhLPREgQIAAAQIECBAgQIAAAQIECBAgUKYCQvoyXfgBKFtIPwCIuiBAgAABAgQIECBAgAABAgQIECBAoLwFhPTlvf65VC+kz0VPWwIECBAgQIAAAQIECBAgQIAAAQIECIQQhPS2QbYCQvps5bQjQIAAAQIECBAgQIAAAQIECBAgQIDAHAEhva2QrYCQPls57QgQIECAAAECBAgQIECAAAECBAgQICCktwdyFBDS5wioOQECBAgQIECAAAECBAgQIECAAAECBJyktweyFRDSZyunHQECBAgQIECAAAECBAgQIECAAAECBOYICOlthWwFhPTZymlHgAABAgQIECBAgAABAgQIECBAgAABIb09kKOAkD5HQM0JECBAgAABAgQIECBAgAABAgQIECDgJL09kK2AkD5bOe0IECBAgAABAgQIECBAgAABAgQIECAwR0BIbytkKyCkz1ZOOwIECBAgQIAAAQIECBAgQIAAAQIECAjp7YEcBYT0OQJqToAAAQIECBAgQIAAAQIECBAgQIAAASfp7YFsBYT02cppR4AAAQIECBAgQIAAAQIECBAgQIAAgTkCQnpbIVsBIX22ctoRIECAAAECBAgQIECAAAECBAgQIEBASG8P5CggpM8RUHMCBAgQIECAAAECBAgQIECAAAECBAg4SW8PZCsgpM9WTjsCBAgQIECAAAECBAgQIECAAAECBAjMERDS2wrZCgjps5XTjgABAgQIECBAgAABAgQIECBAgAABAkJ6eyBHASF9joCaEyBAgAABAgQIECBAgAABAgQIECBAwEl6eyBbASF9tnLaESBAgAABAgQIECBAgAABAgQIECBAYI6AkN5WyFZASJ+tnHYECBAgQIAAAQIECBAgQIAAAQIECBAQ0tsDOQoI6XME1JwAAQIECBAgQIAAAQIECBAgQIAAAQJO0tsD2QoI6bOV044AAQIECBAgQIAAAQIECBAgQIAAAQJzBIT0tkK2AkL6bOW0I0CAAAECBAgQIECAAAECBAgQIECAgJDeHshRQEifI6DmBAgQIECAAAECBAgQIECAAAECBAgQcJLeHshWQEifrZx2BAgQIECAAAECBAgQIECAAAECBAgQmCMgpLcVshUQ0mcrpx0BAgQIECBAgAABAgQIECBAgAABAgSE9PZAjgJC+hwBNSdAgAABAgQIECBAgAABAgQIECBAgICT9PZAtgJC+mzltCNAgAABAgQIECBAgAABAgQIECBAgMAcASG9rZCtgJA+WzntCBAgQIAAAQIECBAgQIAAAQIECBAgIKS3B3IUENLnCKg5AQIECBAgQIAAAQIECBAgQIAAAQIEnKS3B7IVENJnK6cdAQIECBAgQIAAAQIECBAgQIAAAQIE5ggI6W2FbAWE9NnKaUeAAAECBAgQIECAAAECBAgQIECAAAEhvT2Qo4CQPkdAzQkQIECAAAECBAgQIECAAAECBAgQIOAkvT2QrYCQPls57QgQIECAAAECBAgQIECAAAECBAgQIDBHQEhvK2QrIKTPVk47AgQIECBAgAABAgQIECBAgAABAgQICOntgRwFhPQ5AmpOgAABAgQIECBAgAABAgQIECBAgAABJ+ntgWwFhPTZymlHgAABAgQIECBAgAABAgQIECBAgACBOQJCelshWwEhfbZy2hEgQIAAAQIECBAgQIAAAQIECBAgQEBIbw/kKCCkzxFQcwIECBAgQIAAAQIECBAgQIAAAQIECDhJbw9kKyCkz1ZOOwIECBAgQIAAAQIECBAgQIAAAQIECMwRENLbCtkKCOmzldOOAAECBAgQIECAAAECBAgQIECAAAECQnp7IEcBIX2OgJoTIECAAAECBAgQIECAAAECBAgQIEDASXp7IFsBIX22ctoRIECAAAECBAgQIECAAAECBAgQIEBgjoCQ3lbIVkBIn62cdgQIECBAgAABAgQIECBAgAABAgQIEBDS2wM5CgjpcwTUnAABAgQIECBAgAABAgQIECBAgAABAk7S2wPZCgjps5XTjgABAgQIECBAgAABAgQIECBAgAABAnMEhPS2QrYCQvps5bQjQIAAAQIECBAgQIAAAQIECBAgQICAkN4eyFFASJ8joOYECBAgQIAAAQIECBAgQIAAAQIECBBwkt4eyFZASJ+tnHYECBAgQIAAAQIECBAgQIAAAQIECBCYIyCktxWyFRDSZyunHQECBAgQIECAAAECBAgQIECAAAECBIT09kCOAkL6HAE1J0CAAAECBAgQIECAAAECBAgQIECAgJP09kC2AkL6bOW0I0CAAAECBAgQIECAAAECBAgQIECAwBwBIb2tkK2AkD5bOe0IECBAgAABAgQIECBAgAABAgQIECAgpLcHchQQ0ucIqDkBAgQIECBAgAABAgQIECBAgAABAgScpLcHshUQ0mcrpx0BAgQIECBAgAABAgQIECBAgAABAgTmCAjpbYVsBYT02cppR4AAAQIECBAgQIAAAQIECBAgQIAAASG9PZCjgJA+R0DNCRAgQIAAAQIECBAgQIAAAQIECBAg4CS9PZCtgJA+WzntCBAgQIAAAQIECBAgQIAAAQIECBAgMEdASG8rZCsgpM9WTjsCBAgQIECAAAECBAgQIECAAAECBAgI6e2BHAWE9DkCak6AAAECBAgQIECAAAECBAgd8Mi9AAAEXklEQVQQIECAAAEn6e2BbAWE9NnKaUeAAAECBAgQIECAAAECBAgQIECAAIE5AkJ6WyFbASF9tnLaESBAgAABAgQIECBAgAABAgQIECBAQEhvD+QoIKTPEVBzAgQIECBAgAABAgQIECBAgAABAgQIOElvD2QrIKTPVk47AgQIECBAgAABAgQIECBAgAABAgQIzBEQ0tsK2QoI6bOV044AAQIECBAgQIAAAQIECBAgQIAAAQJCensgRwEhfY6AmhMgQIAAAQIECBAgQIAAAQIECBAgQMBJensgWwEhfbZy2hEgQIAAAQIECBAgQIAAAQIECBAgQGCOgJDeVshWQEifrZx2BAgQIECAAAECBAgQIECAAAECBAgQENLbAzkKCOlzBNScAAECBAgQIECAAAECBAgQIECAAAECTtLbA9kKCOmzldOOAAECBAgQIECAAAECBAgQIECAAAECcwSE9LZCtgJC+mzltCNAgAABAgQIECBAgAABAgQIECBAgICQ3h7IUUBInyOg5gQIECBAgAABAgQIECBAgAABAgQIEHCS3h7IVkBIn62cdgQIECBAgAABAgQIECBAgAABAgQIEJgjIKS3FbIVENJnK6cdAQIECBAgQIAAAQIECBAgQIAAAQIEhPT2QI4CQvocATUnQIAAAQIECBAgQIAAAQIECBAgQICAk/T2QLYCQvps5bQjQIAAAQIECBAgQIAAAQIECBAgQIDAHAEhva2QrYCQPls57QgQIECAAAECBAgQIECAAAECBAgQICCktwdyFBDS5wioOQECBAgQIECAAAECBAgQIECAAAECBJyktweyFRDSZyunHQECBAgQIECAAAECBAgQIECAAAECBOYICOlthWwFhPTZymlHgAABAgQIECBAgAABAgQIECBAgAABIb09kKOAkD5HQM0JECBAgAABAgQIECBAgAABAgQIECDgJL09kK2AkD5bOe0IECBAgAABAgQIECBAgAABAgQIECAwR0BIbytkKyCkz1ZOOwIECBAgQIAAAQIECBAgQIAAAQIECAjp7YEcBYT0OQJqToAAAQIECBAgQIAAAQIECBAgQIAAASfp7YFsBYT02cppR4AAAQIECBAgQIAAAQIECBAgQIAAgTkCQnpbIVsBIX22ctoRIECAAAECBAgQIECAAAECBAgQIEBASG8P5CggpM8RUHMCBAgQIECAAAECBAgQIECAAAECBAhUVVXNPO6446qHDRsGg0C/BO69995Zzz///NEhhIvTNazoV48eJkCAAAECBAgQIECAAAECBAgQIECAQPkJHBNCaCi/slU8QAKnza8fIf0AKeuGAAECBAgQIECAAAECBAgQIECAAAECBAj0V0BI318xzxMgQIAAAQIECBAgQIAAAQIECBAgQIAAgQESENIPEKRuCBAgQIAAAQIECBAgQIAAAQIECBAgQIBAfwWE9P0V8zwBAgQIECBAgAABAgQIECBAgAABAgQIEBgggf8HWErLFKa+/MMAAAAASUVORK5CYII="/>
          <p:cNvSpPr>
            <a:spLocks noChangeAspect="1" noChangeArrowheads="1"/>
          </p:cNvSpPr>
          <p:nvPr/>
        </p:nvSpPr>
        <p:spPr bwMode="auto">
          <a:xfrm>
            <a:off x="1985554" y="1985554"/>
            <a:ext cx="2436222" cy="2436222"/>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Title 1"/>
          <p:cNvSpPr txBox="1">
            <a:spLocks/>
          </p:cNvSpPr>
          <p:nvPr/>
        </p:nvSpPr>
        <p:spPr>
          <a:xfrm>
            <a:off x="6286744" y="166153"/>
            <a:ext cx="5521168"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smtClean="0">
                <a:solidFill>
                  <a:srgbClr val="1D99A0"/>
                </a:solidFill>
                <a:latin typeface="Calibri" panose="020F0502020204030204" pitchFamily="34" charset="0"/>
                <a:cs typeface="Calibri" panose="020F0502020204030204" pitchFamily="34" charset="0"/>
              </a:rPr>
              <a:t>Key Findings</a:t>
            </a:r>
            <a:endParaRPr lang="en-GB" sz="3600" b="1" dirty="0">
              <a:solidFill>
                <a:srgbClr val="1D99A0"/>
              </a:solidFill>
              <a:latin typeface="Calibri" panose="020F0502020204030204" pitchFamily="34" charset="0"/>
              <a:cs typeface="Calibri" panose="020F0502020204030204" pitchFamily="34" charset="0"/>
            </a:endParaRPr>
          </a:p>
        </p:txBody>
      </p:sp>
      <p:sp>
        <p:nvSpPr>
          <p:cNvPr id="5" name="TextBox 4"/>
          <p:cNvSpPr txBox="1"/>
          <p:nvPr/>
        </p:nvSpPr>
        <p:spPr>
          <a:xfrm>
            <a:off x="6239269" y="1426615"/>
            <a:ext cx="5496532" cy="5109091"/>
          </a:xfrm>
          <a:prstGeom prst="rect">
            <a:avLst/>
          </a:prstGeom>
          <a:noFill/>
        </p:spPr>
        <p:txBody>
          <a:bodyPr wrap="square" rtlCol="0">
            <a:spAutoFit/>
          </a:bodyPr>
          <a:lstStyle/>
          <a:p>
            <a:pPr marL="171450" indent="-171450">
              <a:buClr>
                <a:srgbClr val="1D99A0"/>
              </a:buClr>
              <a:buFont typeface="Wingdings" panose="05000000000000000000" pitchFamily="2" charset="2"/>
              <a:buChar char="Ø"/>
            </a:pPr>
            <a:r>
              <a:rPr lang="en-GB" sz="1200" dirty="0" smtClean="0">
                <a:latin typeface="Calibri" panose="020F0502020204030204" pitchFamily="34" charset="0"/>
                <a:ea typeface="Calibri" panose="020F0502020204030204" pitchFamily="34" charset="0"/>
                <a:cs typeface="Calibri" panose="020F0502020204030204" pitchFamily="34" charset="0"/>
              </a:rPr>
              <a:t>There </a:t>
            </a:r>
            <a:r>
              <a:rPr lang="en-GB" sz="1200" dirty="0">
                <a:latin typeface="Calibri" panose="020F0502020204030204" pitchFamily="34" charset="0"/>
                <a:ea typeface="Calibri" panose="020F0502020204030204" pitchFamily="34" charset="0"/>
                <a:cs typeface="Calibri" panose="020F0502020204030204" pitchFamily="34" charset="0"/>
              </a:rPr>
              <a:t>were 4,672 serious violence offences recorded across HIPS during 2024/25, which is a 6.0% reduction from last year.</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The most prevalent offence was possession of weapon offences (43.9% of the total). </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Portsmouth &amp; Southampton accounted for 45.6% of all serious violence occurrences in HIPS. </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There is an increase in serious violence at 15:00 hrs, correlating with school finishing times, this remains higher than pre 15:00 count for the rest of the day. </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Of identified victims of serious violence, 68.1% are male and 26.4% are female, suggesting males are more likely to be victims of serious violence in HIPS.</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Of identified suspects, 82% are male and 17.1% are female, suggesting males </a:t>
            </a:r>
            <a:r>
              <a:rPr lang="en-GB" sz="1200" dirty="0" smtClean="0">
                <a:latin typeface="Calibri" panose="020F0502020204030204" pitchFamily="34" charset="0"/>
                <a:ea typeface="Calibri" panose="020F0502020204030204" pitchFamily="34" charset="0"/>
                <a:cs typeface="Calibri" panose="020F0502020204030204" pitchFamily="34" charset="0"/>
              </a:rPr>
              <a:t>are more </a:t>
            </a:r>
            <a:r>
              <a:rPr lang="en-GB" sz="1200" dirty="0">
                <a:latin typeface="Calibri" panose="020F0502020204030204" pitchFamily="34" charset="0"/>
                <a:ea typeface="Calibri" panose="020F0502020204030204" pitchFamily="34" charset="0"/>
                <a:cs typeface="Calibri" panose="020F0502020204030204" pitchFamily="34" charset="0"/>
              </a:rPr>
              <a:t>likely to be involved in serious violence in HIPS. </a:t>
            </a:r>
          </a:p>
          <a:p>
            <a:pPr marL="171450" indent="-171450" fontAlgn="ctr">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In terms of youth serious violence, where age is recorded, 20% of those committing serious violence were aged 10-17 years, compared to 18% in the previous year and 17% in 2022/23.</a:t>
            </a:r>
          </a:p>
          <a:p>
            <a:pPr marL="171450" indent="-171450">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171450" lvl="0" indent="-171450" fontAlgn="ctr">
              <a:buClr>
                <a:srgbClr val="1D99A0"/>
              </a:buClr>
              <a:buFont typeface="Wingdings" panose="05000000000000000000" pitchFamily="2" charset="2"/>
              <a:buChar char="Ø"/>
            </a:pPr>
            <a:r>
              <a:rPr lang="en-GB" sz="1200" dirty="0">
                <a:latin typeface="Calibri" panose="020F0502020204030204" pitchFamily="34" charset="0"/>
                <a:ea typeface="Calibri" panose="020F0502020204030204" pitchFamily="34" charset="0"/>
                <a:cs typeface="Calibri" panose="020F0502020204030204" pitchFamily="34" charset="0"/>
              </a:rPr>
              <a:t>There was a 6.7% (128) reduction in the number of serious violence offences recorded as involving a bladed implement. </a:t>
            </a:r>
          </a:p>
          <a:p>
            <a:pPr marL="171450" indent="-171450">
              <a:buClr>
                <a:srgbClr val="1D99A0"/>
              </a:buClr>
              <a:buFont typeface="Wingdings" panose="05000000000000000000" pitchFamily="2" charset="2"/>
              <a:buChar char="Ø"/>
            </a:pPr>
            <a:endParaRPr lang="en-GB" sz="1200" dirty="0">
              <a:latin typeface="Calibri" panose="020F0502020204030204" pitchFamily="34" charset="0"/>
              <a:ea typeface="Calibri" panose="020F0502020204030204" pitchFamily="34" charset="0"/>
              <a:cs typeface="Calibri" panose="020F0502020204030204" pitchFamily="34" charset="0"/>
            </a:endParaRPr>
          </a:p>
          <a:p>
            <a:pPr marL="285750" indent="-285750">
              <a:buClr>
                <a:srgbClr val="1D99A0"/>
              </a:buClr>
              <a:buFont typeface="Wingdings" panose="05000000000000000000" pitchFamily="2" charset="2"/>
              <a:buChar char="Ø"/>
            </a:pPr>
            <a:endParaRPr lang="en-GB" sz="1300" dirty="0" smtClean="0">
              <a:latin typeface="Calibri" panose="020F0502020204030204" pitchFamily="34" charset="0"/>
              <a:ea typeface="Calibri" panose="020F0502020204030204" pitchFamily="34" charset="0"/>
              <a:cs typeface="Calibri" panose="020F0502020204030204" pitchFamily="34" charset="0"/>
            </a:endParaRPr>
          </a:p>
          <a:p>
            <a:endParaRPr lang="en-GB" sz="1300"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818794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22599" y="1326055"/>
            <a:ext cx="5128859" cy="3046988"/>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Overall, </a:t>
            </a:r>
            <a:r>
              <a:rPr lang="en-GB" sz="1200" dirty="0" smtClean="0">
                <a:latin typeface="Calibri" panose="020F0502020204030204" pitchFamily="34" charset="0"/>
                <a:cs typeface="Calibri" panose="020F0502020204030204" pitchFamily="34" charset="0"/>
              </a:rPr>
              <a:t>there were 4,672 </a:t>
            </a:r>
            <a:r>
              <a:rPr lang="en-GB" sz="1200" dirty="0">
                <a:latin typeface="Calibri" panose="020F0502020204030204" pitchFamily="34" charset="0"/>
                <a:cs typeface="Calibri" panose="020F0502020204030204" pitchFamily="34" charset="0"/>
              </a:rPr>
              <a:t>serious violence offences recorded by Hampshire and Isle of Wight Constabulary across HIPS during the </a:t>
            </a:r>
            <a:r>
              <a:rPr lang="en-GB" sz="1200" dirty="0" smtClean="0">
                <a:latin typeface="Calibri" panose="020F0502020204030204" pitchFamily="34" charset="0"/>
                <a:cs typeface="Calibri" panose="020F0502020204030204" pitchFamily="34" charset="0"/>
              </a:rPr>
              <a:t>2024/25 </a:t>
            </a:r>
            <a:r>
              <a:rPr lang="en-GB" sz="1200" dirty="0">
                <a:latin typeface="Calibri" panose="020F0502020204030204" pitchFamily="34" charset="0"/>
                <a:cs typeface="Calibri" panose="020F0502020204030204" pitchFamily="34" charset="0"/>
              </a:rPr>
              <a:t>financial year. </a:t>
            </a:r>
            <a:r>
              <a:rPr lang="en-GB" sz="1200" dirty="0" smtClean="0">
                <a:latin typeface="Calibri" panose="020F0502020204030204" pitchFamily="34" charset="0"/>
                <a:cs typeface="Calibri" panose="020F0502020204030204" pitchFamily="34" charset="0"/>
              </a:rPr>
              <a:t>This </a:t>
            </a:r>
            <a:r>
              <a:rPr lang="en-GB" sz="1200" dirty="0">
                <a:latin typeface="Calibri" panose="020F0502020204030204" pitchFamily="34" charset="0"/>
                <a:cs typeface="Calibri" panose="020F0502020204030204" pitchFamily="34" charset="0"/>
              </a:rPr>
              <a:t>i</a:t>
            </a:r>
            <a:r>
              <a:rPr lang="en-GB" sz="1200" dirty="0" smtClean="0">
                <a:latin typeface="Calibri" panose="020F0502020204030204" pitchFamily="34" charset="0"/>
                <a:cs typeface="Calibri" panose="020F0502020204030204" pitchFamily="34" charset="0"/>
              </a:rPr>
              <a:t>s </a:t>
            </a:r>
            <a:r>
              <a:rPr lang="en-GB" sz="1200" dirty="0">
                <a:latin typeface="Calibri" panose="020F0502020204030204" pitchFamily="34" charset="0"/>
                <a:cs typeface="Calibri" panose="020F0502020204030204" pitchFamily="34" charset="0"/>
              </a:rPr>
              <a:t>a </a:t>
            </a:r>
            <a:r>
              <a:rPr lang="en-GB" sz="1200" dirty="0" smtClean="0">
                <a:latin typeface="Calibri" panose="020F0502020204030204" pitchFamily="34" charset="0"/>
                <a:cs typeface="Calibri" panose="020F0502020204030204" pitchFamily="34" charset="0"/>
              </a:rPr>
              <a:t>6.0% reduction </a:t>
            </a:r>
            <a:r>
              <a:rPr lang="en-GB" sz="1200" dirty="0">
                <a:latin typeface="Calibri" panose="020F0502020204030204" pitchFamily="34" charset="0"/>
                <a:cs typeface="Calibri" panose="020F0502020204030204" pitchFamily="34" charset="0"/>
              </a:rPr>
              <a:t>in comparison to the previous </a:t>
            </a:r>
            <a:r>
              <a:rPr lang="en-GB" sz="1200" dirty="0" smtClean="0">
                <a:latin typeface="Calibri" panose="020F0502020204030204" pitchFamily="34" charset="0"/>
                <a:cs typeface="Calibri" panose="020F0502020204030204" pitchFamily="34" charset="0"/>
              </a:rPr>
              <a:t>year. This is a greater decrease than that seen in 2022/23 to 2023/24 (-3.0%). </a:t>
            </a:r>
            <a:endParaRPr lang="en-GB" sz="1200" dirty="0">
              <a:latin typeface="Calibri" panose="020F0502020204030204" pitchFamily="34" charset="0"/>
              <a:cs typeface="Calibri" panose="020F0502020204030204" pitchFamily="34" charset="0"/>
            </a:endParaRPr>
          </a:p>
          <a:p>
            <a:endParaRPr lang="en-GB" sz="1200" dirty="0">
              <a:latin typeface="Calibri" panose="020F0502020204030204" pitchFamily="34" charset="0"/>
              <a:cs typeface="Calibri" panose="020F0502020204030204" pitchFamily="34" charset="0"/>
            </a:endParaRPr>
          </a:p>
          <a:p>
            <a:r>
              <a:rPr lang="en-GB" sz="1200" dirty="0" smtClean="0">
                <a:latin typeface="Calibri" panose="020F0502020204030204" pitchFamily="34" charset="0"/>
                <a:cs typeface="Calibri" panose="020F0502020204030204" pitchFamily="34" charset="0"/>
              </a:rPr>
              <a:t>Portsmouth </a:t>
            </a:r>
            <a:r>
              <a:rPr lang="en-GB" sz="1200" dirty="0">
                <a:latin typeface="Calibri" panose="020F0502020204030204" pitchFamily="34" charset="0"/>
                <a:cs typeface="Calibri" panose="020F0502020204030204" pitchFamily="34" charset="0"/>
              </a:rPr>
              <a:t>and </a:t>
            </a:r>
            <a:r>
              <a:rPr lang="en-GB" sz="1200" dirty="0" smtClean="0">
                <a:latin typeface="Calibri" panose="020F0502020204030204" pitchFamily="34" charset="0"/>
                <a:cs typeface="Calibri" panose="020F0502020204030204" pitchFamily="34" charset="0"/>
              </a:rPr>
              <a:t>Southampton </a:t>
            </a:r>
            <a:r>
              <a:rPr lang="en-GB" sz="1200" dirty="0">
                <a:latin typeface="Calibri" panose="020F0502020204030204" pitchFamily="34" charset="0"/>
                <a:cs typeface="Calibri" panose="020F0502020204030204" pitchFamily="34" charset="0"/>
              </a:rPr>
              <a:t>recorded the highest rates of serious violence per </a:t>
            </a:r>
            <a:r>
              <a:rPr lang="en-GB" sz="1200" dirty="0" smtClean="0">
                <a:latin typeface="Calibri" panose="020F0502020204030204" pitchFamily="34" charset="0"/>
                <a:cs typeface="Calibri" panose="020F0502020204030204" pitchFamily="34" charset="0"/>
              </a:rPr>
              <a:t>1,000 residents. Havant, Gosport, and the Isle of Wight also recorded higher rates of serious violence than the HIPS average. </a:t>
            </a:r>
          </a:p>
          <a:p>
            <a:endParaRPr lang="en-GB" sz="1200"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Combined, Portsmouth and Southampton accounted for </a:t>
            </a:r>
            <a:r>
              <a:rPr lang="en-GB" sz="1200" dirty="0" smtClean="0">
                <a:latin typeface="Calibri" panose="020F0502020204030204" pitchFamily="34" charset="0"/>
                <a:cs typeface="Calibri" panose="020F0502020204030204" pitchFamily="34" charset="0"/>
              </a:rPr>
              <a:t>45.6% </a:t>
            </a:r>
            <a:r>
              <a:rPr lang="en-GB" sz="1200" dirty="0">
                <a:latin typeface="Calibri" panose="020F0502020204030204" pitchFamily="34" charset="0"/>
                <a:cs typeface="Calibri" panose="020F0502020204030204" pitchFamily="34" charset="0"/>
              </a:rPr>
              <a:t>of all serious violence offences in the HIPS </a:t>
            </a:r>
            <a:r>
              <a:rPr lang="en-GB" sz="1200" dirty="0" smtClean="0">
                <a:latin typeface="Calibri" panose="020F0502020204030204" pitchFamily="34" charset="0"/>
                <a:cs typeface="Calibri" panose="020F0502020204030204" pitchFamily="34" charset="0"/>
              </a:rPr>
              <a:t>area, a small increase on the previous year (44.8%).</a:t>
            </a:r>
            <a:endParaRPr lang="en-GB" sz="1200" dirty="0">
              <a:latin typeface="Calibri" panose="020F0502020204030204" pitchFamily="34" charset="0"/>
              <a:cs typeface="Calibri" panose="020F0502020204030204" pitchFamily="34" charset="0"/>
            </a:endParaRPr>
          </a:p>
          <a:p>
            <a:endParaRPr lang="en-GB" sz="1200" dirty="0"/>
          </a:p>
          <a:p>
            <a:endParaRPr lang="en-GB" sz="1200" dirty="0"/>
          </a:p>
          <a:p>
            <a:endParaRPr lang="en-GB" sz="1200" dirty="0"/>
          </a:p>
          <a:p>
            <a:endParaRPr lang="en-GB" sz="1200" dirty="0"/>
          </a:p>
        </p:txBody>
      </p:sp>
      <p:sp>
        <p:nvSpPr>
          <p:cNvPr id="2" name="Title 1"/>
          <p:cNvSpPr>
            <a:spLocks noGrp="1"/>
          </p:cNvSpPr>
          <p:nvPr>
            <p:ph type="title"/>
          </p:nvPr>
        </p:nvSpPr>
        <p:spPr>
          <a:xfrm>
            <a:off x="1970201" y="107430"/>
            <a:ext cx="10680569" cy="1325563"/>
          </a:xfrm>
        </p:spPr>
        <p:txBody>
          <a:bodyPr>
            <a:normAutofit/>
          </a:bodyPr>
          <a:lstStyle/>
          <a:p>
            <a:r>
              <a:rPr lang="en-GB" sz="3500" b="1" dirty="0">
                <a:solidFill>
                  <a:srgbClr val="1D99A0"/>
                </a:solidFill>
                <a:latin typeface="Calibri" panose="020F0502020204030204" pitchFamily="34" charset="0"/>
                <a:cs typeface="Calibri" panose="020F0502020204030204" pitchFamily="34" charset="0"/>
              </a:rPr>
              <a:t>What serious violence has happened in the last year?</a:t>
            </a:r>
          </a:p>
        </p:txBody>
      </p:sp>
      <p:sp>
        <p:nvSpPr>
          <p:cNvPr id="4" name="Slide Number Placeholder 3"/>
          <p:cNvSpPr>
            <a:spLocks noGrp="1"/>
          </p:cNvSpPr>
          <p:nvPr>
            <p:ph type="sldNum" sz="quarter" idx="4"/>
          </p:nvPr>
        </p:nvSpPr>
        <p:spPr/>
        <p:txBody>
          <a:bodyPr/>
          <a:lstStyle/>
          <a:p>
            <a:fld id="{20E6EF6E-3CFC-45B5-ADB5-6BCFD29737BB}" type="slidenum">
              <a:rPr lang="en-GB" smtClean="0"/>
              <a:t>4</a:t>
            </a:fld>
            <a:endParaRPr lang="en-GB"/>
          </a:p>
        </p:txBody>
      </p:sp>
      <p:sp>
        <p:nvSpPr>
          <p:cNvPr id="9" name="Text Box 1802636651"/>
          <p:cNvSpPr txBox="1"/>
          <p:nvPr/>
        </p:nvSpPr>
        <p:spPr>
          <a:xfrm>
            <a:off x="645980" y="6176963"/>
            <a:ext cx="4539975" cy="138499"/>
          </a:xfrm>
          <a:prstGeom prst="rect">
            <a:avLst/>
          </a:prstGeom>
          <a:noFill/>
          <a:ln>
            <a:noFill/>
          </a:ln>
        </p:spPr>
        <p:txBody>
          <a:bodyPr rot="0" spcFirstLastPara="0" vert="horz" wrap="square" lIns="0" tIns="0" rIns="0" bIns="0" numCol="1" spcCol="0" rtlCol="0" fromWordArt="0" anchor="t" anchorCtr="0" forceAA="0" compatLnSpc="1">
            <a:prstTxWarp prst="textNoShape">
              <a:avLst/>
            </a:prstTxWarp>
            <a:spAutoFit/>
          </a:bodyPr>
          <a:lstStyle/>
          <a:p>
            <a:pPr>
              <a:spcAft>
                <a:spcPts val="1000"/>
              </a:spcAft>
            </a:pPr>
            <a:r>
              <a:rPr lang="en-GB" sz="900" b="1" i="1" dirty="0">
                <a:solidFill>
                  <a:srgbClr val="5F5F5F"/>
                </a:solidFill>
                <a:latin typeface="Calibri" panose="020F0502020204030204" pitchFamily="34" charset="0"/>
                <a:cs typeface="Calibri" panose="020F0502020204030204" pitchFamily="34" charset="0"/>
              </a:rPr>
              <a:t>Figure 1. Police recorded serious violence, rate per 1000 persons, Hampshire CSPs,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10" name="TextBox 9"/>
          <p:cNvSpPr txBox="1"/>
          <p:nvPr/>
        </p:nvSpPr>
        <p:spPr>
          <a:xfrm>
            <a:off x="6076604" y="3827638"/>
            <a:ext cx="5642815" cy="3046988"/>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An offensive weapon is defined as “any article made or adapted for use for causing injury to the person or intended by the person having it with them or by some other person.”</a:t>
            </a:r>
          </a:p>
          <a:p>
            <a:endParaRPr lang="en-GB" sz="1200"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The most common serious violence offence in </a:t>
            </a:r>
            <a:r>
              <a:rPr lang="en-GB" sz="1200" dirty="0" smtClean="0">
                <a:latin typeface="Calibri" panose="020F0502020204030204" pitchFamily="34" charset="0"/>
                <a:cs typeface="Calibri" panose="020F0502020204030204" pitchFamily="34" charset="0"/>
              </a:rPr>
              <a:t>2024/25 </a:t>
            </a:r>
            <a:r>
              <a:rPr lang="en-GB" sz="1200" dirty="0">
                <a:latin typeface="Calibri" panose="020F0502020204030204" pitchFamily="34" charset="0"/>
                <a:cs typeface="Calibri" panose="020F0502020204030204" pitchFamily="34" charset="0"/>
              </a:rPr>
              <a:t>was Possession of Weapons offences; these accounted for </a:t>
            </a:r>
            <a:r>
              <a:rPr lang="en-GB" sz="1200" dirty="0" smtClean="0">
                <a:latin typeface="Calibri" panose="020F0502020204030204" pitchFamily="34" charset="0"/>
                <a:cs typeface="Calibri" panose="020F0502020204030204" pitchFamily="34" charset="0"/>
              </a:rPr>
              <a:t>43.9% </a:t>
            </a:r>
            <a:r>
              <a:rPr lang="en-GB" sz="1200" dirty="0">
                <a:latin typeface="Calibri" panose="020F0502020204030204" pitchFamily="34" charset="0"/>
                <a:cs typeface="Calibri" panose="020F0502020204030204" pitchFamily="34" charset="0"/>
              </a:rPr>
              <a:t>of all serious violence </a:t>
            </a:r>
            <a:r>
              <a:rPr lang="en-GB" sz="1200" dirty="0" smtClean="0">
                <a:latin typeface="Calibri" panose="020F0502020204030204" pitchFamily="34" charset="0"/>
                <a:cs typeface="Calibri" panose="020F0502020204030204" pitchFamily="34" charset="0"/>
              </a:rPr>
              <a:t>offences reported. However, this crime type decreased by a greater proportion than all serious violence (-7.4%, compared to -6%). Fareham </a:t>
            </a:r>
            <a:r>
              <a:rPr lang="en-GB" sz="1200" dirty="0">
                <a:latin typeface="Calibri" panose="020F0502020204030204" pitchFamily="34" charset="0"/>
                <a:cs typeface="Calibri" panose="020F0502020204030204" pitchFamily="34" charset="0"/>
              </a:rPr>
              <a:t>had the highest proportion of Possession of Weapons Offences (</a:t>
            </a:r>
            <a:r>
              <a:rPr lang="en-GB" sz="1200" dirty="0" smtClean="0">
                <a:latin typeface="Calibri" panose="020F0502020204030204" pitchFamily="34" charset="0"/>
                <a:cs typeface="Calibri" panose="020F0502020204030204" pitchFamily="34" charset="0"/>
              </a:rPr>
              <a:t>57%) </a:t>
            </a:r>
            <a:r>
              <a:rPr lang="en-GB" sz="1200" dirty="0">
                <a:latin typeface="Calibri" panose="020F0502020204030204" pitchFamily="34" charset="0"/>
                <a:cs typeface="Calibri" panose="020F0502020204030204" pitchFamily="34" charset="0"/>
              </a:rPr>
              <a:t>and </a:t>
            </a:r>
            <a:r>
              <a:rPr lang="en-GB" sz="1200" dirty="0" smtClean="0">
                <a:latin typeface="Calibri" panose="020F0502020204030204" pitchFamily="34" charset="0"/>
                <a:cs typeface="Calibri" panose="020F0502020204030204" pitchFamily="34" charset="0"/>
              </a:rPr>
              <a:t>Winchester </a:t>
            </a:r>
            <a:r>
              <a:rPr lang="en-GB" sz="1200" dirty="0">
                <a:latin typeface="Calibri" panose="020F0502020204030204" pitchFamily="34" charset="0"/>
                <a:cs typeface="Calibri" panose="020F0502020204030204" pitchFamily="34" charset="0"/>
              </a:rPr>
              <a:t>had the lowest </a:t>
            </a:r>
            <a:r>
              <a:rPr lang="en-GB" sz="1200" dirty="0" smtClean="0">
                <a:latin typeface="Calibri" panose="020F0502020204030204" pitchFamily="34" charset="0"/>
                <a:cs typeface="Calibri" panose="020F0502020204030204" pitchFamily="34" charset="0"/>
              </a:rPr>
              <a:t>(38.6%). </a:t>
            </a:r>
          </a:p>
          <a:p>
            <a:endParaRPr lang="en-GB" sz="1200"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When compared to the previous twelve months</a:t>
            </a:r>
            <a:r>
              <a:rPr lang="en-GB" sz="1200" dirty="0" smtClean="0">
                <a:latin typeface="Calibri" panose="020F0502020204030204" pitchFamily="34" charset="0"/>
                <a:cs typeface="Calibri" panose="020F0502020204030204" pitchFamily="34" charset="0"/>
              </a:rPr>
              <a:t>, </a:t>
            </a:r>
            <a:r>
              <a:rPr lang="en-GB" sz="1200" dirty="0">
                <a:latin typeface="Calibri" panose="020F0502020204030204" pitchFamily="34" charset="0"/>
                <a:cs typeface="Calibri" panose="020F0502020204030204" pitchFamily="34" charset="0"/>
              </a:rPr>
              <a:t>Robbery of Personal Property, Robbery of Business Property and Public Order </a:t>
            </a:r>
            <a:r>
              <a:rPr lang="en-GB" sz="1200" dirty="0" smtClean="0">
                <a:latin typeface="Calibri" panose="020F0502020204030204" pitchFamily="34" charset="0"/>
                <a:cs typeface="Calibri" panose="020F0502020204030204" pitchFamily="34" charset="0"/>
              </a:rPr>
              <a:t>Offences all </a:t>
            </a:r>
            <a:r>
              <a:rPr lang="en-GB" sz="1200" dirty="0">
                <a:latin typeface="Calibri" panose="020F0502020204030204" pitchFamily="34" charset="0"/>
                <a:cs typeface="Calibri" panose="020F0502020204030204" pitchFamily="34" charset="0"/>
              </a:rPr>
              <a:t>decreased for </a:t>
            </a:r>
            <a:r>
              <a:rPr lang="en-GB" sz="1200" dirty="0" smtClean="0">
                <a:latin typeface="Calibri" panose="020F0502020204030204" pitchFamily="34" charset="0"/>
                <a:cs typeface="Calibri" panose="020F0502020204030204" pitchFamily="34" charset="0"/>
              </a:rPr>
              <a:t>2024/25. Violence with injury increased slightly by 3.4%, homicide rose to 12 </a:t>
            </a:r>
            <a:r>
              <a:rPr lang="en-GB" sz="1200" dirty="0">
                <a:latin typeface="Calibri" panose="020F0502020204030204" pitchFamily="34" charset="0"/>
                <a:cs typeface="Calibri" panose="020F0502020204030204" pitchFamily="34" charset="0"/>
              </a:rPr>
              <a:t>incidents.</a:t>
            </a:r>
          </a:p>
          <a:p>
            <a:endParaRPr lang="en-GB" sz="1200" dirty="0"/>
          </a:p>
          <a:p>
            <a:endParaRPr lang="en-GB" sz="1200" dirty="0"/>
          </a:p>
          <a:p>
            <a:endParaRPr lang="en-GB" sz="1200" dirty="0"/>
          </a:p>
        </p:txBody>
      </p:sp>
      <p:sp>
        <p:nvSpPr>
          <p:cNvPr id="12" name="Text Box 1802636653"/>
          <p:cNvSpPr txBox="1"/>
          <p:nvPr/>
        </p:nvSpPr>
        <p:spPr>
          <a:xfrm>
            <a:off x="6187638" y="3487783"/>
            <a:ext cx="4260965" cy="138499"/>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spAutoFit/>
          </a:bodyPr>
          <a:lstStyle/>
          <a:p>
            <a:pPr>
              <a:spcAft>
                <a:spcPts val="1000"/>
              </a:spcAft>
            </a:pPr>
            <a:r>
              <a:rPr lang="en-GB" sz="900" b="1" i="1" dirty="0">
                <a:solidFill>
                  <a:srgbClr val="5F5F5F"/>
                </a:solidFill>
                <a:effectLst/>
                <a:latin typeface="Calibri" panose="020F0502020204030204" pitchFamily="34" charset="0"/>
                <a:ea typeface="Calibri" panose="020F0502020204030204" pitchFamily="34" charset="0"/>
                <a:cs typeface="Times New Roman" panose="02020603050405020304" pitchFamily="18" charset="0"/>
              </a:rPr>
              <a:t>Figure 2. Types of serious violence in HIPS</a:t>
            </a:r>
          </a:p>
        </p:txBody>
      </p:sp>
      <p:pic>
        <p:nvPicPr>
          <p:cNvPr id="13" name="Picture 12" descr="A graph of a number of people&#10;&#10;AI-generated content may be incorrect."/>
          <p:cNvPicPr/>
          <p:nvPr/>
        </p:nvPicPr>
        <p:blipFill>
          <a:blip r:embed="rId2">
            <a:extLst>
              <a:ext uri="{28A0092B-C50C-407E-A947-70E740481C1C}">
                <a14:useLocalDpi xmlns:a14="http://schemas.microsoft.com/office/drawing/2010/main" val="0"/>
              </a:ext>
            </a:extLst>
          </a:blip>
          <a:stretch>
            <a:fillRect/>
          </a:stretch>
        </p:blipFill>
        <p:spPr>
          <a:xfrm>
            <a:off x="622599" y="3723277"/>
            <a:ext cx="5343525" cy="2347595"/>
          </a:xfrm>
          <a:prstGeom prst="rect">
            <a:avLst/>
          </a:prstGeom>
        </p:spPr>
      </p:pic>
      <p:pic>
        <p:nvPicPr>
          <p:cNvPr id="15" name="Picture 14" descr="A graph of a number of people with numbers and text"/>
          <p:cNvPicPr/>
          <p:nvPr/>
        </p:nvPicPr>
        <p:blipFill>
          <a:blip r:embed="rId3">
            <a:extLst>
              <a:ext uri="{28A0092B-C50C-407E-A947-70E740481C1C}">
                <a14:useLocalDpi xmlns:a14="http://schemas.microsoft.com/office/drawing/2010/main" val="0"/>
              </a:ext>
            </a:extLst>
          </a:blip>
          <a:stretch>
            <a:fillRect/>
          </a:stretch>
        </p:blipFill>
        <p:spPr>
          <a:xfrm>
            <a:off x="5962044" y="1250914"/>
            <a:ext cx="5900189" cy="2130778"/>
          </a:xfrm>
          <a:prstGeom prst="rect">
            <a:avLst/>
          </a:prstGeom>
        </p:spPr>
      </p:pic>
      <p:pic>
        <p:nvPicPr>
          <p:cNvPr id="3" name="Picture 12" descr="A graph of a number of people&#10;&#10;AI-generated content may be incorrect."/>
          <p:cNvPicPr/>
          <p:nvPr/>
        </p:nvPicPr>
        <p:blipFill>
          <a:blip r:embed="rId2">
            <a:extLst>
              <a:ext uri="{28A0092B-C50C-407E-A947-70E740481C1C}">
                <a14:useLocalDpi xmlns:a14="http://schemas.microsoft.com/office/drawing/2010/main" val="0"/>
              </a:ext>
            </a:extLst>
          </a:blip>
          <a:stretch>
            <a:fillRect/>
          </a:stretch>
        </p:blipFill>
        <p:spPr>
          <a:xfrm>
            <a:off x="622599" y="3723277"/>
            <a:ext cx="5343525" cy="2347595"/>
          </a:xfrm>
          <a:prstGeom prst="rect">
            <a:avLst/>
          </a:prstGeom>
        </p:spPr>
      </p:pic>
      <p:pic>
        <p:nvPicPr>
          <p:cNvPr id="5" name="Picture 14" descr="A graph of a number of people with numbers and text"/>
          <p:cNvPicPr/>
          <p:nvPr/>
        </p:nvPicPr>
        <p:blipFill>
          <a:blip r:embed="rId3">
            <a:extLst>
              <a:ext uri="{28A0092B-C50C-407E-A947-70E740481C1C}">
                <a14:useLocalDpi xmlns:a14="http://schemas.microsoft.com/office/drawing/2010/main" val="0"/>
              </a:ext>
            </a:extLst>
          </a:blip>
          <a:stretch>
            <a:fillRect/>
          </a:stretch>
        </p:blipFill>
        <p:spPr>
          <a:xfrm>
            <a:off x="5962044" y="1250914"/>
            <a:ext cx="5900189" cy="2130778"/>
          </a:xfrm>
          <a:prstGeom prst="rect">
            <a:avLst/>
          </a:prstGeom>
        </p:spPr>
      </p:pic>
    </p:spTree>
    <p:extLst>
      <p:ext uri="{BB962C8B-B14F-4D97-AF65-F5344CB8AC3E}">
        <p14:creationId xmlns:p14="http://schemas.microsoft.com/office/powerpoint/2010/main" val="11831322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20E6EF6E-3CFC-45B5-ADB5-6BCFD29737BB}" type="slidenum">
              <a:rPr lang="en-GB" smtClean="0"/>
              <a:t>5</a:t>
            </a:fld>
            <a:endParaRPr lang="en-GB"/>
          </a:p>
        </p:txBody>
      </p:sp>
      <p:sp>
        <p:nvSpPr>
          <p:cNvPr id="6" name="Title 1"/>
          <p:cNvSpPr txBox="1">
            <a:spLocks/>
          </p:cNvSpPr>
          <p:nvPr/>
        </p:nvSpPr>
        <p:spPr>
          <a:xfrm>
            <a:off x="2158314" y="433633"/>
            <a:ext cx="9649598" cy="63139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1D99A0"/>
                </a:solidFill>
                <a:latin typeface="Calibri" panose="020F0502020204030204" pitchFamily="34" charset="0"/>
                <a:cs typeface="Calibri" panose="020F0502020204030204" pitchFamily="34" charset="0"/>
              </a:rPr>
              <a:t>What serious violence is happening?</a:t>
            </a:r>
          </a:p>
        </p:txBody>
      </p:sp>
      <p:sp>
        <p:nvSpPr>
          <p:cNvPr id="5" name="TextBox 4"/>
          <p:cNvSpPr txBox="1"/>
          <p:nvPr/>
        </p:nvSpPr>
        <p:spPr>
          <a:xfrm>
            <a:off x="346166" y="1255605"/>
            <a:ext cx="5185954" cy="1846659"/>
          </a:xfrm>
          <a:prstGeom prst="rect">
            <a:avLst/>
          </a:prstGeom>
          <a:noFill/>
        </p:spPr>
        <p:txBody>
          <a:bodyPr wrap="square" rtlCol="0">
            <a:spAutoFit/>
          </a:bodyPr>
          <a:lstStyle/>
          <a:p>
            <a:r>
              <a:rPr lang="en-GB" sz="1200" b="1" dirty="0">
                <a:solidFill>
                  <a:srgbClr val="2FA1A8"/>
                </a:solidFill>
                <a:latin typeface="Calibri" panose="020F0502020204030204" pitchFamily="34" charset="0"/>
                <a:cs typeface="Calibri" panose="020F0502020204030204" pitchFamily="34" charset="0"/>
              </a:rPr>
              <a:t>Violence with Injury</a:t>
            </a:r>
          </a:p>
          <a:p>
            <a:endParaRPr lang="en-GB"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Since </a:t>
            </a:r>
            <a:r>
              <a:rPr lang="en-GB" sz="1200" dirty="0" smtClean="0">
                <a:latin typeface="Calibri" panose="020F0502020204030204" pitchFamily="34" charset="0"/>
                <a:cs typeface="Calibri" panose="020F0502020204030204" pitchFamily="34" charset="0"/>
              </a:rPr>
              <a:t>2015/16, </a:t>
            </a:r>
            <a:r>
              <a:rPr lang="en-GB" sz="1200" dirty="0">
                <a:latin typeface="Calibri" panose="020F0502020204030204" pitchFamily="34" charset="0"/>
                <a:cs typeface="Calibri" panose="020F0502020204030204" pitchFamily="34" charset="0"/>
              </a:rPr>
              <a:t>HIPS has consistently recorded a higher rate of Violence with Injury incidents per 1,000 residents in comparison to the England average. There were </a:t>
            </a:r>
            <a:r>
              <a:rPr lang="en-GB" sz="1200" dirty="0" smtClean="0">
                <a:latin typeface="Calibri" panose="020F0502020204030204" pitchFamily="34" charset="0"/>
                <a:cs typeface="Calibri" panose="020F0502020204030204" pitchFamily="34" charset="0"/>
              </a:rPr>
              <a:t>8.9 </a:t>
            </a:r>
            <a:r>
              <a:rPr lang="en-GB" sz="1200" dirty="0">
                <a:latin typeface="Calibri" panose="020F0502020204030204" pitchFamily="34" charset="0"/>
                <a:cs typeface="Calibri" panose="020F0502020204030204" pitchFamily="34" charset="0"/>
              </a:rPr>
              <a:t>Violence with Injury offences per </a:t>
            </a:r>
            <a:r>
              <a:rPr lang="en-GB" sz="1200" dirty="0" smtClean="0">
                <a:latin typeface="Calibri" panose="020F0502020204030204" pitchFamily="34" charset="0"/>
                <a:cs typeface="Calibri" panose="020F0502020204030204" pitchFamily="34" charset="0"/>
              </a:rPr>
              <a:t>1,000 </a:t>
            </a:r>
            <a:r>
              <a:rPr lang="en-GB" sz="1200" dirty="0">
                <a:latin typeface="Calibri" panose="020F0502020204030204" pitchFamily="34" charset="0"/>
                <a:cs typeface="Calibri" panose="020F0502020204030204" pitchFamily="34" charset="0"/>
              </a:rPr>
              <a:t>residents across the HIPS area in </a:t>
            </a:r>
            <a:r>
              <a:rPr lang="en-GB" sz="1200" dirty="0" smtClean="0">
                <a:latin typeface="Calibri" panose="020F0502020204030204" pitchFamily="34" charset="0"/>
                <a:cs typeface="Calibri" panose="020F0502020204030204" pitchFamily="34" charset="0"/>
              </a:rPr>
              <a:t>2024/25. Portsmouth </a:t>
            </a:r>
            <a:r>
              <a:rPr lang="en-GB" sz="1200" dirty="0">
                <a:latin typeface="Calibri" panose="020F0502020204030204" pitchFamily="34" charset="0"/>
                <a:cs typeface="Calibri" panose="020F0502020204030204" pitchFamily="34" charset="0"/>
              </a:rPr>
              <a:t>recorded the highest proportion of offences </a:t>
            </a:r>
            <a:r>
              <a:rPr lang="en-GB" sz="1200" dirty="0" smtClean="0">
                <a:latin typeface="Calibri" panose="020F0502020204030204" pitchFamily="34" charset="0"/>
                <a:cs typeface="Calibri" panose="020F0502020204030204" pitchFamily="34" charset="0"/>
              </a:rPr>
              <a:t>(14.8), </a:t>
            </a:r>
            <a:r>
              <a:rPr lang="en-GB" sz="1200" dirty="0">
                <a:latin typeface="Calibri" panose="020F0502020204030204" pitchFamily="34" charset="0"/>
                <a:cs typeface="Calibri" panose="020F0502020204030204" pitchFamily="34" charset="0"/>
              </a:rPr>
              <a:t>whilst East Hampshire recorded the lowest proportion </a:t>
            </a:r>
            <a:r>
              <a:rPr lang="en-GB" sz="1200" dirty="0" smtClean="0">
                <a:latin typeface="Calibri" panose="020F0502020204030204" pitchFamily="34" charset="0"/>
                <a:cs typeface="Calibri" panose="020F0502020204030204" pitchFamily="34" charset="0"/>
              </a:rPr>
              <a:t>(5.0). </a:t>
            </a:r>
            <a:r>
              <a:rPr lang="en-GB" sz="1200" dirty="0">
                <a:latin typeface="Calibri" panose="020F0502020204030204" pitchFamily="34" charset="0"/>
                <a:cs typeface="Calibri" panose="020F0502020204030204" pitchFamily="34" charset="0"/>
              </a:rPr>
              <a:t>Areas with a larger Night Time Economy (NTE) also recorded a higher level of these offences, demonstrating their role in the perpetration of Violence with Injury. </a:t>
            </a:r>
            <a:endParaRPr lang="en-GB" dirty="0"/>
          </a:p>
        </p:txBody>
      </p:sp>
      <p:sp>
        <p:nvSpPr>
          <p:cNvPr id="15" name="TextBox 14"/>
          <p:cNvSpPr txBox="1"/>
          <p:nvPr/>
        </p:nvSpPr>
        <p:spPr>
          <a:xfrm>
            <a:off x="346166" y="6402884"/>
            <a:ext cx="5310051" cy="230832"/>
          </a:xfrm>
          <a:prstGeom prst="rect">
            <a:avLst/>
          </a:prstGeom>
          <a:noFill/>
        </p:spPr>
        <p:txBody>
          <a:bodyPr wrap="square" rtlCol="0">
            <a:spAutoFit/>
          </a:bodyPr>
          <a:lstStyle/>
          <a:p>
            <a:r>
              <a:rPr lang="en-GB" sz="900" b="1" dirty="0">
                <a:solidFill>
                  <a:srgbClr val="5F5F5F"/>
                </a:solidFill>
                <a:latin typeface="Calibri" panose="020F0502020204030204" pitchFamily="34" charset="0"/>
                <a:cs typeface="Calibri" panose="020F0502020204030204" pitchFamily="34" charset="0"/>
              </a:rPr>
              <a:t>Figure 3. Police recorded violence with injury, rate per 1000 persons, Hampshire CSPs and England, </a:t>
            </a:r>
            <a:r>
              <a:rPr lang="en-GB" sz="900" b="1" dirty="0" smtClean="0">
                <a:solidFill>
                  <a:srgbClr val="5F5F5F"/>
                </a:solidFill>
                <a:latin typeface="Calibri" panose="020F0502020204030204" pitchFamily="34" charset="0"/>
                <a:cs typeface="Calibri" panose="020F0502020204030204" pitchFamily="34" charset="0"/>
              </a:rPr>
              <a:t>2024/25</a:t>
            </a:r>
            <a:endParaRPr lang="en-GB" sz="900" b="1" dirty="0">
              <a:solidFill>
                <a:srgbClr val="5F5F5F"/>
              </a:solidFill>
              <a:latin typeface="Calibri" panose="020F0502020204030204" pitchFamily="34" charset="0"/>
              <a:cs typeface="Calibri" panose="020F0502020204030204" pitchFamily="34" charset="0"/>
            </a:endParaRPr>
          </a:p>
        </p:txBody>
      </p:sp>
      <p:sp>
        <p:nvSpPr>
          <p:cNvPr id="16" name="TextBox 15"/>
          <p:cNvSpPr txBox="1"/>
          <p:nvPr/>
        </p:nvSpPr>
        <p:spPr>
          <a:xfrm>
            <a:off x="6002382" y="1177338"/>
            <a:ext cx="5368835" cy="2123658"/>
          </a:xfrm>
          <a:prstGeom prst="rect">
            <a:avLst/>
          </a:prstGeom>
          <a:noFill/>
        </p:spPr>
        <p:txBody>
          <a:bodyPr wrap="square" rtlCol="0">
            <a:spAutoFit/>
          </a:bodyPr>
          <a:lstStyle/>
          <a:p>
            <a:r>
              <a:rPr lang="en-GB" sz="1200" b="1" dirty="0">
                <a:solidFill>
                  <a:srgbClr val="2FA1A8"/>
                </a:solidFill>
                <a:latin typeface="Calibri" panose="020F0502020204030204" pitchFamily="34" charset="0"/>
                <a:cs typeface="Calibri" panose="020F0502020204030204" pitchFamily="34" charset="0"/>
              </a:rPr>
              <a:t>Possession of Weapon Offences</a:t>
            </a:r>
          </a:p>
          <a:p>
            <a:endParaRPr lang="en-GB" sz="1200" b="1" dirty="0">
              <a:solidFill>
                <a:srgbClr val="2FA1A8"/>
              </a:solidFill>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Since 2015/16, HIPS has consistently recorded a higher rate of Possession of Weapons offences per 1,000 residents in comparison to the England average.  There were </a:t>
            </a:r>
            <a:r>
              <a:rPr lang="en-GB" sz="1200" dirty="0" smtClean="0">
                <a:latin typeface="Calibri" panose="020F0502020204030204" pitchFamily="34" charset="0"/>
                <a:cs typeface="Calibri" panose="020F0502020204030204" pitchFamily="34" charset="0"/>
              </a:rPr>
              <a:t>1.0 </a:t>
            </a:r>
            <a:r>
              <a:rPr lang="en-GB" sz="1200" dirty="0">
                <a:latin typeface="Calibri" panose="020F0502020204030204" pitchFamily="34" charset="0"/>
                <a:cs typeface="Calibri" panose="020F0502020204030204" pitchFamily="34" charset="0"/>
              </a:rPr>
              <a:t>Possession of Weapons offences per </a:t>
            </a:r>
            <a:r>
              <a:rPr lang="en-GB" sz="1200" dirty="0" smtClean="0">
                <a:latin typeface="Calibri" panose="020F0502020204030204" pitchFamily="34" charset="0"/>
                <a:cs typeface="Calibri" panose="020F0502020204030204" pitchFamily="34" charset="0"/>
              </a:rPr>
              <a:t>1,000 </a:t>
            </a:r>
            <a:r>
              <a:rPr lang="en-GB" sz="1200" dirty="0">
                <a:latin typeface="Calibri" panose="020F0502020204030204" pitchFamily="34" charset="0"/>
                <a:cs typeface="Calibri" panose="020F0502020204030204" pitchFamily="34" charset="0"/>
              </a:rPr>
              <a:t>residents across the HIPS area in </a:t>
            </a:r>
            <a:r>
              <a:rPr lang="en-GB" sz="1200" dirty="0" smtClean="0">
                <a:latin typeface="Calibri" panose="020F0502020204030204" pitchFamily="34" charset="0"/>
                <a:cs typeface="Calibri" panose="020F0502020204030204" pitchFamily="34" charset="0"/>
              </a:rPr>
              <a:t>2024/25. In this year, HIPS rate per 1,000 decreased by 0.1 percentage points in comparison to the England &amp; Wales rate which remained the same. Similarly to Violence with Injury offences, Portsmouth recorded </a:t>
            </a:r>
            <a:r>
              <a:rPr lang="en-GB" sz="1200" dirty="0">
                <a:latin typeface="Calibri" panose="020F0502020204030204" pitchFamily="34" charset="0"/>
                <a:cs typeface="Calibri" panose="020F0502020204030204" pitchFamily="34" charset="0"/>
              </a:rPr>
              <a:t>the highest proportion of Possession of Weapons offences (</a:t>
            </a:r>
            <a:r>
              <a:rPr lang="en-GB" sz="1200" dirty="0" smtClean="0">
                <a:latin typeface="Calibri" panose="020F0502020204030204" pitchFamily="34" charset="0"/>
                <a:cs typeface="Calibri" panose="020F0502020204030204" pitchFamily="34" charset="0"/>
              </a:rPr>
              <a:t>2.0). Whilst Winchester </a:t>
            </a:r>
            <a:r>
              <a:rPr lang="en-GB" sz="1200" dirty="0">
                <a:latin typeface="Calibri" panose="020F0502020204030204" pitchFamily="34" charset="0"/>
                <a:cs typeface="Calibri" panose="020F0502020204030204" pitchFamily="34" charset="0"/>
              </a:rPr>
              <a:t>recorded the lowest proportion with </a:t>
            </a:r>
            <a:r>
              <a:rPr lang="en-GB" sz="1200" dirty="0" smtClean="0">
                <a:latin typeface="Calibri" panose="020F0502020204030204" pitchFamily="34" charset="0"/>
                <a:cs typeface="Calibri" panose="020F0502020204030204" pitchFamily="34" charset="0"/>
              </a:rPr>
              <a:t>0.5. </a:t>
            </a:r>
            <a:r>
              <a:rPr lang="en-GB" sz="1200" dirty="0">
                <a:latin typeface="Calibri" panose="020F0502020204030204" pitchFamily="34" charset="0"/>
                <a:cs typeface="Calibri" panose="020F0502020204030204" pitchFamily="34" charset="0"/>
              </a:rPr>
              <a:t>The most common type of these offences was Offensive Weapons (</a:t>
            </a:r>
            <a:r>
              <a:rPr lang="en-GB" sz="1200" dirty="0" smtClean="0">
                <a:latin typeface="Calibri" panose="020F0502020204030204" pitchFamily="34" charset="0"/>
                <a:cs typeface="Calibri" panose="020F0502020204030204" pitchFamily="34" charset="0"/>
              </a:rPr>
              <a:t>91.3%).</a:t>
            </a:r>
            <a:endParaRPr lang="en-GB" sz="1200" dirty="0">
              <a:latin typeface="Calibri" panose="020F0502020204030204" pitchFamily="34" charset="0"/>
              <a:cs typeface="Calibri" panose="020F0502020204030204" pitchFamily="34" charset="0"/>
            </a:endParaRPr>
          </a:p>
        </p:txBody>
      </p:sp>
      <p:sp>
        <p:nvSpPr>
          <p:cNvPr id="18" name="TextBox 17"/>
          <p:cNvSpPr txBox="1"/>
          <p:nvPr/>
        </p:nvSpPr>
        <p:spPr>
          <a:xfrm>
            <a:off x="5786727" y="6264384"/>
            <a:ext cx="5924124" cy="369332"/>
          </a:xfrm>
          <a:prstGeom prst="rect">
            <a:avLst/>
          </a:prstGeom>
          <a:noFill/>
        </p:spPr>
        <p:txBody>
          <a:bodyPr wrap="square" rtlCol="0">
            <a:spAutoFit/>
          </a:bodyPr>
          <a:lstStyle/>
          <a:p>
            <a:r>
              <a:rPr lang="en-GB" sz="900" b="1" dirty="0">
                <a:solidFill>
                  <a:srgbClr val="5F5F5F"/>
                </a:solidFill>
                <a:latin typeface="Calibri" panose="020F0502020204030204" pitchFamily="34" charset="0"/>
                <a:cs typeface="Calibri" panose="020F0502020204030204" pitchFamily="34" charset="0"/>
              </a:rPr>
              <a:t>Figure 4. Police recorded possession of weapons offences per 1000 persons across the HIPS area in the year ending March </a:t>
            </a:r>
            <a:r>
              <a:rPr lang="en-GB" sz="900" b="1" dirty="0" smtClean="0">
                <a:solidFill>
                  <a:srgbClr val="5F5F5F"/>
                </a:solidFill>
                <a:latin typeface="Calibri" panose="020F0502020204030204" pitchFamily="34" charset="0"/>
                <a:cs typeface="Calibri" panose="020F0502020204030204" pitchFamily="34" charset="0"/>
              </a:rPr>
              <a:t>2025</a:t>
            </a:r>
            <a:endParaRPr lang="en-GB" sz="900" b="1" dirty="0">
              <a:solidFill>
                <a:srgbClr val="5F5F5F"/>
              </a:solidFill>
              <a:latin typeface="Calibri" panose="020F0502020204030204" pitchFamily="34" charset="0"/>
              <a:cs typeface="Calibri" panose="020F0502020204030204" pitchFamily="34" charset="0"/>
            </a:endParaRPr>
          </a:p>
        </p:txBody>
      </p:sp>
      <p:pic>
        <p:nvPicPr>
          <p:cNvPr id="10" name="Picture 9" descr="A graph of violence with injury"/>
          <p:cNvPicPr/>
          <p:nvPr/>
        </p:nvPicPr>
        <p:blipFill>
          <a:blip r:embed="rId2">
            <a:extLst>
              <a:ext uri="{28A0092B-C50C-407E-A947-70E740481C1C}">
                <a14:useLocalDpi xmlns:a14="http://schemas.microsoft.com/office/drawing/2010/main" val="0"/>
              </a:ext>
            </a:extLst>
          </a:blip>
          <a:stretch>
            <a:fillRect/>
          </a:stretch>
        </p:blipFill>
        <p:spPr>
          <a:xfrm>
            <a:off x="346166" y="3282019"/>
            <a:ext cx="5310051" cy="2894944"/>
          </a:xfrm>
          <a:prstGeom prst="rect">
            <a:avLst/>
          </a:prstGeom>
        </p:spPr>
      </p:pic>
      <p:pic>
        <p:nvPicPr>
          <p:cNvPr id="11" name="Picture 10"/>
          <p:cNvPicPr/>
          <p:nvPr/>
        </p:nvPicPr>
        <p:blipFill>
          <a:blip r:embed="rId3">
            <a:extLst>
              <a:ext uri="{28A0092B-C50C-407E-A947-70E740481C1C}">
                <a14:useLocalDpi xmlns:a14="http://schemas.microsoft.com/office/drawing/2010/main" val="0"/>
              </a:ext>
            </a:extLst>
          </a:blip>
          <a:srcRect/>
          <a:stretch>
            <a:fillRect/>
          </a:stretch>
        </p:blipFill>
        <p:spPr bwMode="auto">
          <a:xfrm>
            <a:off x="6002382" y="3387839"/>
            <a:ext cx="5504848" cy="2793592"/>
          </a:xfrm>
          <a:prstGeom prst="rect">
            <a:avLst/>
          </a:prstGeom>
          <a:noFill/>
        </p:spPr>
      </p:pic>
    </p:spTree>
    <p:extLst>
      <p:ext uri="{BB962C8B-B14F-4D97-AF65-F5344CB8AC3E}">
        <p14:creationId xmlns:p14="http://schemas.microsoft.com/office/powerpoint/2010/main" val="33784177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20E6EF6E-3CFC-45B5-ADB5-6BCFD29737BB}" type="slidenum">
              <a:rPr lang="en-GB" smtClean="0"/>
              <a:t>6</a:t>
            </a:fld>
            <a:endParaRPr lang="en-GB"/>
          </a:p>
        </p:txBody>
      </p:sp>
      <p:sp>
        <p:nvSpPr>
          <p:cNvPr id="6" name="Title 1"/>
          <p:cNvSpPr txBox="1">
            <a:spLocks/>
          </p:cNvSpPr>
          <p:nvPr/>
        </p:nvSpPr>
        <p:spPr>
          <a:xfrm>
            <a:off x="2158314" y="335254"/>
            <a:ext cx="9649598" cy="8900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1D99A0"/>
                </a:solidFill>
                <a:latin typeface="Calibri" panose="020F0502020204030204" pitchFamily="34" charset="0"/>
                <a:cs typeface="Calibri" panose="020F0502020204030204" pitchFamily="34" charset="0"/>
              </a:rPr>
              <a:t>What serious violence is happening?</a:t>
            </a:r>
          </a:p>
        </p:txBody>
      </p:sp>
      <p:sp>
        <p:nvSpPr>
          <p:cNvPr id="3" name="TextBox 2"/>
          <p:cNvSpPr txBox="1"/>
          <p:nvPr/>
        </p:nvSpPr>
        <p:spPr>
          <a:xfrm>
            <a:off x="607420" y="1289469"/>
            <a:ext cx="4702629" cy="2123658"/>
          </a:xfrm>
          <a:prstGeom prst="rect">
            <a:avLst/>
          </a:prstGeom>
          <a:noFill/>
        </p:spPr>
        <p:txBody>
          <a:bodyPr wrap="square" rtlCol="0">
            <a:spAutoFit/>
          </a:bodyPr>
          <a:lstStyle/>
          <a:p>
            <a:r>
              <a:rPr lang="en-GB" sz="1200" b="1" dirty="0">
                <a:solidFill>
                  <a:srgbClr val="1D99A0"/>
                </a:solidFill>
                <a:latin typeface="Calibri" panose="020F0502020204030204" pitchFamily="34" charset="0"/>
                <a:cs typeface="Calibri" panose="020F0502020204030204" pitchFamily="34" charset="0"/>
              </a:rPr>
              <a:t>Robbery</a:t>
            </a:r>
          </a:p>
          <a:p>
            <a:endParaRPr lang="en-GB" sz="1200" b="1" dirty="0">
              <a:solidFill>
                <a:srgbClr val="1D99A0"/>
              </a:solidFill>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Since </a:t>
            </a:r>
            <a:r>
              <a:rPr lang="en-GB" sz="1200" dirty="0" smtClean="0">
                <a:latin typeface="Calibri" panose="020F0502020204030204" pitchFamily="34" charset="0"/>
                <a:cs typeface="Calibri" panose="020F0502020204030204" pitchFamily="34" charset="0"/>
              </a:rPr>
              <a:t>2015/16, </a:t>
            </a:r>
            <a:r>
              <a:rPr lang="en-GB" sz="1200" dirty="0">
                <a:latin typeface="Calibri" panose="020F0502020204030204" pitchFamily="34" charset="0"/>
                <a:cs typeface="Calibri" panose="020F0502020204030204" pitchFamily="34" charset="0"/>
              </a:rPr>
              <a:t>HIPS has consistently recorded a lower rate of Robbery per </a:t>
            </a:r>
            <a:r>
              <a:rPr lang="en-GB" sz="1200" dirty="0" smtClean="0">
                <a:latin typeface="Calibri" panose="020F0502020204030204" pitchFamily="34" charset="0"/>
                <a:cs typeface="Calibri" panose="020F0502020204030204" pitchFamily="34" charset="0"/>
              </a:rPr>
              <a:t>1,000 </a:t>
            </a:r>
            <a:r>
              <a:rPr lang="en-GB" sz="1200" dirty="0">
                <a:latin typeface="Calibri" panose="020F0502020204030204" pitchFamily="34" charset="0"/>
                <a:cs typeface="Calibri" panose="020F0502020204030204" pitchFamily="34" charset="0"/>
              </a:rPr>
              <a:t>residents in comparison to the England average.  There were </a:t>
            </a:r>
            <a:r>
              <a:rPr lang="en-GB" sz="1200" dirty="0" smtClean="0">
                <a:latin typeface="Calibri" panose="020F0502020204030204" pitchFamily="34" charset="0"/>
                <a:cs typeface="Calibri" panose="020F0502020204030204" pitchFamily="34" charset="0"/>
              </a:rPr>
              <a:t>0.5 </a:t>
            </a:r>
            <a:r>
              <a:rPr lang="en-GB" sz="1200" dirty="0">
                <a:latin typeface="Calibri" panose="020F0502020204030204" pitchFamily="34" charset="0"/>
                <a:cs typeface="Calibri" panose="020F0502020204030204" pitchFamily="34" charset="0"/>
              </a:rPr>
              <a:t>Robbery offences per </a:t>
            </a:r>
            <a:r>
              <a:rPr lang="en-GB" sz="1200" dirty="0" smtClean="0">
                <a:latin typeface="Calibri" panose="020F0502020204030204" pitchFamily="34" charset="0"/>
                <a:cs typeface="Calibri" panose="020F0502020204030204" pitchFamily="34" charset="0"/>
              </a:rPr>
              <a:t>1,000 </a:t>
            </a:r>
            <a:r>
              <a:rPr lang="en-GB" sz="1200" dirty="0">
                <a:latin typeface="Calibri" panose="020F0502020204030204" pitchFamily="34" charset="0"/>
                <a:cs typeface="Calibri" panose="020F0502020204030204" pitchFamily="34" charset="0"/>
              </a:rPr>
              <a:t>persons across the HIPS area in the last financial year. Robbery was recorded as the lowest rate of offences in comparison to both Possession of Weapons and Violence with Injury offences. Both </a:t>
            </a:r>
            <a:r>
              <a:rPr lang="en-GB" sz="1200" dirty="0" smtClean="0">
                <a:latin typeface="Calibri" panose="020F0502020204030204" pitchFamily="34" charset="0"/>
                <a:cs typeface="Calibri" panose="020F0502020204030204" pitchFamily="34" charset="0"/>
              </a:rPr>
              <a:t>Southampton and Portsmouth </a:t>
            </a:r>
            <a:r>
              <a:rPr lang="en-GB" sz="1200" dirty="0">
                <a:latin typeface="Calibri" panose="020F0502020204030204" pitchFamily="34" charset="0"/>
                <a:cs typeface="Calibri" panose="020F0502020204030204" pitchFamily="34" charset="0"/>
              </a:rPr>
              <a:t>recorded the highest rate of Robberies in HIPS </a:t>
            </a:r>
            <a:r>
              <a:rPr lang="en-GB" sz="1200" dirty="0" smtClean="0">
                <a:latin typeface="Calibri" panose="020F0502020204030204" pitchFamily="34" charset="0"/>
                <a:cs typeface="Calibri" panose="020F0502020204030204" pitchFamily="34" charset="0"/>
              </a:rPr>
              <a:t>(1.3 </a:t>
            </a:r>
            <a:r>
              <a:rPr lang="en-GB" sz="1200" dirty="0">
                <a:latin typeface="Calibri" panose="020F0502020204030204" pitchFamily="34" charset="0"/>
                <a:cs typeface="Calibri" panose="020F0502020204030204" pitchFamily="34" charset="0"/>
              </a:rPr>
              <a:t>and </a:t>
            </a:r>
            <a:r>
              <a:rPr lang="en-GB" sz="1200" dirty="0" smtClean="0">
                <a:latin typeface="Calibri" panose="020F0502020204030204" pitchFamily="34" charset="0"/>
                <a:cs typeface="Calibri" panose="020F0502020204030204" pitchFamily="34" charset="0"/>
              </a:rPr>
              <a:t>1.1 </a:t>
            </a:r>
            <a:r>
              <a:rPr lang="en-GB" sz="1200" dirty="0">
                <a:latin typeface="Calibri" panose="020F0502020204030204" pitchFamily="34" charset="0"/>
                <a:cs typeface="Calibri" panose="020F0502020204030204" pitchFamily="34" charset="0"/>
              </a:rPr>
              <a:t>respectively), although </a:t>
            </a:r>
            <a:r>
              <a:rPr lang="en-GB" sz="1200" dirty="0" smtClean="0">
                <a:latin typeface="Calibri" panose="020F0502020204030204" pitchFamily="34" charset="0"/>
                <a:cs typeface="Calibri" panose="020F0502020204030204" pitchFamily="34" charset="0"/>
              </a:rPr>
              <a:t>Portsmouth </a:t>
            </a:r>
            <a:r>
              <a:rPr lang="en-GB" sz="1200" dirty="0">
                <a:latin typeface="Calibri" panose="020F0502020204030204" pitchFamily="34" charset="0"/>
                <a:cs typeface="Calibri" panose="020F0502020204030204" pitchFamily="34" charset="0"/>
              </a:rPr>
              <a:t>was lower than the England average. </a:t>
            </a:r>
            <a:r>
              <a:rPr lang="en-GB" sz="1200" dirty="0" smtClean="0">
                <a:latin typeface="Calibri" panose="020F0502020204030204" pitchFamily="34" charset="0"/>
                <a:cs typeface="Calibri" panose="020F0502020204030204" pitchFamily="34" charset="0"/>
              </a:rPr>
              <a:t>Whilst East Hampshire </a:t>
            </a:r>
            <a:r>
              <a:rPr lang="en-GB" sz="1200" dirty="0">
                <a:latin typeface="Calibri" panose="020F0502020204030204" pitchFamily="34" charset="0"/>
                <a:cs typeface="Calibri" panose="020F0502020204030204" pitchFamily="34" charset="0"/>
              </a:rPr>
              <a:t>recorded the lowest proportion of offences with </a:t>
            </a:r>
            <a:r>
              <a:rPr lang="en-GB" sz="1200" dirty="0" smtClean="0">
                <a:latin typeface="Calibri" panose="020F0502020204030204" pitchFamily="34" charset="0"/>
                <a:cs typeface="Calibri" panose="020F0502020204030204" pitchFamily="34" charset="0"/>
              </a:rPr>
              <a:t>0.2 </a:t>
            </a:r>
            <a:r>
              <a:rPr lang="en-GB" sz="1200" dirty="0">
                <a:latin typeface="Calibri" panose="020F0502020204030204" pitchFamily="34" charset="0"/>
                <a:cs typeface="Calibri" panose="020F0502020204030204" pitchFamily="34" charset="0"/>
              </a:rPr>
              <a:t>per </a:t>
            </a:r>
            <a:r>
              <a:rPr lang="en-GB" sz="1200" dirty="0" smtClean="0">
                <a:latin typeface="Calibri" panose="020F0502020204030204" pitchFamily="34" charset="0"/>
                <a:cs typeface="Calibri" panose="020F0502020204030204" pitchFamily="34" charset="0"/>
              </a:rPr>
              <a:t>1,000 </a:t>
            </a:r>
            <a:r>
              <a:rPr lang="en-GB" sz="1200" dirty="0">
                <a:latin typeface="Calibri" panose="020F0502020204030204" pitchFamily="34" charset="0"/>
                <a:cs typeface="Calibri" panose="020F0502020204030204" pitchFamily="34" charset="0"/>
              </a:rPr>
              <a:t>persons. </a:t>
            </a:r>
          </a:p>
        </p:txBody>
      </p:sp>
      <p:sp>
        <p:nvSpPr>
          <p:cNvPr id="5" name="TextBox 4"/>
          <p:cNvSpPr txBox="1"/>
          <p:nvPr/>
        </p:nvSpPr>
        <p:spPr>
          <a:xfrm>
            <a:off x="607420" y="6381203"/>
            <a:ext cx="5022671" cy="230832"/>
          </a:xfrm>
          <a:prstGeom prst="rect">
            <a:avLst/>
          </a:prstGeom>
          <a:noFill/>
        </p:spPr>
        <p:txBody>
          <a:bodyPr wrap="square" rtlCol="0">
            <a:spAutoFit/>
          </a:bodyPr>
          <a:lstStyle/>
          <a:p>
            <a:r>
              <a:rPr lang="en-GB" sz="900" b="1" dirty="0">
                <a:solidFill>
                  <a:srgbClr val="5F5F5F"/>
                </a:solidFill>
                <a:latin typeface="Calibri" panose="020F0502020204030204" pitchFamily="34" charset="0"/>
                <a:cs typeface="Calibri" panose="020F0502020204030204" pitchFamily="34" charset="0"/>
              </a:rPr>
              <a:t>Figure 5. Police recorded robberies, rate per 1000 persons, Hampshire CSPs and England, </a:t>
            </a:r>
            <a:r>
              <a:rPr lang="en-GB" sz="900" b="1" dirty="0" smtClean="0">
                <a:solidFill>
                  <a:srgbClr val="5F5F5F"/>
                </a:solidFill>
                <a:latin typeface="Calibri" panose="020F0502020204030204" pitchFamily="34" charset="0"/>
                <a:cs typeface="Calibri" panose="020F0502020204030204" pitchFamily="34" charset="0"/>
              </a:rPr>
              <a:t>2024/25</a:t>
            </a:r>
            <a:endParaRPr lang="en-GB" sz="900" b="1" dirty="0">
              <a:solidFill>
                <a:srgbClr val="5F5F5F"/>
              </a:solidFill>
              <a:latin typeface="Calibri" panose="020F0502020204030204" pitchFamily="34" charset="0"/>
              <a:cs typeface="Calibri" panose="020F0502020204030204" pitchFamily="34" charset="0"/>
            </a:endParaRPr>
          </a:p>
        </p:txBody>
      </p:sp>
      <p:sp>
        <p:nvSpPr>
          <p:cNvPr id="10" name="TextBox 9"/>
          <p:cNvSpPr txBox="1"/>
          <p:nvPr/>
        </p:nvSpPr>
        <p:spPr>
          <a:xfrm>
            <a:off x="6342017" y="1182951"/>
            <a:ext cx="5588726" cy="2308324"/>
          </a:xfrm>
          <a:prstGeom prst="rect">
            <a:avLst/>
          </a:prstGeom>
          <a:noFill/>
        </p:spPr>
        <p:txBody>
          <a:bodyPr wrap="square" rtlCol="0">
            <a:spAutoFit/>
          </a:bodyPr>
          <a:lstStyle/>
          <a:p>
            <a:r>
              <a:rPr lang="en-GB" sz="1200" b="1" dirty="0">
                <a:solidFill>
                  <a:srgbClr val="2FA1A8"/>
                </a:solidFill>
                <a:latin typeface="Calibri" panose="020F0502020204030204" pitchFamily="34" charset="0"/>
                <a:cs typeface="Calibri" panose="020F0502020204030204" pitchFamily="34" charset="0"/>
              </a:rPr>
              <a:t>Domestic Abuse</a:t>
            </a:r>
          </a:p>
          <a:p>
            <a:endParaRPr lang="en-GB" sz="1200" b="1" dirty="0">
              <a:solidFill>
                <a:srgbClr val="2FA1A8"/>
              </a:solidFill>
              <a:latin typeface="Calibri" panose="020F0502020204030204" pitchFamily="34" charset="0"/>
              <a:cs typeface="Calibri" panose="020F0502020204030204" pitchFamily="34" charset="0"/>
            </a:endParaRPr>
          </a:p>
          <a:p>
            <a:r>
              <a:rPr lang="en-GB" sz="1200" dirty="0">
                <a:latin typeface="Calibri" panose="020F0502020204030204" pitchFamily="34" charset="0"/>
                <a:ea typeface="Calibri" panose="020F0502020204030204" pitchFamily="34" charset="0"/>
                <a:cs typeface="Calibri" panose="020F0502020204030204" pitchFamily="34" charset="0"/>
              </a:rPr>
              <a:t>Domestic Abuse is not currently included in the VRP serious violence definition as a distinct offence, but it is still essential that Domestic Abuse is monitored and understood in the HIPS area. The link between Domestic Abuse and serious violence is clear and monitoring it in this way ensures a more comprehensive understanding of serious violence in the HIPS area.</a:t>
            </a:r>
          </a:p>
          <a:p>
            <a:endParaRPr lang="en-GB" sz="1200" dirty="0">
              <a:latin typeface="Calibri" panose="020F0502020204030204" pitchFamily="34" charset="0"/>
              <a:cs typeface="Calibri" panose="020F0502020204030204" pitchFamily="34" charset="0"/>
            </a:endParaRPr>
          </a:p>
          <a:p>
            <a:r>
              <a:rPr lang="en-GB" sz="1200" dirty="0" smtClean="0">
                <a:latin typeface="Calibri" panose="020F0502020204030204" pitchFamily="34" charset="0"/>
                <a:cs typeface="Calibri" panose="020F0502020204030204" pitchFamily="34" charset="0"/>
              </a:rPr>
              <a:t>While only 12.3% of serious violence offences in HIPS were flagged as domestic abuse, DA accounts for a large proportion of violence overall. The following figures look at all domestic abuse offences. Southampton </a:t>
            </a:r>
            <a:r>
              <a:rPr lang="en-GB" sz="1200" dirty="0">
                <a:latin typeface="Calibri" panose="020F0502020204030204" pitchFamily="34" charset="0"/>
                <a:cs typeface="Calibri" panose="020F0502020204030204" pitchFamily="34" charset="0"/>
              </a:rPr>
              <a:t>recorded the highest rate of offences </a:t>
            </a:r>
            <a:r>
              <a:rPr lang="en-GB" sz="1200" dirty="0" smtClean="0">
                <a:latin typeface="Calibri" panose="020F0502020204030204" pitchFamily="34" charset="0"/>
                <a:cs typeface="Calibri" panose="020F0502020204030204" pitchFamily="34" charset="0"/>
              </a:rPr>
              <a:t>(192.3), </a:t>
            </a:r>
            <a:r>
              <a:rPr lang="en-GB" sz="1200" dirty="0">
                <a:latin typeface="Calibri" panose="020F0502020204030204" pitchFamily="34" charset="0"/>
                <a:cs typeface="Calibri" panose="020F0502020204030204" pitchFamily="34" charset="0"/>
              </a:rPr>
              <a:t>whilst Hart recorded the lowest rate of offences </a:t>
            </a:r>
            <a:r>
              <a:rPr lang="en-GB" sz="1200" dirty="0" smtClean="0">
                <a:latin typeface="Calibri" panose="020F0502020204030204" pitchFamily="34" charset="0"/>
                <a:cs typeface="Calibri" panose="020F0502020204030204" pitchFamily="34" charset="0"/>
              </a:rPr>
              <a:t>(67.3) </a:t>
            </a:r>
            <a:r>
              <a:rPr lang="en-GB" sz="1200" dirty="0">
                <a:latin typeface="Calibri" panose="020F0502020204030204" pitchFamily="34" charset="0"/>
                <a:cs typeface="Calibri" panose="020F0502020204030204" pitchFamily="34" charset="0"/>
              </a:rPr>
              <a:t>per 10,000 population. </a:t>
            </a:r>
            <a:endParaRPr lang="en-GB" sz="1200" dirty="0">
              <a:solidFill>
                <a:srgbClr val="2FA1A8"/>
              </a:solidFill>
              <a:latin typeface="Calibri" panose="020F0502020204030204" pitchFamily="34" charset="0"/>
              <a:cs typeface="Calibri" panose="020F0502020204030204" pitchFamily="34" charset="0"/>
            </a:endParaRPr>
          </a:p>
        </p:txBody>
      </p:sp>
      <p:sp>
        <p:nvSpPr>
          <p:cNvPr id="7" name="TextBox 6"/>
          <p:cNvSpPr txBox="1"/>
          <p:nvPr/>
        </p:nvSpPr>
        <p:spPr>
          <a:xfrm>
            <a:off x="6342017" y="6291914"/>
            <a:ext cx="4820194"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6. Domestic abuse offences, per 10, 000 persons,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pic>
        <p:nvPicPr>
          <p:cNvPr id="12" name="Picture 11"/>
          <p:cNvPicPr/>
          <p:nvPr/>
        </p:nvPicPr>
        <p:blipFill>
          <a:blip r:embed="rId2">
            <a:extLst>
              <a:ext uri="{28A0092B-C50C-407E-A947-70E740481C1C}">
                <a14:useLocalDpi xmlns:a14="http://schemas.microsoft.com/office/drawing/2010/main" val="0"/>
              </a:ext>
            </a:extLst>
          </a:blip>
          <a:srcRect/>
          <a:stretch>
            <a:fillRect/>
          </a:stretch>
        </p:blipFill>
        <p:spPr bwMode="auto">
          <a:xfrm>
            <a:off x="607421" y="3491275"/>
            <a:ext cx="5453746" cy="2685688"/>
          </a:xfrm>
          <a:prstGeom prst="rect">
            <a:avLst/>
          </a:prstGeom>
          <a:noFill/>
        </p:spPr>
      </p:pic>
      <p:pic>
        <p:nvPicPr>
          <p:cNvPr id="14" name="Picture 13" descr="A graph of a number of people with blue and purple bars"/>
          <p:cNvPicPr/>
          <p:nvPr/>
        </p:nvPicPr>
        <p:blipFill>
          <a:blip r:embed="rId3">
            <a:extLst>
              <a:ext uri="{28A0092B-C50C-407E-A947-70E740481C1C}">
                <a14:useLocalDpi xmlns:a14="http://schemas.microsoft.com/office/drawing/2010/main" val="0"/>
              </a:ext>
            </a:extLst>
          </a:blip>
          <a:stretch>
            <a:fillRect/>
          </a:stretch>
        </p:blipFill>
        <p:spPr>
          <a:xfrm>
            <a:off x="6342017" y="3710344"/>
            <a:ext cx="5375366" cy="2466619"/>
          </a:xfrm>
          <a:prstGeom prst="rect">
            <a:avLst/>
          </a:prstGeom>
        </p:spPr>
      </p:pic>
    </p:spTree>
    <p:extLst>
      <p:ext uri="{BB962C8B-B14F-4D97-AF65-F5344CB8AC3E}">
        <p14:creationId xmlns:p14="http://schemas.microsoft.com/office/powerpoint/2010/main" val="24349722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2158314" y="315912"/>
            <a:ext cx="9649598" cy="8900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1D99A0"/>
                </a:solidFill>
                <a:latin typeface="Calibri" panose="020F0502020204030204" pitchFamily="34" charset="0"/>
                <a:cs typeface="Calibri" panose="020F0502020204030204" pitchFamily="34" charset="0"/>
              </a:rPr>
              <a:t>When is serious violence happening?</a:t>
            </a:r>
          </a:p>
        </p:txBody>
      </p:sp>
      <p:sp>
        <p:nvSpPr>
          <p:cNvPr id="3" name="Content Placeholder 2"/>
          <p:cNvSpPr>
            <a:spLocks noGrp="1"/>
          </p:cNvSpPr>
          <p:nvPr>
            <p:ph idx="1"/>
          </p:nvPr>
        </p:nvSpPr>
        <p:spPr>
          <a:xfrm>
            <a:off x="570451" y="1518407"/>
            <a:ext cx="5104153" cy="2164766"/>
          </a:xfrm>
        </p:spPr>
        <p:txBody>
          <a:bodyPr>
            <a:normAutofit/>
          </a:bodyPr>
          <a:lstStyle/>
          <a:p>
            <a:pPr marL="0" indent="0">
              <a:buNone/>
            </a:pPr>
            <a:r>
              <a:rPr lang="en-GB" sz="1200" dirty="0">
                <a:latin typeface="Calibri" panose="020F0502020204030204" pitchFamily="34" charset="0"/>
                <a:cs typeface="Calibri" panose="020F0502020204030204" pitchFamily="34" charset="0"/>
              </a:rPr>
              <a:t>Over the last five years, there has been a relatively stable trend in the number of serious violence occurrences. </a:t>
            </a:r>
            <a:r>
              <a:rPr lang="en-GB" sz="1200" dirty="0" smtClean="0">
                <a:latin typeface="Calibri" panose="020F0502020204030204" pitchFamily="34" charset="0"/>
                <a:cs typeface="Calibri" panose="020F0502020204030204" pitchFamily="34" charset="0"/>
              </a:rPr>
              <a:t>There is a dip in occurrences in late 2020, likely due to the Covid-19 pandemic. There are also seasonal decreases seen around November/December and increases in the summer months. </a:t>
            </a:r>
          </a:p>
          <a:p>
            <a:pPr marL="0" indent="0">
              <a:buNone/>
            </a:pPr>
            <a:r>
              <a:rPr lang="en-GB" sz="1200" dirty="0" smtClean="0">
                <a:latin typeface="Calibri" panose="020F0502020204030204" pitchFamily="34" charset="0"/>
                <a:cs typeface="Calibri" panose="020F0502020204030204" pitchFamily="34" charset="0"/>
              </a:rPr>
              <a:t>In </a:t>
            </a:r>
            <a:r>
              <a:rPr lang="en-GB" sz="1200" dirty="0">
                <a:latin typeface="Calibri" panose="020F0502020204030204" pitchFamily="34" charset="0"/>
                <a:cs typeface="Calibri" panose="020F0502020204030204" pitchFamily="34" charset="0"/>
              </a:rPr>
              <a:t>the most recent financial year, more serious violence took place between May and </a:t>
            </a:r>
            <a:r>
              <a:rPr lang="en-GB" sz="1200" dirty="0" smtClean="0">
                <a:latin typeface="Calibri" panose="020F0502020204030204" pitchFamily="34" charset="0"/>
                <a:cs typeface="Calibri" panose="020F0502020204030204" pitchFamily="34" charset="0"/>
              </a:rPr>
              <a:t>September </a:t>
            </a:r>
            <a:r>
              <a:rPr lang="en-GB" sz="1200" dirty="0">
                <a:latin typeface="Calibri" panose="020F0502020204030204" pitchFamily="34" charset="0"/>
                <a:cs typeface="Calibri" panose="020F0502020204030204" pitchFamily="34" charset="0"/>
              </a:rPr>
              <a:t>than any other period. This peak aligns with school summer holidays and better weather, and may also be influenced by specific police operations or partnership areas of focus during school holiday and summer periods. However, it is not the case that all districts and unitary areas recorded the same peaks in offences. This understanding is essential when designing partnership responses to serious violence. </a:t>
            </a:r>
          </a:p>
        </p:txBody>
      </p:sp>
      <p:sp>
        <p:nvSpPr>
          <p:cNvPr id="4" name="Slide Number Placeholder 3"/>
          <p:cNvSpPr>
            <a:spLocks noGrp="1"/>
          </p:cNvSpPr>
          <p:nvPr>
            <p:ph type="sldNum" sz="quarter" idx="4"/>
          </p:nvPr>
        </p:nvSpPr>
        <p:spPr/>
        <p:txBody>
          <a:bodyPr/>
          <a:lstStyle/>
          <a:p>
            <a:fld id="{20E6EF6E-3CFC-45B5-ADB5-6BCFD29737BB}" type="slidenum">
              <a:rPr lang="en-GB" smtClean="0"/>
              <a:t>7</a:t>
            </a:fld>
            <a:endParaRPr lang="en-GB"/>
          </a:p>
        </p:txBody>
      </p:sp>
      <p:sp>
        <p:nvSpPr>
          <p:cNvPr id="7" name="Text Box 1802636655"/>
          <p:cNvSpPr txBox="1"/>
          <p:nvPr/>
        </p:nvSpPr>
        <p:spPr>
          <a:xfrm>
            <a:off x="583488" y="6038463"/>
            <a:ext cx="4125671" cy="276999"/>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spAutoFit/>
          </a:bodyPr>
          <a:lstStyle/>
          <a:p>
            <a:pPr fontAlgn="base"/>
            <a:r>
              <a:rPr lang="en-GB" b="1" i="1" dirty="0">
                <a:solidFill>
                  <a:srgbClr val="5F5F5F"/>
                </a:solidFill>
              </a:rPr>
              <a:t> </a:t>
            </a:r>
            <a:r>
              <a:rPr lang="en-GB" sz="900" b="1" i="1" dirty="0">
                <a:solidFill>
                  <a:srgbClr val="5F5F5F"/>
                </a:solidFill>
                <a:latin typeface="Calibri" panose="020F0502020204030204" pitchFamily="34" charset="0"/>
                <a:cs typeface="Calibri" panose="020F0502020204030204" pitchFamily="34" charset="0"/>
              </a:rPr>
              <a:t>Figure 7</a:t>
            </a:r>
            <a:r>
              <a:rPr lang="en-GB" sz="900" i="1" dirty="0">
                <a:latin typeface="Calibri" panose="020F0502020204030204" pitchFamily="34" charset="0"/>
                <a:cs typeface="Calibri" panose="020F0502020204030204" pitchFamily="34" charset="0"/>
              </a:rPr>
              <a:t>. </a:t>
            </a:r>
            <a:r>
              <a:rPr lang="en-GB" sz="900" b="1" i="1" dirty="0">
                <a:solidFill>
                  <a:srgbClr val="5F5F5F"/>
                </a:solidFill>
                <a:latin typeface="Calibri" panose="020F0502020204030204" pitchFamily="34" charset="0"/>
                <a:cs typeface="Calibri" panose="020F0502020204030204" pitchFamily="34" charset="0"/>
              </a:rPr>
              <a:t>Number of Serious Violence occurrences by month, April </a:t>
            </a:r>
            <a:r>
              <a:rPr lang="en-GB" sz="900" b="1" i="1" dirty="0" smtClean="0">
                <a:solidFill>
                  <a:srgbClr val="5F5F5F"/>
                </a:solidFill>
                <a:latin typeface="Calibri" panose="020F0502020204030204" pitchFamily="34" charset="0"/>
                <a:cs typeface="Calibri" panose="020F0502020204030204" pitchFamily="34" charset="0"/>
              </a:rPr>
              <a:t>2024 </a:t>
            </a:r>
            <a:r>
              <a:rPr lang="en-GB" sz="900" b="1" i="1" dirty="0">
                <a:solidFill>
                  <a:srgbClr val="5F5F5F"/>
                </a:solidFill>
                <a:latin typeface="Calibri" panose="020F0502020204030204" pitchFamily="34" charset="0"/>
                <a:cs typeface="Calibri" panose="020F0502020204030204" pitchFamily="34" charset="0"/>
              </a:rPr>
              <a:t>– March </a:t>
            </a:r>
            <a:r>
              <a:rPr lang="en-GB" sz="900" b="1" i="1" dirty="0" smtClean="0">
                <a:solidFill>
                  <a:srgbClr val="5F5F5F"/>
                </a:solidFill>
                <a:latin typeface="Calibri" panose="020F0502020204030204" pitchFamily="34" charset="0"/>
                <a:cs typeface="Calibri" panose="020F0502020204030204" pitchFamily="34" charset="0"/>
              </a:rPr>
              <a:t>2025</a:t>
            </a:r>
            <a:r>
              <a:rPr lang="en-GB" sz="900" dirty="0">
                <a:latin typeface="Calibri" panose="020F0502020204030204" pitchFamily="34" charset="0"/>
                <a:cs typeface="Calibri" panose="020F0502020204030204" pitchFamily="34" charset="0"/>
              </a:rPr>
              <a:t> </a:t>
            </a:r>
          </a:p>
        </p:txBody>
      </p:sp>
      <p:sp>
        <p:nvSpPr>
          <p:cNvPr id="9" name="Content Placeholder 2"/>
          <p:cNvSpPr txBox="1">
            <a:spLocks/>
          </p:cNvSpPr>
          <p:nvPr/>
        </p:nvSpPr>
        <p:spPr>
          <a:xfrm>
            <a:off x="5834741" y="5582321"/>
            <a:ext cx="5826035" cy="95976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GB" sz="1200" dirty="0">
                <a:latin typeface="Calibri" panose="020F0502020204030204" pitchFamily="34" charset="0"/>
                <a:cs typeface="Calibri" panose="020F0502020204030204" pitchFamily="34" charset="0"/>
              </a:rPr>
              <a:t>The most serious violence occurrences </a:t>
            </a:r>
            <a:r>
              <a:rPr lang="en-GB" sz="1200" dirty="0" smtClean="0">
                <a:latin typeface="Calibri" panose="020F0502020204030204" pitchFamily="34" charset="0"/>
                <a:cs typeface="Calibri" panose="020F0502020204030204" pitchFamily="34" charset="0"/>
              </a:rPr>
              <a:t>are recorded </a:t>
            </a:r>
            <a:r>
              <a:rPr lang="en-GB" sz="1200" dirty="0">
                <a:latin typeface="Calibri" panose="020F0502020204030204" pitchFamily="34" charset="0"/>
                <a:cs typeface="Calibri" panose="020F0502020204030204" pitchFamily="34" charset="0"/>
              </a:rPr>
              <a:t>on </a:t>
            </a:r>
            <a:r>
              <a:rPr lang="en-GB" sz="1200" dirty="0" smtClean="0">
                <a:latin typeface="Calibri" panose="020F0502020204030204" pitchFamily="34" charset="0"/>
                <a:cs typeface="Calibri" panose="020F0502020204030204" pitchFamily="34" charset="0"/>
              </a:rPr>
              <a:t>Fridays, </a:t>
            </a:r>
            <a:r>
              <a:rPr lang="en-GB" sz="1200" dirty="0">
                <a:latin typeface="Calibri" panose="020F0502020204030204" pitchFamily="34" charset="0"/>
                <a:cs typeface="Calibri" panose="020F0502020204030204" pitchFamily="34" charset="0"/>
              </a:rPr>
              <a:t>Saturdays and Sundays. There </a:t>
            </a:r>
            <a:r>
              <a:rPr lang="en-GB" sz="1200" dirty="0" smtClean="0">
                <a:latin typeface="Calibri" panose="020F0502020204030204" pitchFamily="34" charset="0"/>
                <a:cs typeface="Calibri" panose="020F0502020204030204" pitchFamily="34" charset="0"/>
              </a:rPr>
              <a:t>is </a:t>
            </a:r>
            <a:r>
              <a:rPr lang="en-GB" sz="1200" dirty="0">
                <a:latin typeface="Calibri" panose="020F0502020204030204" pitchFamily="34" charset="0"/>
                <a:cs typeface="Calibri" panose="020F0502020204030204" pitchFamily="34" charset="0"/>
              </a:rPr>
              <a:t>an increase in occurrences </a:t>
            </a:r>
            <a:r>
              <a:rPr lang="en-GB" sz="1200" dirty="0" smtClean="0">
                <a:latin typeface="Calibri" panose="020F0502020204030204" pitchFamily="34" charset="0"/>
                <a:cs typeface="Calibri" panose="020F0502020204030204" pitchFamily="34" charset="0"/>
              </a:rPr>
              <a:t>at </a:t>
            </a:r>
            <a:r>
              <a:rPr lang="en-GB" sz="1200" dirty="0">
                <a:latin typeface="Calibri" panose="020F0502020204030204" pitchFamily="34" charset="0"/>
                <a:cs typeface="Calibri" panose="020F0502020204030204" pitchFamily="34" charset="0"/>
              </a:rPr>
              <a:t>15:00 hrs </a:t>
            </a:r>
            <a:r>
              <a:rPr lang="en-GB" sz="1200" dirty="0" smtClean="0">
                <a:latin typeface="Calibri" panose="020F0502020204030204" pitchFamily="34" charset="0"/>
                <a:cs typeface="Calibri" panose="020F0502020204030204" pitchFamily="34" charset="0"/>
              </a:rPr>
              <a:t>which then plateaus. This correlates with school finishing times, but this pattern is also seen at weekends and this trend is seen in districts across HIPS. </a:t>
            </a:r>
            <a:r>
              <a:rPr lang="en-GB" sz="1200" dirty="0">
                <a:latin typeface="Calibri" panose="020F0502020204030204" pitchFamily="34" charset="0"/>
                <a:cs typeface="Calibri" panose="020F0502020204030204" pitchFamily="34" charset="0"/>
              </a:rPr>
              <a:t>T</a:t>
            </a:r>
            <a:r>
              <a:rPr lang="en-GB" sz="1200" dirty="0" smtClean="0">
                <a:latin typeface="Calibri" panose="020F0502020204030204" pitchFamily="34" charset="0"/>
                <a:cs typeface="Calibri" panose="020F0502020204030204" pitchFamily="34" charset="0"/>
              </a:rPr>
              <a:t>he </a:t>
            </a:r>
            <a:r>
              <a:rPr lang="en-GB" sz="1200" dirty="0">
                <a:latin typeface="Calibri" panose="020F0502020204030204" pitchFamily="34" charset="0"/>
                <a:cs typeface="Calibri" panose="020F0502020204030204" pitchFamily="34" charset="0"/>
              </a:rPr>
              <a:t>greatest number of offences </a:t>
            </a:r>
            <a:r>
              <a:rPr lang="en-GB" sz="1200" dirty="0" smtClean="0">
                <a:latin typeface="Calibri" panose="020F0502020204030204" pitchFamily="34" charset="0"/>
                <a:cs typeface="Calibri" panose="020F0502020204030204" pitchFamily="34" charset="0"/>
              </a:rPr>
              <a:t>in a single hour is between 23:00-23:59 </a:t>
            </a:r>
            <a:r>
              <a:rPr lang="en-GB" sz="1200" dirty="0">
                <a:latin typeface="Calibri" panose="020F0502020204030204" pitchFamily="34" charset="0"/>
                <a:cs typeface="Calibri" panose="020F0502020204030204" pitchFamily="34" charset="0"/>
              </a:rPr>
              <a:t>hrs on </a:t>
            </a:r>
            <a:r>
              <a:rPr lang="en-GB" sz="1200" dirty="0" smtClean="0">
                <a:latin typeface="Calibri" panose="020F0502020204030204" pitchFamily="34" charset="0"/>
                <a:cs typeface="Calibri" panose="020F0502020204030204" pitchFamily="34" charset="0"/>
              </a:rPr>
              <a:t>a Saturday night, which is likely linked to the Night Time Economy (NTE). </a:t>
            </a:r>
            <a:endParaRPr lang="en-GB" sz="1200" dirty="0">
              <a:latin typeface="Calibri" panose="020F0502020204030204" pitchFamily="34" charset="0"/>
              <a:cs typeface="Calibri" panose="020F0502020204030204" pitchFamily="34" charset="0"/>
            </a:endParaRPr>
          </a:p>
        </p:txBody>
      </p:sp>
      <p:sp>
        <p:nvSpPr>
          <p:cNvPr id="10" name="Text Box 1802636655"/>
          <p:cNvSpPr txBox="1"/>
          <p:nvPr/>
        </p:nvSpPr>
        <p:spPr>
          <a:xfrm>
            <a:off x="5834742" y="5372994"/>
            <a:ext cx="4153989" cy="138499"/>
          </a:xfrm>
          <a:prstGeom prst="rect">
            <a:avLst/>
          </a:prstGeom>
          <a:solidFill>
            <a:prstClr val="white"/>
          </a:solidFill>
          <a:ln>
            <a:noFill/>
          </a:ln>
        </p:spPr>
        <p:txBody>
          <a:bodyPr rot="0" spcFirstLastPara="0" vert="horz" wrap="square" lIns="0" tIns="0" rIns="0" bIns="0" numCol="1" spcCol="0" rtlCol="0" fromWordArt="0" anchor="t" anchorCtr="0" forceAA="0" compatLnSpc="1">
            <a:prstTxWarp prst="textNoShape">
              <a:avLst/>
            </a:prstTxWarp>
            <a:spAutoFit/>
          </a:bodyPr>
          <a:lstStyle/>
          <a:p>
            <a:pPr>
              <a:spcAft>
                <a:spcPts val="1000"/>
              </a:spcAft>
            </a:pPr>
            <a:r>
              <a:rPr lang="en-GB" sz="900" b="1" i="1" dirty="0">
                <a:solidFill>
                  <a:srgbClr val="5F5F5F"/>
                </a:solidFill>
                <a:latin typeface="Calibri" panose="020F0502020204030204" pitchFamily="34" charset="0"/>
                <a:cs typeface="Calibri" panose="020F0502020204030204" pitchFamily="34" charset="0"/>
              </a:rPr>
              <a:t>Figure 9. Serious Violence by day and time, </a:t>
            </a:r>
            <a:r>
              <a:rPr lang="en-GB" sz="900" b="1" i="1" dirty="0" smtClean="0">
                <a:solidFill>
                  <a:srgbClr val="5F5F5F"/>
                </a:solidFill>
                <a:latin typeface="Calibri" panose="020F0502020204030204" pitchFamily="34" charset="0"/>
                <a:cs typeface="Calibri" panose="020F0502020204030204" pitchFamily="34" charset="0"/>
              </a:rPr>
              <a:t>2024/25</a:t>
            </a:r>
            <a:r>
              <a:rPr lang="en-GB" sz="900" b="1" dirty="0">
                <a:solidFill>
                  <a:srgbClr val="5F5F5F"/>
                </a:solidFill>
                <a:latin typeface="Calibri" panose="020F0502020204030204" pitchFamily="34" charset="0"/>
                <a:cs typeface="Calibri" panose="020F0502020204030204" pitchFamily="34" charset="0"/>
              </a:rPr>
              <a:t> </a:t>
            </a:r>
            <a:endParaRPr lang="en-GB" sz="900" b="1" i="1" dirty="0">
              <a:solidFill>
                <a:srgbClr val="5F5F5F"/>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2" name="TextBox 1"/>
          <p:cNvSpPr txBox="1"/>
          <p:nvPr/>
        </p:nvSpPr>
        <p:spPr>
          <a:xfrm>
            <a:off x="5834742" y="3546128"/>
            <a:ext cx="3352799"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8. Trend Data for Serious Violence: April </a:t>
            </a:r>
            <a:r>
              <a:rPr lang="en-GB" sz="900" b="1" i="1" dirty="0" smtClean="0">
                <a:solidFill>
                  <a:srgbClr val="5F5F5F"/>
                </a:solidFill>
                <a:latin typeface="Calibri" panose="020F0502020204030204" pitchFamily="34" charset="0"/>
                <a:cs typeface="Calibri" panose="020F0502020204030204" pitchFamily="34" charset="0"/>
              </a:rPr>
              <a:t>2020 </a:t>
            </a:r>
            <a:r>
              <a:rPr lang="en-GB" sz="900" b="1" i="1" dirty="0">
                <a:solidFill>
                  <a:srgbClr val="5F5F5F"/>
                </a:solidFill>
                <a:latin typeface="Calibri" panose="020F0502020204030204" pitchFamily="34" charset="0"/>
                <a:cs typeface="Calibri" panose="020F0502020204030204" pitchFamily="34" charset="0"/>
              </a:rPr>
              <a:t>– March </a:t>
            </a:r>
            <a:r>
              <a:rPr lang="en-GB" sz="900" b="1" i="1" dirty="0" smtClean="0">
                <a:solidFill>
                  <a:srgbClr val="5F5F5F"/>
                </a:solidFill>
                <a:latin typeface="Calibri" panose="020F0502020204030204" pitchFamily="34" charset="0"/>
                <a:cs typeface="Calibri" panose="020F0502020204030204" pitchFamily="34" charset="0"/>
              </a:rPr>
              <a:t>2025</a:t>
            </a:r>
            <a:endParaRPr lang="en-GB" sz="900" b="1" i="1" dirty="0">
              <a:solidFill>
                <a:srgbClr val="5F5F5F"/>
              </a:solidFill>
              <a:latin typeface="Calibri" panose="020F0502020204030204" pitchFamily="34" charset="0"/>
              <a:cs typeface="Calibri" panose="020F0502020204030204" pitchFamily="34" charset="0"/>
            </a:endParaRPr>
          </a:p>
        </p:txBody>
      </p:sp>
      <p:pic>
        <p:nvPicPr>
          <p:cNvPr id="13" name="Picture 12" descr="A graph with numbers and a bar"/>
          <p:cNvPicPr/>
          <p:nvPr/>
        </p:nvPicPr>
        <p:blipFill>
          <a:blip r:embed="rId2">
            <a:extLst>
              <a:ext uri="{28A0092B-C50C-407E-A947-70E740481C1C}">
                <a14:useLocalDpi xmlns:a14="http://schemas.microsoft.com/office/drawing/2010/main" val="0"/>
              </a:ext>
            </a:extLst>
          </a:blip>
          <a:stretch>
            <a:fillRect/>
          </a:stretch>
        </p:blipFill>
        <p:spPr>
          <a:xfrm>
            <a:off x="583488" y="3683173"/>
            <a:ext cx="5091115" cy="2355290"/>
          </a:xfrm>
          <a:prstGeom prst="rect">
            <a:avLst/>
          </a:prstGeom>
        </p:spPr>
      </p:pic>
      <p:pic>
        <p:nvPicPr>
          <p:cNvPr id="15" name="Picture 14" descr="A graph with a line"/>
          <p:cNvPicPr/>
          <p:nvPr/>
        </p:nvPicPr>
        <p:blipFill>
          <a:blip r:embed="rId3">
            <a:extLst>
              <a:ext uri="{28A0092B-C50C-407E-A947-70E740481C1C}">
                <a14:useLocalDpi xmlns:a14="http://schemas.microsoft.com/office/drawing/2010/main" val="0"/>
              </a:ext>
            </a:extLst>
          </a:blip>
          <a:stretch>
            <a:fillRect/>
          </a:stretch>
        </p:blipFill>
        <p:spPr>
          <a:xfrm>
            <a:off x="5834743" y="1057013"/>
            <a:ext cx="5973169" cy="2418149"/>
          </a:xfrm>
          <a:prstGeom prst="rect">
            <a:avLst/>
          </a:prstGeom>
        </p:spPr>
      </p:pic>
      <p:pic>
        <p:nvPicPr>
          <p:cNvPr id="16" name="Picture 15" descr="A table with numbers on it&#10;&#10;AI-generated content may be incorrect."/>
          <p:cNvPicPr/>
          <p:nvPr/>
        </p:nvPicPr>
        <p:blipFill>
          <a:blip r:embed="rId4">
            <a:extLst>
              <a:ext uri="{28A0092B-C50C-407E-A947-70E740481C1C}">
                <a14:useLocalDpi xmlns:a14="http://schemas.microsoft.com/office/drawing/2010/main" val="0"/>
              </a:ext>
            </a:extLst>
          </a:blip>
          <a:stretch>
            <a:fillRect/>
          </a:stretch>
        </p:blipFill>
        <p:spPr>
          <a:xfrm>
            <a:off x="5834742" y="3796071"/>
            <a:ext cx="5973170" cy="1489136"/>
          </a:xfrm>
          <a:prstGeom prst="rect">
            <a:avLst/>
          </a:prstGeom>
        </p:spPr>
      </p:pic>
    </p:spTree>
    <p:extLst>
      <p:ext uri="{BB962C8B-B14F-4D97-AF65-F5344CB8AC3E}">
        <p14:creationId xmlns:p14="http://schemas.microsoft.com/office/powerpoint/2010/main" val="2066994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20E6EF6E-3CFC-45B5-ADB5-6BCFD29737BB}" type="slidenum">
              <a:rPr lang="en-GB" smtClean="0"/>
              <a:t>8</a:t>
            </a:fld>
            <a:endParaRPr lang="en-GB"/>
          </a:p>
        </p:txBody>
      </p:sp>
      <p:sp>
        <p:nvSpPr>
          <p:cNvPr id="6" name="Title 1"/>
          <p:cNvSpPr txBox="1">
            <a:spLocks/>
          </p:cNvSpPr>
          <p:nvPr/>
        </p:nvSpPr>
        <p:spPr>
          <a:xfrm>
            <a:off x="2169357" y="381328"/>
            <a:ext cx="9649598" cy="89009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3600" b="1" dirty="0">
                <a:solidFill>
                  <a:srgbClr val="1D99A0"/>
                </a:solidFill>
                <a:latin typeface="Calibri" panose="020F0502020204030204" pitchFamily="34" charset="0"/>
                <a:cs typeface="Calibri" panose="020F0502020204030204" pitchFamily="34" charset="0"/>
              </a:rPr>
              <a:t>Who is impacted by serious violence?</a:t>
            </a:r>
          </a:p>
        </p:txBody>
      </p:sp>
      <p:sp>
        <p:nvSpPr>
          <p:cNvPr id="3" name="TextBox 2"/>
          <p:cNvSpPr txBox="1"/>
          <p:nvPr/>
        </p:nvSpPr>
        <p:spPr>
          <a:xfrm>
            <a:off x="620485" y="1451169"/>
            <a:ext cx="5233560" cy="1938992"/>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In </a:t>
            </a:r>
            <a:r>
              <a:rPr lang="en-GB" sz="1200" dirty="0" smtClean="0">
                <a:latin typeface="Calibri" panose="020F0502020204030204" pitchFamily="34" charset="0"/>
                <a:cs typeface="Calibri" panose="020F0502020204030204" pitchFamily="34" charset="0"/>
              </a:rPr>
              <a:t>2024/25, </a:t>
            </a:r>
            <a:r>
              <a:rPr lang="en-GB" sz="1200" dirty="0">
                <a:latin typeface="Calibri" panose="020F0502020204030204" pitchFamily="34" charset="0"/>
                <a:cs typeface="Calibri" panose="020F0502020204030204" pitchFamily="34" charset="0"/>
              </a:rPr>
              <a:t>there were </a:t>
            </a:r>
            <a:r>
              <a:rPr lang="en-GB" sz="1200" dirty="0" smtClean="0">
                <a:latin typeface="Calibri" panose="020F0502020204030204" pitchFamily="34" charset="0"/>
                <a:cs typeface="Calibri" panose="020F0502020204030204" pitchFamily="34" charset="0"/>
              </a:rPr>
              <a:t>3,158 victims of serious violence </a:t>
            </a:r>
            <a:r>
              <a:rPr lang="en-GB" sz="1200" dirty="0">
                <a:latin typeface="Calibri" panose="020F0502020204030204" pitchFamily="34" charset="0"/>
                <a:cs typeface="Calibri" panose="020F0502020204030204" pitchFamily="34" charset="0"/>
              </a:rPr>
              <a:t>identified across HIPS. Of those, </a:t>
            </a:r>
            <a:r>
              <a:rPr lang="en-GB" sz="1200" dirty="0" smtClean="0">
                <a:latin typeface="Calibri" panose="020F0502020204030204" pitchFamily="34" charset="0"/>
                <a:cs typeface="Calibri" panose="020F0502020204030204" pitchFamily="34" charset="0"/>
              </a:rPr>
              <a:t>68.1% (2,150) are </a:t>
            </a:r>
            <a:r>
              <a:rPr lang="en-GB" sz="1200" dirty="0">
                <a:latin typeface="Calibri" panose="020F0502020204030204" pitchFamily="34" charset="0"/>
                <a:cs typeface="Calibri" panose="020F0502020204030204" pitchFamily="34" charset="0"/>
              </a:rPr>
              <a:t>male and </a:t>
            </a:r>
            <a:r>
              <a:rPr lang="en-GB" sz="1200" dirty="0" smtClean="0">
                <a:latin typeface="Calibri" panose="020F0502020204030204" pitchFamily="34" charset="0"/>
                <a:cs typeface="Calibri" panose="020F0502020204030204" pitchFamily="34" charset="0"/>
              </a:rPr>
              <a:t>26.4% (834) are </a:t>
            </a:r>
            <a:r>
              <a:rPr lang="en-GB" sz="1200" dirty="0">
                <a:latin typeface="Calibri" panose="020F0502020204030204" pitchFamily="34" charset="0"/>
                <a:cs typeface="Calibri" panose="020F0502020204030204" pitchFamily="34" charset="0"/>
              </a:rPr>
              <a:t>female. This suggests males are more likely to be victims of serious violence across HIPS. </a:t>
            </a:r>
            <a:r>
              <a:rPr lang="en-GB" sz="1200" dirty="0" smtClean="0">
                <a:latin typeface="Calibri" panose="020F0502020204030204" pitchFamily="34" charset="0"/>
                <a:cs typeface="Calibri" panose="020F0502020204030204" pitchFamily="34" charset="0"/>
              </a:rPr>
              <a:t>Of </a:t>
            </a:r>
            <a:r>
              <a:rPr lang="en-GB" sz="1200" dirty="0">
                <a:latin typeface="Calibri" panose="020F0502020204030204" pitchFamily="34" charset="0"/>
                <a:cs typeface="Calibri" panose="020F0502020204030204" pitchFamily="34" charset="0"/>
              </a:rPr>
              <a:t>the remaining </a:t>
            </a:r>
            <a:r>
              <a:rPr lang="en-GB" sz="1200" dirty="0" smtClean="0">
                <a:latin typeface="Calibri" panose="020F0502020204030204" pitchFamily="34" charset="0"/>
                <a:cs typeface="Calibri" panose="020F0502020204030204" pitchFamily="34" charset="0"/>
              </a:rPr>
              <a:t>5.5% (174) </a:t>
            </a:r>
            <a:r>
              <a:rPr lang="en-GB" sz="1200" dirty="0">
                <a:latin typeface="Calibri" panose="020F0502020204030204" pitchFamily="34" charset="0"/>
                <a:cs typeface="Calibri" panose="020F0502020204030204" pitchFamily="34" charset="0"/>
              </a:rPr>
              <a:t>of offences</a:t>
            </a:r>
            <a:r>
              <a:rPr lang="en-GB" sz="1200" dirty="0" smtClean="0">
                <a:latin typeface="Calibri" panose="020F0502020204030204" pitchFamily="34" charset="0"/>
                <a:cs typeface="Calibri" panose="020F0502020204030204" pitchFamily="34" charset="0"/>
              </a:rPr>
              <a:t>, </a:t>
            </a:r>
            <a:r>
              <a:rPr lang="en-GB" sz="1200" dirty="0">
                <a:latin typeface="Calibri" panose="020F0502020204030204" pitchFamily="34" charset="0"/>
                <a:cs typeface="Calibri" panose="020F0502020204030204" pitchFamily="34" charset="0"/>
              </a:rPr>
              <a:t>no victim gender was </a:t>
            </a:r>
            <a:r>
              <a:rPr lang="en-GB" sz="1200" dirty="0" smtClean="0">
                <a:latin typeface="Calibri" panose="020F0502020204030204" pitchFamily="34" charset="0"/>
                <a:cs typeface="Calibri" panose="020F0502020204030204" pitchFamily="34" charset="0"/>
              </a:rPr>
              <a:t>recorded.</a:t>
            </a:r>
          </a:p>
          <a:p>
            <a:endParaRPr lang="en-GB" sz="1200" dirty="0" smtClean="0">
              <a:latin typeface="Calibri" panose="020F0502020204030204" pitchFamily="34" charset="0"/>
              <a:cs typeface="Calibri" panose="020F0502020204030204" pitchFamily="34" charset="0"/>
            </a:endParaRPr>
          </a:p>
          <a:p>
            <a:r>
              <a:rPr lang="en-GB" sz="1200" dirty="0" smtClean="0">
                <a:latin typeface="Calibri" panose="020F0502020204030204" pitchFamily="34" charset="0"/>
                <a:cs typeface="Calibri" panose="020F0502020204030204" pitchFamily="34" charset="0"/>
              </a:rPr>
              <a:t>Males aged 10-17 were most likely to be victims, compared to females who were more likely to be aged 35-44 years. This is a contrast to 2023/24, when those aged 25-34 were most likely to be victims of serious violence for both males and females. Of all victims, 34.5% are recorded as being under the age of 25 years, which is similar to the previous year. </a:t>
            </a:r>
            <a:endParaRPr lang="en-GB" sz="1200" dirty="0">
              <a:latin typeface="Calibri" panose="020F0502020204030204" pitchFamily="34" charset="0"/>
              <a:cs typeface="Calibri" panose="020F0502020204030204" pitchFamily="34" charset="0"/>
            </a:endParaRPr>
          </a:p>
        </p:txBody>
      </p:sp>
      <p:sp>
        <p:nvSpPr>
          <p:cNvPr id="12" name="TextBox 11"/>
          <p:cNvSpPr txBox="1"/>
          <p:nvPr/>
        </p:nvSpPr>
        <p:spPr>
          <a:xfrm>
            <a:off x="620485" y="6186261"/>
            <a:ext cx="5514734"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10. Age band and recorded gender of serious violence victims,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sp>
        <p:nvSpPr>
          <p:cNvPr id="14" name="TextBox 13"/>
          <p:cNvSpPr txBox="1"/>
          <p:nvPr/>
        </p:nvSpPr>
        <p:spPr>
          <a:xfrm>
            <a:off x="6824238" y="4996359"/>
            <a:ext cx="3435531"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11. Victim ethnicity,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sp>
        <p:nvSpPr>
          <p:cNvPr id="2" name="TextBox 1"/>
          <p:cNvSpPr txBox="1"/>
          <p:nvPr/>
        </p:nvSpPr>
        <p:spPr>
          <a:xfrm>
            <a:off x="6202647" y="1451169"/>
            <a:ext cx="4728207" cy="646331"/>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Where ethnicity was recorded, </a:t>
            </a:r>
            <a:r>
              <a:rPr lang="en-GB" sz="1200" dirty="0" smtClean="0">
                <a:latin typeface="Calibri" panose="020F0502020204030204" pitchFamily="34" charset="0"/>
                <a:cs typeface="Calibri" panose="020F0502020204030204" pitchFamily="34" charset="0"/>
              </a:rPr>
              <a:t>72.1% </a:t>
            </a:r>
            <a:r>
              <a:rPr lang="en-GB" sz="1200" dirty="0">
                <a:latin typeface="Calibri" panose="020F0502020204030204" pitchFamily="34" charset="0"/>
                <a:cs typeface="Calibri" panose="020F0502020204030204" pitchFamily="34" charset="0"/>
              </a:rPr>
              <a:t>of victims </a:t>
            </a:r>
            <a:r>
              <a:rPr lang="en-GB" sz="1200" dirty="0" smtClean="0">
                <a:latin typeface="Calibri" panose="020F0502020204030204" pitchFamily="34" charset="0"/>
                <a:cs typeface="Calibri" panose="020F0502020204030204" pitchFamily="34" charset="0"/>
              </a:rPr>
              <a:t>are </a:t>
            </a:r>
            <a:r>
              <a:rPr lang="en-GB" sz="1200" dirty="0">
                <a:latin typeface="Calibri" panose="020F0502020204030204" pitchFamily="34" charset="0"/>
                <a:cs typeface="Calibri" panose="020F0502020204030204" pitchFamily="34" charset="0"/>
              </a:rPr>
              <a:t>defined as White, </a:t>
            </a:r>
            <a:r>
              <a:rPr lang="en-GB" sz="1200" dirty="0" smtClean="0">
                <a:latin typeface="Calibri" panose="020F0502020204030204" pitchFamily="34" charset="0"/>
                <a:cs typeface="Calibri" panose="020F0502020204030204" pitchFamily="34" charset="0"/>
              </a:rPr>
              <a:t>by officer-defined </a:t>
            </a:r>
            <a:r>
              <a:rPr lang="en-GB" sz="1200" dirty="0">
                <a:latin typeface="Calibri" panose="020F0502020204030204" pitchFamily="34" charset="0"/>
                <a:cs typeface="Calibri" panose="020F0502020204030204" pitchFamily="34" charset="0"/>
              </a:rPr>
              <a:t>ethnicity. </a:t>
            </a:r>
            <a:r>
              <a:rPr lang="en-GB" sz="1200" dirty="0" smtClean="0">
                <a:latin typeface="Calibri" panose="020F0502020204030204" pitchFamily="34" charset="0"/>
                <a:cs typeface="Calibri" panose="020F0502020204030204" pitchFamily="34" charset="0"/>
              </a:rPr>
              <a:t>For 20.5% of individuals </a:t>
            </a:r>
            <a:r>
              <a:rPr lang="en-GB" sz="1200" dirty="0">
                <a:latin typeface="Calibri" panose="020F0502020204030204" pitchFamily="34" charset="0"/>
                <a:cs typeface="Calibri" panose="020F0502020204030204" pitchFamily="34" charset="0"/>
              </a:rPr>
              <a:t>ethnicity was </a:t>
            </a:r>
            <a:r>
              <a:rPr lang="en-GB" sz="1200" dirty="0" smtClean="0">
                <a:latin typeface="Calibri" panose="020F0502020204030204" pitchFamily="34" charset="0"/>
                <a:cs typeface="Calibri" panose="020F0502020204030204" pitchFamily="34" charset="0"/>
              </a:rPr>
              <a:t>either not Stated or Unknown. </a:t>
            </a:r>
            <a:endParaRPr lang="en-GB" sz="1200" dirty="0">
              <a:latin typeface="Calibri" panose="020F0502020204030204" pitchFamily="34" charset="0"/>
              <a:cs typeface="Calibri" panose="020F0502020204030204" pitchFamily="34" charset="0"/>
            </a:endParaRPr>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620486" y="3569905"/>
            <a:ext cx="5514734" cy="2436612"/>
          </a:xfrm>
          <a:prstGeom prst="rect">
            <a:avLst/>
          </a:prstGeom>
          <a:noFill/>
        </p:spPr>
      </p:pic>
      <p:pic>
        <p:nvPicPr>
          <p:cNvPr id="15" name="Picture 14"/>
          <p:cNvPicPr/>
          <p:nvPr/>
        </p:nvPicPr>
        <p:blipFill>
          <a:blip r:embed="rId3">
            <a:extLst>
              <a:ext uri="{28A0092B-C50C-407E-A947-70E740481C1C}">
                <a14:useLocalDpi xmlns:a14="http://schemas.microsoft.com/office/drawing/2010/main" val="0"/>
              </a:ext>
            </a:extLst>
          </a:blip>
          <a:srcRect/>
          <a:stretch>
            <a:fillRect/>
          </a:stretch>
        </p:blipFill>
        <p:spPr bwMode="auto">
          <a:xfrm>
            <a:off x="6635793" y="2265101"/>
            <a:ext cx="4043391" cy="2499845"/>
          </a:xfrm>
          <a:prstGeom prst="rect">
            <a:avLst/>
          </a:prstGeom>
          <a:noFill/>
        </p:spPr>
      </p:pic>
    </p:spTree>
    <p:extLst>
      <p:ext uri="{BB962C8B-B14F-4D97-AF65-F5344CB8AC3E}">
        <p14:creationId xmlns:p14="http://schemas.microsoft.com/office/powerpoint/2010/main" val="2875366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5657" y="450034"/>
            <a:ext cx="9280776" cy="1124041"/>
          </a:xfrm>
        </p:spPr>
        <p:txBody>
          <a:bodyPr>
            <a:normAutofit fontScale="90000"/>
          </a:bodyPr>
          <a:lstStyle/>
          <a:p>
            <a:r>
              <a:rPr lang="en-GB" sz="4000" b="1" dirty="0">
                <a:solidFill>
                  <a:srgbClr val="2FA1A8"/>
                </a:solidFill>
              </a:rPr>
              <a:t>Who is perpetrating serious violence?</a:t>
            </a:r>
            <a:r>
              <a:rPr lang="en-GB" b="1" dirty="0">
                <a:solidFill>
                  <a:srgbClr val="5F5F5F"/>
                </a:solidFill>
              </a:rPr>
              <a:t/>
            </a:r>
            <a:br>
              <a:rPr lang="en-GB" b="1" dirty="0">
                <a:solidFill>
                  <a:srgbClr val="5F5F5F"/>
                </a:solidFill>
              </a:rPr>
            </a:br>
            <a:endParaRPr lang="en-GB" dirty="0"/>
          </a:p>
        </p:txBody>
      </p:sp>
      <p:sp>
        <p:nvSpPr>
          <p:cNvPr id="4" name="Slide Number Placeholder 3"/>
          <p:cNvSpPr>
            <a:spLocks noGrp="1"/>
          </p:cNvSpPr>
          <p:nvPr>
            <p:ph type="sldNum" sz="quarter" idx="4"/>
          </p:nvPr>
        </p:nvSpPr>
        <p:spPr>
          <a:xfrm>
            <a:off x="11406433" y="6153407"/>
            <a:ext cx="352651" cy="365125"/>
          </a:xfrm>
        </p:spPr>
        <p:txBody>
          <a:bodyPr/>
          <a:lstStyle/>
          <a:p>
            <a:r>
              <a:rPr lang="en-GB" dirty="0"/>
              <a:t>10</a:t>
            </a:r>
          </a:p>
        </p:txBody>
      </p:sp>
      <p:sp>
        <p:nvSpPr>
          <p:cNvPr id="5" name="TextBox 4"/>
          <p:cNvSpPr txBox="1"/>
          <p:nvPr/>
        </p:nvSpPr>
        <p:spPr>
          <a:xfrm>
            <a:off x="432916" y="1574075"/>
            <a:ext cx="5792015" cy="2862322"/>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In </a:t>
            </a:r>
            <a:r>
              <a:rPr lang="en-GB" sz="1200" dirty="0" smtClean="0">
                <a:latin typeface="Calibri" panose="020F0502020204030204" pitchFamily="34" charset="0"/>
                <a:cs typeface="Calibri" panose="020F0502020204030204" pitchFamily="34" charset="0"/>
              </a:rPr>
              <a:t>2024/25, </a:t>
            </a:r>
            <a:r>
              <a:rPr lang="en-GB" sz="1200" dirty="0">
                <a:latin typeface="Calibri" panose="020F0502020204030204" pitchFamily="34" charset="0"/>
                <a:cs typeface="Calibri" panose="020F0502020204030204" pitchFamily="34" charset="0"/>
              </a:rPr>
              <a:t>there were </a:t>
            </a:r>
            <a:r>
              <a:rPr lang="en-GB" sz="1200" dirty="0" smtClean="0">
                <a:latin typeface="Calibri" panose="020F0502020204030204" pitchFamily="34" charset="0"/>
                <a:cs typeface="Calibri" panose="020F0502020204030204" pitchFamily="34" charset="0"/>
              </a:rPr>
              <a:t>3,426 </a:t>
            </a:r>
            <a:r>
              <a:rPr lang="en-GB" sz="1200" dirty="0">
                <a:latin typeface="Calibri" panose="020F0502020204030204" pitchFamily="34" charset="0"/>
                <a:cs typeface="Calibri" panose="020F0502020204030204" pitchFamily="34" charset="0"/>
              </a:rPr>
              <a:t>individuals identified as suspects of serious violence across HIPS. Of those, </a:t>
            </a:r>
            <a:r>
              <a:rPr lang="en-GB" sz="1200" dirty="0" smtClean="0">
                <a:latin typeface="Calibri" panose="020F0502020204030204" pitchFamily="34" charset="0"/>
                <a:cs typeface="Calibri" panose="020F0502020204030204" pitchFamily="34" charset="0"/>
              </a:rPr>
              <a:t>82% (2,810) are </a:t>
            </a:r>
            <a:r>
              <a:rPr lang="en-GB" sz="1200" dirty="0">
                <a:latin typeface="Calibri" panose="020F0502020204030204" pitchFamily="34" charset="0"/>
                <a:cs typeface="Calibri" panose="020F0502020204030204" pitchFamily="34" charset="0"/>
              </a:rPr>
              <a:t>male and </a:t>
            </a:r>
            <a:r>
              <a:rPr lang="en-GB" sz="1200" dirty="0" smtClean="0">
                <a:latin typeface="Calibri" panose="020F0502020204030204" pitchFamily="34" charset="0"/>
                <a:cs typeface="Calibri" panose="020F0502020204030204" pitchFamily="34" charset="0"/>
              </a:rPr>
              <a:t>17.1% (585) are </a:t>
            </a:r>
            <a:r>
              <a:rPr lang="en-GB" sz="1200" dirty="0">
                <a:latin typeface="Calibri" panose="020F0502020204030204" pitchFamily="34" charset="0"/>
                <a:cs typeface="Calibri" panose="020F0502020204030204" pitchFamily="34" charset="0"/>
              </a:rPr>
              <a:t>female. This suggests males </a:t>
            </a:r>
            <a:r>
              <a:rPr lang="en-GB" sz="1200" dirty="0" smtClean="0">
                <a:latin typeface="Calibri" panose="020F0502020204030204" pitchFamily="34" charset="0"/>
                <a:cs typeface="Calibri" panose="020F0502020204030204" pitchFamily="34" charset="0"/>
              </a:rPr>
              <a:t>are </a:t>
            </a:r>
            <a:r>
              <a:rPr lang="en-GB" sz="1200" dirty="0">
                <a:latin typeface="Calibri" panose="020F0502020204030204" pitchFamily="34" charset="0"/>
                <a:cs typeface="Calibri" panose="020F0502020204030204" pitchFamily="34" charset="0"/>
              </a:rPr>
              <a:t>considerably more likely to be involved in serious violence across HIPS. </a:t>
            </a:r>
          </a:p>
          <a:p>
            <a:endParaRPr lang="en-GB" sz="1200"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Among women, those aged </a:t>
            </a:r>
            <a:r>
              <a:rPr lang="en-GB" sz="1200" dirty="0" smtClean="0">
                <a:latin typeface="Calibri" panose="020F0502020204030204" pitchFamily="34" charset="0"/>
                <a:cs typeface="Calibri" panose="020F0502020204030204" pitchFamily="34" charset="0"/>
              </a:rPr>
              <a:t>25-34 </a:t>
            </a:r>
            <a:r>
              <a:rPr lang="en-GB" sz="1200" dirty="0">
                <a:latin typeface="Calibri" panose="020F0502020204030204" pitchFamily="34" charset="0"/>
                <a:cs typeface="Calibri" panose="020F0502020204030204" pitchFamily="34" charset="0"/>
              </a:rPr>
              <a:t>years </a:t>
            </a:r>
            <a:r>
              <a:rPr lang="en-GB" sz="1200" dirty="0" smtClean="0">
                <a:latin typeface="Calibri" panose="020F0502020204030204" pitchFamily="34" charset="0"/>
                <a:cs typeface="Calibri" panose="020F0502020204030204" pitchFamily="34" charset="0"/>
              </a:rPr>
              <a:t>were </a:t>
            </a:r>
            <a:r>
              <a:rPr lang="en-GB" sz="1200" dirty="0">
                <a:latin typeface="Calibri" panose="020F0502020204030204" pitchFamily="34" charset="0"/>
                <a:cs typeface="Calibri" panose="020F0502020204030204" pitchFamily="34" charset="0"/>
              </a:rPr>
              <a:t>most likely to be involved in serious violence, </a:t>
            </a:r>
            <a:r>
              <a:rPr lang="en-GB" sz="1200" dirty="0" smtClean="0">
                <a:latin typeface="Calibri" panose="020F0502020204030204" pitchFamily="34" charset="0"/>
                <a:cs typeface="Calibri" panose="020F0502020204030204" pitchFamily="34" charset="0"/>
              </a:rPr>
              <a:t>followed by those aged 35-44. For males, </a:t>
            </a:r>
            <a:r>
              <a:rPr lang="en-GB" sz="1200" dirty="0">
                <a:latin typeface="Calibri" panose="020F0502020204030204" pitchFamily="34" charset="0"/>
                <a:cs typeface="Calibri" panose="020F0502020204030204" pitchFamily="34" charset="0"/>
              </a:rPr>
              <a:t>the most common </a:t>
            </a:r>
            <a:r>
              <a:rPr lang="en-GB" sz="1200" dirty="0" smtClean="0">
                <a:latin typeface="Calibri" panose="020F0502020204030204" pitchFamily="34" charset="0"/>
                <a:cs typeface="Calibri" panose="020F0502020204030204" pitchFamily="34" charset="0"/>
              </a:rPr>
              <a:t>recorded age </a:t>
            </a:r>
            <a:r>
              <a:rPr lang="en-GB" sz="1200" dirty="0">
                <a:latin typeface="Calibri" panose="020F0502020204030204" pitchFamily="34" charset="0"/>
                <a:cs typeface="Calibri" panose="020F0502020204030204" pitchFamily="34" charset="0"/>
              </a:rPr>
              <a:t>category of suspects was </a:t>
            </a:r>
            <a:r>
              <a:rPr lang="en-GB" sz="1200" dirty="0" smtClean="0">
                <a:latin typeface="Calibri" panose="020F0502020204030204" pitchFamily="34" charset="0"/>
                <a:cs typeface="Calibri" panose="020F0502020204030204" pitchFamily="34" charset="0"/>
              </a:rPr>
              <a:t>10-17 years, followed by 25-34.  </a:t>
            </a:r>
          </a:p>
          <a:p>
            <a:endParaRPr lang="en-GB" sz="1200" dirty="0">
              <a:latin typeface="Calibri" panose="020F0502020204030204" pitchFamily="34" charset="0"/>
              <a:cs typeface="Calibri" panose="020F0502020204030204" pitchFamily="34" charset="0"/>
            </a:endParaRPr>
          </a:p>
          <a:p>
            <a:r>
              <a:rPr lang="en-GB" sz="1200" dirty="0">
                <a:latin typeface="Calibri" panose="020F0502020204030204" pitchFamily="34" charset="0"/>
                <a:cs typeface="Calibri" panose="020F0502020204030204" pitchFamily="34" charset="0"/>
              </a:rPr>
              <a:t>Those aged 10-17 years accounted for an average of </a:t>
            </a:r>
            <a:r>
              <a:rPr lang="en-GB" sz="1200" dirty="0" smtClean="0">
                <a:latin typeface="Calibri" panose="020F0502020204030204" pitchFamily="34" charset="0"/>
                <a:cs typeface="Calibri" panose="020F0502020204030204" pitchFamily="34" charset="0"/>
              </a:rPr>
              <a:t>20% </a:t>
            </a:r>
            <a:r>
              <a:rPr lang="en-GB" sz="1200" dirty="0">
                <a:latin typeface="Calibri" panose="020F0502020204030204" pitchFamily="34" charset="0"/>
                <a:cs typeface="Calibri" panose="020F0502020204030204" pitchFamily="34" charset="0"/>
              </a:rPr>
              <a:t>of those committing serious </a:t>
            </a:r>
            <a:r>
              <a:rPr lang="en-GB" sz="1200" dirty="0" smtClean="0">
                <a:latin typeface="Calibri" panose="020F0502020204030204" pitchFamily="34" charset="0"/>
                <a:cs typeface="Calibri" panose="020F0502020204030204" pitchFamily="34" charset="0"/>
              </a:rPr>
              <a:t>violence, where age is recorded, compared to 18% in the previous year and 17% in 2022/23. </a:t>
            </a:r>
            <a:endParaRPr lang="en-GB" sz="1200" dirty="0">
              <a:latin typeface="Calibri" panose="020F0502020204030204" pitchFamily="34" charset="0"/>
              <a:cs typeface="Calibri" panose="020F0502020204030204" pitchFamily="34" charset="0"/>
            </a:endParaRPr>
          </a:p>
          <a:p>
            <a:endParaRPr lang="en-GB" sz="1200" dirty="0">
              <a:latin typeface="Calibri" panose="020F0502020204030204" pitchFamily="34" charset="0"/>
              <a:cs typeface="Calibri" panose="020F0502020204030204" pitchFamily="34" charset="0"/>
            </a:endParaRPr>
          </a:p>
          <a:p>
            <a:endParaRPr lang="en-GB" sz="1200" dirty="0">
              <a:latin typeface="Calibri" panose="020F0502020204030204" pitchFamily="34" charset="0"/>
              <a:cs typeface="Calibri" panose="020F0502020204030204" pitchFamily="34" charset="0"/>
            </a:endParaRPr>
          </a:p>
          <a:p>
            <a:endParaRPr lang="en-GB" sz="1200" dirty="0">
              <a:latin typeface="Calibri" panose="020F0502020204030204" pitchFamily="34" charset="0"/>
              <a:cs typeface="Calibri" panose="020F0502020204030204" pitchFamily="34" charset="0"/>
            </a:endParaRPr>
          </a:p>
          <a:p>
            <a:endParaRPr lang="en-GB" sz="1200" dirty="0">
              <a:latin typeface="Calibri" panose="020F0502020204030204" pitchFamily="34" charset="0"/>
              <a:cs typeface="Calibri" panose="020F0502020204030204" pitchFamily="34" charset="0"/>
            </a:endParaRPr>
          </a:p>
        </p:txBody>
      </p:sp>
      <p:sp>
        <p:nvSpPr>
          <p:cNvPr id="8" name="TextBox 7"/>
          <p:cNvSpPr txBox="1"/>
          <p:nvPr/>
        </p:nvSpPr>
        <p:spPr>
          <a:xfrm>
            <a:off x="492034" y="6287700"/>
            <a:ext cx="5603966"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12. Age band recorded gender for serious violence perpetrators,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sp>
        <p:nvSpPr>
          <p:cNvPr id="10" name="TextBox 9"/>
          <p:cNvSpPr txBox="1"/>
          <p:nvPr/>
        </p:nvSpPr>
        <p:spPr>
          <a:xfrm>
            <a:off x="6685894" y="5224969"/>
            <a:ext cx="3461657" cy="230832"/>
          </a:xfrm>
          <a:prstGeom prst="rect">
            <a:avLst/>
          </a:prstGeom>
          <a:noFill/>
        </p:spPr>
        <p:txBody>
          <a:bodyPr wrap="square" rtlCol="0">
            <a:spAutoFit/>
          </a:bodyPr>
          <a:lstStyle/>
          <a:p>
            <a:r>
              <a:rPr lang="en-GB" sz="900" b="1" i="1" dirty="0">
                <a:solidFill>
                  <a:srgbClr val="5F5F5F"/>
                </a:solidFill>
                <a:latin typeface="Calibri" panose="020F0502020204030204" pitchFamily="34" charset="0"/>
                <a:cs typeface="Calibri" panose="020F0502020204030204" pitchFamily="34" charset="0"/>
              </a:rPr>
              <a:t>Figure 13. Suspect ethnicity, </a:t>
            </a:r>
            <a:r>
              <a:rPr lang="en-GB" sz="900" b="1" i="1" dirty="0" smtClean="0">
                <a:solidFill>
                  <a:srgbClr val="5F5F5F"/>
                </a:solidFill>
                <a:latin typeface="Calibri" panose="020F0502020204030204" pitchFamily="34" charset="0"/>
                <a:cs typeface="Calibri" panose="020F0502020204030204" pitchFamily="34" charset="0"/>
              </a:rPr>
              <a:t>2024/25</a:t>
            </a:r>
            <a:endParaRPr lang="en-GB" sz="900" b="1" i="1" dirty="0">
              <a:solidFill>
                <a:srgbClr val="5F5F5F"/>
              </a:solidFill>
              <a:latin typeface="Calibri" panose="020F0502020204030204" pitchFamily="34" charset="0"/>
              <a:cs typeface="Calibri" panose="020F0502020204030204" pitchFamily="34" charset="0"/>
            </a:endParaRPr>
          </a:p>
        </p:txBody>
      </p:sp>
      <p:sp>
        <p:nvSpPr>
          <p:cNvPr id="3" name="TextBox 2"/>
          <p:cNvSpPr txBox="1"/>
          <p:nvPr/>
        </p:nvSpPr>
        <p:spPr>
          <a:xfrm>
            <a:off x="6544492" y="1574075"/>
            <a:ext cx="4861941" cy="1107996"/>
          </a:xfrm>
          <a:prstGeom prst="rect">
            <a:avLst/>
          </a:prstGeom>
          <a:noFill/>
        </p:spPr>
        <p:txBody>
          <a:bodyPr wrap="square" rtlCol="0">
            <a:spAutoFit/>
          </a:bodyPr>
          <a:lstStyle/>
          <a:p>
            <a:r>
              <a:rPr lang="en-GB" sz="1200" dirty="0">
                <a:latin typeface="Calibri" panose="020F0502020204030204" pitchFamily="34" charset="0"/>
                <a:cs typeface="Calibri" panose="020F0502020204030204" pitchFamily="34" charset="0"/>
              </a:rPr>
              <a:t>Where ethnicity was recorded, </a:t>
            </a:r>
            <a:r>
              <a:rPr lang="en-GB" sz="1200" dirty="0" smtClean="0">
                <a:latin typeface="Calibri" panose="020F0502020204030204" pitchFamily="34" charset="0"/>
                <a:cs typeface="Calibri" panose="020F0502020204030204" pitchFamily="34" charset="0"/>
              </a:rPr>
              <a:t>83.2% </a:t>
            </a:r>
            <a:r>
              <a:rPr lang="en-GB" sz="1200" dirty="0">
                <a:latin typeface="Calibri" panose="020F0502020204030204" pitchFamily="34" charset="0"/>
                <a:cs typeface="Calibri" panose="020F0502020204030204" pitchFamily="34" charset="0"/>
              </a:rPr>
              <a:t>of suspects were defined as white</a:t>
            </a:r>
            <a:r>
              <a:rPr lang="en-GB" sz="1200" dirty="0" smtClean="0">
                <a:latin typeface="Calibri" panose="020F0502020204030204" pitchFamily="34" charset="0"/>
                <a:cs typeface="Calibri" panose="020F0502020204030204" pitchFamily="34" charset="0"/>
              </a:rPr>
              <a:t>, </a:t>
            </a:r>
            <a:r>
              <a:rPr lang="en-GB" sz="1200" dirty="0">
                <a:latin typeface="Calibri" panose="020F0502020204030204" pitchFamily="34" charset="0"/>
                <a:cs typeface="Calibri" panose="020F0502020204030204" pitchFamily="34" charset="0"/>
              </a:rPr>
              <a:t>by </a:t>
            </a:r>
            <a:r>
              <a:rPr lang="en-GB" sz="1200" dirty="0" smtClean="0">
                <a:latin typeface="Calibri" panose="020F0502020204030204" pitchFamily="34" charset="0"/>
                <a:cs typeface="Calibri" panose="020F0502020204030204" pitchFamily="34" charset="0"/>
              </a:rPr>
              <a:t>officer-defined </a:t>
            </a:r>
            <a:r>
              <a:rPr lang="en-GB" sz="1200" dirty="0">
                <a:latin typeface="Calibri" panose="020F0502020204030204" pitchFamily="34" charset="0"/>
                <a:cs typeface="Calibri" panose="020F0502020204030204" pitchFamily="34" charset="0"/>
              </a:rPr>
              <a:t>ethnicity. This was followed by </a:t>
            </a:r>
            <a:r>
              <a:rPr lang="en-GB" sz="1200" dirty="0" smtClean="0">
                <a:latin typeface="Calibri" panose="020F0502020204030204" pitchFamily="34" charset="0"/>
                <a:cs typeface="Calibri" panose="020F0502020204030204" pitchFamily="34" charset="0"/>
              </a:rPr>
              <a:t>7.0% </a:t>
            </a:r>
            <a:r>
              <a:rPr lang="en-GB" sz="1200" dirty="0">
                <a:latin typeface="Calibri" panose="020F0502020204030204" pitchFamily="34" charset="0"/>
                <a:cs typeface="Calibri" panose="020F0502020204030204" pitchFamily="34" charset="0"/>
              </a:rPr>
              <a:t>of individuals defined as </a:t>
            </a:r>
            <a:r>
              <a:rPr lang="en-GB" sz="1200" dirty="0" smtClean="0">
                <a:latin typeface="Calibri" panose="020F0502020204030204" pitchFamily="34" charset="0"/>
                <a:cs typeface="Calibri" panose="020F0502020204030204" pitchFamily="34" charset="0"/>
              </a:rPr>
              <a:t>Black</a:t>
            </a:r>
            <a:r>
              <a:rPr lang="en-GB" sz="1200" dirty="0">
                <a:latin typeface="Calibri" panose="020F0502020204030204" pitchFamily="34" charset="0"/>
                <a:cs typeface="Calibri" panose="020F0502020204030204" pitchFamily="34" charset="0"/>
              </a:rPr>
              <a:t>. </a:t>
            </a:r>
            <a:r>
              <a:rPr lang="en-GB" sz="1200" dirty="0" smtClean="0">
                <a:latin typeface="Calibri" panose="020F0502020204030204" pitchFamily="34" charset="0"/>
                <a:cs typeface="Calibri" panose="020F0502020204030204" pitchFamily="34" charset="0"/>
              </a:rPr>
              <a:t>The ethnicity of 4.8% of suspects was either Not Stated or Unknown. </a:t>
            </a:r>
            <a:endParaRPr lang="en-GB" sz="1200" dirty="0">
              <a:latin typeface="Calibri" panose="020F0502020204030204" pitchFamily="34" charset="0"/>
              <a:cs typeface="Calibri" panose="020F0502020204030204" pitchFamily="34" charset="0"/>
            </a:endParaRPr>
          </a:p>
          <a:p>
            <a:endParaRPr lang="en-GB" dirty="0"/>
          </a:p>
        </p:txBody>
      </p:sp>
      <p:pic>
        <p:nvPicPr>
          <p:cNvPr id="11" name="Picture 10"/>
          <p:cNvPicPr/>
          <p:nvPr/>
        </p:nvPicPr>
        <p:blipFill>
          <a:blip r:embed="rId2">
            <a:extLst>
              <a:ext uri="{28A0092B-C50C-407E-A947-70E740481C1C}">
                <a14:useLocalDpi xmlns:a14="http://schemas.microsoft.com/office/drawing/2010/main" val="0"/>
              </a:ext>
            </a:extLst>
          </a:blip>
          <a:srcRect/>
          <a:stretch>
            <a:fillRect/>
          </a:stretch>
        </p:blipFill>
        <p:spPr bwMode="auto">
          <a:xfrm>
            <a:off x="7215858" y="2539589"/>
            <a:ext cx="3698219" cy="2477028"/>
          </a:xfrm>
          <a:prstGeom prst="rect">
            <a:avLst/>
          </a:prstGeom>
          <a:noFill/>
        </p:spPr>
      </p:pic>
      <p:pic>
        <p:nvPicPr>
          <p:cNvPr id="12" name="Picture 11" descr="cid:image001.png@01DC9B48.69D0BB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432916" y="3814066"/>
            <a:ext cx="5730084" cy="2405101"/>
          </a:xfrm>
          <a:prstGeom prst="rect">
            <a:avLst/>
          </a:prstGeom>
          <a:noFill/>
          <a:ln>
            <a:noFill/>
          </a:ln>
        </p:spPr>
      </p:pic>
    </p:spTree>
    <p:extLst>
      <p:ext uri="{BB962C8B-B14F-4D97-AF65-F5344CB8AC3E}">
        <p14:creationId xmlns:p14="http://schemas.microsoft.com/office/powerpoint/2010/main" val="2616630030"/>
      </p:ext>
    </p:extLst>
  </p:cSld>
  <p:clrMapOvr>
    <a:masterClrMapping/>
  </p:clrMapOvr>
</p:sld>
</file>

<file path=ppt/theme/theme1.xml><?xml version="1.0" encoding="utf-8"?>
<a:theme xmlns:a="http://schemas.openxmlformats.org/drawingml/2006/main" name="VRU Colours Theme">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RU Colours Theme" id="{291670F2-B8CD-4D3A-83DF-A9DD0576804C}" vid="{FA765E96-EE41-497D-9EA6-B62B51AA75D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c2d454f-456b-46db-a3f7-38c428ea604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7F6D9AC8752A46816A276973C02D2F" ma:contentTypeVersion="12" ma:contentTypeDescription="Create a new document." ma:contentTypeScope="" ma:versionID="0bd3b26193ec6727894e8d2f42390c13">
  <xsd:schema xmlns:xsd="http://www.w3.org/2001/XMLSchema" xmlns:xs="http://www.w3.org/2001/XMLSchema" xmlns:p="http://schemas.microsoft.com/office/2006/metadata/properties" xmlns:ns3="bc2d454f-456b-46db-a3f7-38c428ea6048" targetNamespace="http://schemas.microsoft.com/office/2006/metadata/properties" ma:root="true" ma:fieldsID="f93a4ee92a063fba64ac2a32f75229dc" ns3:_="">
    <xsd:import namespace="bc2d454f-456b-46db-a3f7-38c428ea6048"/>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MediaServiceSystemTags" minOccurs="0"/>
                <xsd:element ref="ns3:MediaServiceOCR" minOccurs="0"/>
                <xsd:element ref="ns3:MediaServiceGenerationTime" minOccurs="0"/>
                <xsd:element ref="ns3:MediaServiceEventHashCode" minOccurs="0"/>
                <xsd:element ref="ns3:MediaServiceLocation" minOccurs="0"/>
                <xsd:element ref="ns3:_activity"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2d454f-456b-46db-a3f7-38c428ea6048"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_activity" ma:index="18" nillable="true" ma:displayName="_activity" ma:hidden="true" ma:internalName="_activity">
      <xsd:simpleType>
        <xsd:restriction base="dms:Note"/>
      </xsd:simpleType>
    </xsd:element>
    <xsd:element name="MediaLengthInSeconds" ma:index="19"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734732D-437A-45B8-AF91-423F59F4B0EA}">
  <ds:schemaRefs>
    <ds:schemaRef ds:uri="http://purl.org/dc/terms/"/>
    <ds:schemaRef ds:uri="bc2d454f-456b-46db-a3f7-38c428ea6048"/>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7CC8057D-3DDC-40DE-8F12-36F69D482BCA}">
  <ds:schemaRefs>
    <ds:schemaRef ds:uri="http://schemas.microsoft.com/sharepoint/v3/contenttype/forms"/>
  </ds:schemaRefs>
</ds:datastoreItem>
</file>

<file path=customXml/itemProps3.xml><?xml version="1.0" encoding="utf-8"?>
<ds:datastoreItem xmlns:ds="http://schemas.openxmlformats.org/officeDocument/2006/customXml" ds:itemID="{DD778904-189D-4730-A906-9E35CE7CBEF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2d454f-456b-46db-a3f7-38c428ea604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VRU Colours Theme</Template>
  <TotalTime>6284</TotalTime>
  <Words>2327</Words>
  <Application>Microsoft Office PowerPoint</Application>
  <PresentationFormat>Widescreen</PresentationFormat>
  <Paragraphs>133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Wingdings</vt:lpstr>
      <vt:lpstr>VRU Colours Theme</vt:lpstr>
      <vt:lpstr>Hampshire, Isle of Wight, Portsmouth and Southampton  Violence Reduction Partnership  Strategic Needs Assessment Update </vt:lpstr>
      <vt:lpstr>Contents </vt:lpstr>
      <vt:lpstr>Introduction  </vt:lpstr>
      <vt:lpstr>What serious violence has happened in the last year?</vt:lpstr>
      <vt:lpstr>PowerPoint Presentation</vt:lpstr>
      <vt:lpstr>PowerPoint Presentation</vt:lpstr>
      <vt:lpstr>PowerPoint Presentation</vt:lpstr>
      <vt:lpstr>PowerPoint Presentation</vt:lpstr>
      <vt:lpstr>Who is perpetrating serious violence? </vt:lpstr>
      <vt:lpstr>PowerPoint Presentation</vt:lpstr>
      <vt:lpstr>PowerPoint Presentation</vt:lpstr>
    </vt:vector>
  </TitlesOfParts>
  <Company>SERIP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Hampshire, Isle of Wight, Portsmouth and Southampton  Violence Reduction Partnership  Strategic Needs Assessment</dc:title>
  <dc:creator>Flower, Katie (19137)</dc:creator>
  <cp:lastModifiedBy>Jackson Sweeting (60034)</cp:lastModifiedBy>
  <cp:revision>252</cp:revision>
  <dcterms:created xsi:type="dcterms:W3CDTF">2023-12-14T14:07:06Z</dcterms:created>
  <dcterms:modified xsi:type="dcterms:W3CDTF">2026-02-24T12:16:11Z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0x010100C77F6D9AC8752A46816A276973C02D2F</vt:lpwstr>
  </property>
  <property fmtid="{D5CDD505-2E9C-101B-9397-08002B2CF9AE}" pid="3" name="ForceDepartment">
    <vt:lpwstr>1;#141|14d6900f-afa5-473a-8b3b-9022f91abfc9</vt:lpwstr>
  </property>
  <property fmtid="{D5CDD505-2E9C-101B-9397-08002B2CF9AE}" pid="4" name="_dlc_DocIdItemGuid">
    <vt:lpwstr>9741b970-ebce-46a4-b54d-051f84855c6e</vt:lpwstr>
  </property>
  <property fmtid="{D5CDD505-2E9C-101B-9397-08002B2CF9AE}" pid="5" name="MediaServiceImageTags">
    <vt:lpwstr/>
  </property>
  <property fmtid="{D5CDD505-2E9C-101B-9397-08002B2CF9AE}" pid="6" name="ForceTagsHC">
    <vt:lpwstr/>
  </property>
</Properties>
</file>