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3.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25"/>
  </p:notesMasterIdLst>
  <p:sldIdLst>
    <p:sldId id="256" r:id="rId5"/>
    <p:sldId id="261" r:id="rId6"/>
    <p:sldId id="257" r:id="rId7"/>
    <p:sldId id="258" r:id="rId8"/>
    <p:sldId id="259" r:id="rId9"/>
    <p:sldId id="262" r:id="rId10"/>
    <p:sldId id="263" r:id="rId11"/>
    <p:sldId id="260" r:id="rId12"/>
    <p:sldId id="264" r:id="rId13"/>
    <p:sldId id="273" r:id="rId14"/>
    <p:sldId id="265" r:id="rId15"/>
    <p:sldId id="266" r:id="rId16"/>
    <p:sldId id="267" r:id="rId17"/>
    <p:sldId id="274" r:id="rId18"/>
    <p:sldId id="275" r:id="rId19"/>
    <p:sldId id="276" r:id="rId20"/>
    <p:sldId id="279" r:id="rId21"/>
    <p:sldId id="278" r:id="rId22"/>
    <p:sldId id="277" r:id="rId23"/>
    <p:sldId id="27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1D99A0"/>
    <a:srgbClr val="2FA1A8"/>
    <a:srgbClr val="E4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8" autoAdjust="0"/>
    <p:restoredTop sz="94660"/>
  </p:normalViewPr>
  <p:slideViewPr>
    <p:cSldViewPr snapToGrid="0">
      <p:cViewPr varScale="1">
        <p:scale>
          <a:sx n="88" d="100"/>
          <a:sy n="88" d="100"/>
        </p:scale>
        <p:origin x="45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embeddings/oleObject9.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2.xml"/><Relationship Id="rId4" Type="http://schemas.openxmlformats.org/officeDocument/2006/relationships/oleObject" Target="../embeddings/oleObject2.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3.xml"/><Relationship Id="rId4" Type="http://schemas.openxmlformats.org/officeDocument/2006/relationships/oleObject" Target="../embeddings/oleObject3.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4.bin"/></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5.bin"/></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embeddings/oleObject6.bin"/></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embeddings/oleObject7.bin"/></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embeddings/oleObject8.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050" b="1" dirty="0">
                <a:solidFill>
                  <a:schemeClr val="tx1"/>
                </a:solidFill>
              </a:rPr>
              <a:t>Police recorded serious</a:t>
            </a:r>
            <a:r>
              <a:rPr lang="en-GB" sz="1050" b="1" baseline="0" dirty="0">
                <a:solidFill>
                  <a:schemeClr val="tx1"/>
                </a:solidFill>
              </a:rPr>
              <a:t> violence, rate per 1000 persons, Hampshire CSPs: 2023/24</a:t>
            </a:r>
            <a:endParaRPr lang="en-GB" sz="1050" b="1"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7865694751888792E-2"/>
          <c:y val="0.25235033880221186"/>
          <c:w val="0.90507210033898466"/>
          <c:h val="0.42888046822941961"/>
        </c:manualLayout>
      </c:layout>
      <c:barChart>
        <c:barDir val="col"/>
        <c:grouping val="clustered"/>
        <c:varyColors val="0"/>
        <c:ser>
          <c:idx val="0"/>
          <c:order val="0"/>
          <c:spPr>
            <a:solidFill>
              <a:srgbClr val="1D9BA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Portsmouth</c:v>
                </c:pt>
                <c:pt idx="1">
                  <c:v>Southampton</c:v>
                </c:pt>
                <c:pt idx="2">
                  <c:v>Rushmoor</c:v>
                </c:pt>
                <c:pt idx="3">
                  <c:v>Gosport</c:v>
                </c:pt>
                <c:pt idx="4">
                  <c:v>Havant</c:v>
                </c:pt>
                <c:pt idx="5">
                  <c:v>IOW</c:v>
                </c:pt>
                <c:pt idx="6">
                  <c:v>Basingstoke</c:v>
                </c:pt>
                <c:pt idx="7">
                  <c:v>New Forest</c:v>
                </c:pt>
                <c:pt idx="8">
                  <c:v>Test Valley</c:v>
                </c:pt>
                <c:pt idx="9">
                  <c:v>Eastleigh</c:v>
                </c:pt>
                <c:pt idx="10">
                  <c:v>East Hants</c:v>
                </c:pt>
                <c:pt idx="11">
                  <c:v>Fareham</c:v>
                </c:pt>
                <c:pt idx="12">
                  <c:v>Winchester</c:v>
                </c:pt>
                <c:pt idx="13">
                  <c:v>Hart</c:v>
                </c:pt>
              </c:strCache>
            </c:strRef>
          </c:cat>
          <c:val>
            <c:numRef>
              <c:f>Sheet1!$B$2:$B$15</c:f>
              <c:numCache>
                <c:formatCode>General</c:formatCode>
                <c:ptCount val="14"/>
                <c:pt idx="0">
                  <c:v>4.8</c:v>
                </c:pt>
                <c:pt idx="1">
                  <c:v>4.8</c:v>
                </c:pt>
                <c:pt idx="2">
                  <c:v>2.6</c:v>
                </c:pt>
                <c:pt idx="3">
                  <c:v>2.5</c:v>
                </c:pt>
                <c:pt idx="4">
                  <c:v>2.4</c:v>
                </c:pt>
                <c:pt idx="5">
                  <c:v>2.1</c:v>
                </c:pt>
                <c:pt idx="6">
                  <c:v>1.9</c:v>
                </c:pt>
                <c:pt idx="7">
                  <c:v>1.7</c:v>
                </c:pt>
                <c:pt idx="8">
                  <c:v>1.6</c:v>
                </c:pt>
                <c:pt idx="9">
                  <c:v>1.5</c:v>
                </c:pt>
                <c:pt idx="10">
                  <c:v>1.3</c:v>
                </c:pt>
                <c:pt idx="11">
                  <c:v>1.3</c:v>
                </c:pt>
                <c:pt idx="12">
                  <c:v>1.2</c:v>
                </c:pt>
                <c:pt idx="13">
                  <c:v>0.9</c:v>
                </c:pt>
              </c:numCache>
            </c:numRef>
          </c:val>
          <c:extLst>
            <c:ext xmlns:c16="http://schemas.microsoft.com/office/drawing/2014/chart" uri="{C3380CC4-5D6E-409C-BE32-E72D297353CC}">
              <c16:uniqueId val="{00000000-CA90-444C-B984-FB83EC937EC8}"/>
            </c:ext>
          </c:extLst>
        </c:ser>
        <c:dLbls>
          <c:dLblPos val="outEnd"/>
          <c:showLegendKey val="0"/>
          <c:showVal val="1"/>
          <c:showCatName val="0"/>
          <c:showSerName val="0"/>
          <c:showPercent val="0"/>
          <c:showBubbleSize val="0"/>
        </c:dLbls>
        <c:gapWidth val="219"/>
        <c:overlap val="-27"/>
        <c:axId val="782497576"/>
        <c:axId val="782496920"/>
      </c:barChart>
      <c:catAx>
        <c:axId val="782497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82496920"/>
        <c:crosses val="autoZero"/>
        <c:auto val="1"/>
        <c:lblAlgn val="ctr"/>
        <c:lblOffset val="100"/>
        <c:noMultiLvlLbl val="0"/>
      </c:catAx>
      <c:valAx>
        <c:axId val="782496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82497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050" b="1">
                <a:solidFill>
                  <a:sysClr val="windowText" lastClr="000000"/>
                </a:solidFill>
              </a:rPr>
              <a:t>Occurrences Involving a Weapon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Charts!$AC$3</c:f>
              <c:strCache>
                <c:ptCount val="1"/>
                <c:pt idx="0">
                  <c:v>BLADED IMPLEMENT</c:v>
                </c:pt>
              </c:strCache>
            </c:strRef>
          </c:tx>
          <c:spPr>
            <a:solidFill>
              <a:srgbClr val="002060"/>
            </a:solidFill>
            <a:ln>
              <a:noFill/>
            </a:ln>
            <a:effectLst/>
          </c:spPr>
          <c:invertIfNegative val="0"/>
          <c:cat>
            <c:strRef>
              <c:f>Charts!$AB$4:$AB$9</c:f>
              <c:strCache>
                <c:ptCount val="6"/>
                <c:pt idx="0">
                  <c:v>1a Homicide </c:v>
                </c:pt>
                <c:pt idx="1">
                  <c:v>1b Violence with Injury</c:v>
                </c:pt>
                <c:pt idx="2">
                  <c:v>3a Robbery of Business Property</c:v>
                </c:pt>
                <c:pt idx="3">
                  <c:v>3b Robbery of Personal Property</c:v>
                </c:pt>
                <c:pt idx="4">
                  <c:v>7 Possession of Weapons Offences</c:v>
                </c:pt>
                <c:pt idx="5">
                  <c:v>8 Public Order Offences </c:v>
                </c:pt>
              </c:strCache>
            </c:strRef>
          </c:cat>
          <c:val>
            <c:numRef>
              <c:f>Charts!$AC$4:$AC$9</c:f>
              <c:numCache>
                <c:formatCode>General</c:formatCode>
                <c:ptCount val="6"/>
                <c:pt idx="0">
                  <c:v>5</c:v>
                </c:pt>
                <c:pt idx="1">
                  <c:v>540</c:v>
                </c:pt>
                <c:pt idx="2">
                  <c:v>25</c:v>
                </c:pt>
                <c:pt idx="3">
                  <c:v>231</c:v>
                </c:pt>
                <c:pt idx="4">
                  <c:v>1109</c:v>
                </c:pt>
                <c:pt idx="5">
                  <c:v>1</c:v>
                </c:pt>
              </c:numCache>
            </c:numRef>
          </c:val>
          <c:extLst>
            <c:ext xmlns:c16="http://schemas.microsoft.com/office/drawing/2014/chart" uri="{C3380CC4-5D6E-409C-BE32-E72D297353CC}">
              <c16:uniqueId val="{00000000-60F0-4A14-B971-71AB46FDBAD3}"/>
            </c:ext>
          </c:extLst>
        </c:ser>
        <c:ser>
          <c:idx val="1"/>
          <c:order val="1"/>
          <c:tx>
            <c:strRef>
              <c:f>Charts!$AD$3</c:f>
              <c:strCache>
                <c:ptCount val="1"/>
                <c:pt idx="0">
                  <c:v>NON BLADED IMPLEMENT </c:v>
                </c:pt>
              </c:strCache>
            </c:strRef>
          </c:tx>
          <c:spPr>
            <a:solidFill>
              <a:srgbClr val="B8D9DC"/>
            </a:solidFill>
            <a:ln>
              <a:noFill/>
            </a:ln>
            <a:effectLst/>
          </c:spPr>
          <c:invertIfNegative val="0"/>
          <c:cat>
            <c:strRef>
              <c:f>Charts!$AB$4:$AB$9</c:f>
              <c:strCache>
                <c:ptCount val="6"/>
                <c:pt idx="0">
                  <c:v>1a Homicide </c:v>
                </c:pt>
                <c:pt idx="1">
                  <c:v>1b Violence with Injury</c:v>
                </c:pt>
                <c:pt idx="2">
                  <c:v>3a Robbery of Business Property</c:v>
                </c:pt>
                <c:pt idx="3">
                  <c:v>3b Robbery of Personal Property</c:v>
                </c:pt>
                <c:pt idx="4">
                  <c:v>7 Possession of Weapons Offences</c:v>
                </c:pt>
                <c:pt idx="5">
                  <c:v>8 Public Order Offences </c:v>
                </c:pt>
              </c:strCache>
            </c:strRef>
          </c:cat>
          <c:val>
            <c:numRef>
              <c:f>Charts!$AD$4:$AD$9</c:f>
              <c:numCache>
                <c:formatCode>General</c:formatCode>
                <c:ptCount val="6"/>
                <c:pt idx="1">
                  <c:v>147</c:v>
                </c:pt>
                <c:pt idx="2">
                  <c:v>15</c:v>
                </c:pt>
                <c:pt idx="3">
                  <c:v>49</c:v>
                </c:pt>
                <c:pt idx="4">
                  <c:v>341</c:v>
                </c:pt>
                <c:pt idx="5">
                  <c:v>3</c:v>
                </c:pt>
              </c:numCache>
            </c:numRef>
          </c:val>
          <c:extLst>
            <c:ext xmlns:c16="http://schemas.microsoft.com/office/drawing/2014/chart" uri="{C3380CC4-5D6E-409C-BE32-E72D297353CC}">
              <c16:uniqueId val="{00000001-60F0-4A14-B971-71AB46FDBAD3}"/>
            </c:ext>
          </c:extLst>
        </c:ser>
        <c:ser>
          <c:idx val="2"/>
          <c:order val="2"/>
          <c:tx>
            <c:strRef>
              <c:f>Charts!$AE$3</c:f>
              <c:strCache>
                <c:ptCount val="1"/>
                <c:pt idx="0">
                  <c:v>NO WEAPON/NOT KNOWN</c:v>
                </c:pt>
              </c:strCache>
            </c:strRef>
          </c:tx>
          <c:spPr>
            <a:solidFill>
              <a:srgbClr val="1D9BA1"/>
            </a:solidFill>
            <a:ln>
              <a:noFill/>
            </a:ln>
            <a:effectLst/>
          </c:spPr>
          <c:invertIfNegative val="0"/>
          <c:cat>
            <c:strRef>
              <c:f>Charts!$AB$4:$AB$9</c:f>
              <c:strCache>
                <c:ptCount val="6"/>
                <c:pt idx="0">
                  <c:v>1a Homicide </c:v>
                </c:pt>
                <c:pt idx="1">
                  <c:v>1b Violence with Injury</c:v>
                </c:pt>
                <c:pt idx="2">
                  <c:v>3a Robbery of Business Property</c:v>
                </c:pt>
                <c:pt idx="3">
                  <c:v>3b Robbery of Personal Property</c:v>
                </c:pt>
                <c:pt idx="4">
                  <c:v>7 Possession of Weapons Offences</c:v>
                </c:pt>
                <c:pt idx="5">
                  <c:v>8 Public Order Offences </c:v>
                </c:pt>
              </c:strCache>
            </c:strRef>
          </c:cat>
          <c:val>
            <c:numRef>
              <c:f>Charts!$AE$4:$AE$9</c:f>
              <c:numCache>
                <c:formatCode>General</c:formatCode>
                <c:ptCount val="6"/>
                <c:pt idx="0">
                  <c:v>7</c:v>
                </c:pt>
                <c:pt idx="1">
                  <c:v>785</c:v>
                </c:pt>
                <c:pt idx="2">
                  <c:v>109</c:v>
                </c:pt>
                <c:pt idx="3">
                  <c:v>786</c:v>
                </c:pt>
                <c:pt idx="4">
                  <c:v>670</c:v>
                </c:pt>
                <c:pt idx="5">
                  <c:v>3</c:v>
                </c:pt>
              </c:numCache>
            </c:numRef>
          </c:val>
          <c:extLst>
            <c:ext xmlns:c16="http://schemas.microsoft.com/office/drawing/2014/chart" uri="{C3380CC4-5D6E-409C-BE32-E72D297353CC}">
              <c16:uniqueId val="{00000002-60F0-4A14-B971-71AB46FDBAD3}"/>
            </c:ext>
          </c:extLst>
        </c:ser>
        <c:dLbls>
          <c:showLegendKey val="0"/>
          <c:showVal val="0"/>
          <c:showCatName val="0"/>
          <c:showSerName val="0"/>
          <c:showPercent val="0"/>
          <c:showBubbleSize val="0"/>
        </c:dLbls>
        <c:gapWidth val="150"/>
        <c:overlap val="100"/>
        <c:axId val="1100221176"/>
        <c:axId val="1100226424"/>
      </c:barChart>
      <c:catAx>
        <c:axId val="1100221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100226424"/>
        <c:crosses val="autoZero"/>
        <c:auto val="1"/>
        <c:lblAlgn val="ctr"/>
        <c:lblOffset val="100"/>
        <c:noMultiLvlLbl val="0"/>
      </c:catAx>
      <c:valAx>
        <c:axId val="1100226424"/>
        <c:scaling>
          <c:orientation val="minMax"/>
        </c:scaling>
        <c:delete val="0"/>
        <c:axPos val="l"/>
        <c:majorGridlines>
          <c:spPr>
            <a:ln w="9525" cap="flat" cmpd="sng" algn="ctr">
              <a:solidFill>
                <a:srgbClr val="EAEAEA"/>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100221176"/>
        <c:crosses val="autoZero"/>
        <c:crossBetween val="between"/>
      </c:valAx>
      <c:spPr>
        <a:noFill/>
        <a:ln>
          <a:noFill/>
        </a:ln>
        <a:effectLst/>
      </c:spPr>
    </c:plotArea>
    <c:legend>
      <c:legendPos val="b"/>
      <c:layout>
        <c:manualLayout>
          <c:xMode val="edge"/>
          <c:yMode val="edge"/>
          <c:x val="7.3691694882550562E-2"/>
          <c:y val="0.88349711229976535"/>
          <c:w val="0.85594730986495537"/>
          <c:h val="0.1165028728827290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0"/>
          <a:lstStyle/>
          <a:p>
            <a:pPr>
              <a:defRPr sz="1400" b="0" i="0" u="none" strike="noStrike" kern="1200" spc="0" baseline="0">
                <a:solidFill>
                  <a:schemeClr val="tx1">
                    <a:lumMod val="65000"/>
                    <a:lumOff val="35000"/>
                  </a:schemeClr>
                </a:solidFill>
                <a:latin typeface="+mn-lt"/>
                <a:ea typeface="+mn-ea"/>
                <a:cs typeface="+mn-cs"/>
              </a:defRPr>
            </a:pPr>
            <a:r>
              <a:rPr lang="en-GB" sz="1050" b="1" i="0" u="none" strike="noStrike" kern="1200" spc="0" baseline="0">
                <a:solidFill>
                  <a:sysClr val="windowText" lastClr="000000"/>
                </a:solidFill>
              </a:rPr>
              <a:t>Police Recorded Violence with Injury, Rate per 1,000 Persons, Hampshire CSPs and England: 2023/24</a:t>
            </a:r>
            <a:endParaRPr lang="en-GB" sz="1050" b="1" i="0">
              <a:solidFill>
                <a:sysClr val="windowText" lastClr="000000"/>
              </a:solidFill>
            </a:endParaRPr>
          </a:p>
        </c:rich>
      </c:tx>
      <c:layout>
        <c:manualLayout>
          <c:xMode val="edge"/>
          <c:yMode val="edge"/>
          <c:x val="0.17292793409263324"/>
          <c:y val="1.4428893749507369E-2"/>
        </c:manualLayout>
      </c:layout>
      <c:overlay val="0"/>
      <c:spPr>
        <a:noFill/>
        <a:ln>
          <a:noFill/>
        </a:ln>
        <a:effectLst/>
      </c:spPr>
      <c:txPr>
        <a:bodyPr rot="0" spcFirstLastPara="1" vertOverflow="ellipsis" vert="horz" wrap="square" anchor="ctr" anchorCtr="0"/>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073796205338586"/>
          <c:y val="0.14169626854895565"/>
          <c:w val="0.74268595384852909"/>
          <c:h val="0.73242106872563273"/>
        </c:manualLayout>
      </c:layout>
      <c:barChart>
        <c:barDir val="bar"/>
        <c:grouping val="clustered"/>
        <c:varyColors val="0"/>
        <c:ser>
          <c:idx val="0"/>
          <c:order val="0"/>
          <c:spPr>
            <a:solidFill>
              <a:srgbClr val="002060"/>
            </a:solidFill>
            <a:ln>
              <a:solidFill>
                <a:sysClr val="windowText" lastClr="000000"/>
              </a:solidFill>
            </a:ln>
            <a:effectLst/>
          </c:spPr>
          <c:invertIfNegative val="0"/>
          <c:dPt>
            <c:idx val="0"/>
            <c:invertIfNegative val="0"/>
            <c:bubble3D val="0"/>
            <c:spPr>
              <a:solidFill>
                <a:srgbClr val="002060"/>
              </a:solidFill>
              <a:ln>
                <a:solidFill>
                  <a:sysClr val="windowText" lastClr="000000"/>
                </a:solidFill>
              </a:ln>
              <a:effectLst/>
            </c:spPr>
            <c:extLst>
              <c:ext xmlns:c16="http://schemas.microsoft.com/office/drawing/2014/chart" uri="{C3380CC4-5D6E-409C-BE32-E72D297353CC}">
                <c16:uniqueId val="{00000001-8361-413F-A77C-0C7A8D6F0D34}"/>
              </c:ext>
            </c:extLst>
          </c:dPt>
          <c:dPt>
            <c:idx val="1"/>
            <c:invertIfNegative val="0"/>
            <c:bubble3D val="0"/>
            <c:spPr>
              <a:solidFill>
                <a:srgbClr val="002060"/>
              </a:solidFill>
              <a:ln>
                <a:solidFill>
                  <a:sysClr val="windowText" lastClr="000000"/>
                </a:solidFill>
              </a:ln>
              <a:effectLst/>
            </c:spPr>
            <c:extLst>
              <c:ext xmlns:c16="http://schemas.microsoft.com/office/drawing/2014/chart" uri="{C3380CC4-5D6E-409C-BE32-E72D297353CC}">
                <c16:uniqueId val="{00000003-8361-413F-A77C-0C7A8D6F0D34}"/>
              </c:ext>
            </c:extLst>
          </c:dPt>
          <c:dPt>
            <c:idx val="3"/>
            <c:invertIfNegative val="0"/>
            <c:bubble3D val="0"/>
            <c:spPr>
              <a:solidFill>
                <a:srgbClr val="002060"/>
              </a:solidFill>
              <a:ln>
                <a:solidFill>
                  <a:sysClr val="windowText" lastClr="000000"/>
                </a:solidFill>
              </a:ln>
              <a:effectLst/>
            </c:spPr>
            <c:extLst>
              <c:ext xmlns:c16="http://schemas.microsoft.com/office/drawing/2014/chart" uri="{C3380CC4-5D6E-409C-BE32-E72D297353CC}">
                <c16:uniqueId val="{00000005-8361-413F-A77C-0C7A8D6F0D34}"/>
              </c:ext>
            </c:extLst>
          </c:dPt>
          <c:dPt>
            <c:idx val="4"/>
            <c:invertIfNegative val="0"/>
            <c:bubble3D val="0"/>
            <c:spPr>
              <a:solidFill>
                <a:srgbClr val="002060"/>
              </a:solidFill>
              <a:ln>
                <a:solidFill>
                  <a:sysClr val="windowText" lastClr="000000"/>
                </a:solidFill>
              </a:ln>
              <a:effectLst/>
            </c:spPr>
            <c:extLst>
              <c:ext xmlns:c16="http://schemas.microsoft.com/office/drawing/2014/chart" uri="{C3380CC4-5D6E-409C-BE32-E72D297353CC}">
                <c16:uniqueId val="{00000007-8361-413F-A77C-0C7A8D6F0D34}"/>
              </c:ext>
            </c:extLst>
          </c:dPt>
          <c:dPt>
            <c:idx val="5"/>
            <c:invertIfNegative val="0"/>
            <c:bubble3D val="0"/>
            <c:spPr>
              <a:solidFill>
                <a:schemeClr val="accent3">
                  <a:lumMod val="75000"/>
                </a:schemeClr>
              </a:solidFill>
              <a:ln>
                <a:solidFill>
                  <a:sysClr val="windowText" lastClr="000000"/>
                </a:solidFill>
              </a:ln>
              <a:effectLst/>
            </c:spPr>
            <c:extLst>
              <c:ext xmlns:c16="http://schemas.microsoft.com/office/drawing/2014/chart" uri="{C3380CC4-5D6E-409C-BE32-E72D297353CC}">
                <c16:uniqueId val="{00000009-8361-413F-A77C-0C7A8D6F0D34}"/>
              </c:ext>
            </c:extLst>
          </c:dPt>
          <c:dPt>
            <c:idx val="6"/>
            <c:invertIfNegative val="0"/>
            <c:bubble3D val="0"/>
            <c:spPr>
              <a:solidFill>
                <a:schemeClr val="bg1">
                  <a:lumMod val="75000"/>
                </a:schemeClr>
              </a:solidFill>
              <a:ln>
                <a:solidFill>
                  <a:sysClr val="windowText" lastClr="000000"/>
                </a:solidFill>
              </a:ln>
              <a:effectLst/>
            </c:spPr>
            <c:extLst>
              <c:ext xmlns:c16="http://schemas.microsoft.com/office/drawing/2014/chart" uri="{C3380CC4-5D6E-409C-BE32-E72D297353CC}">
                <c16:uniqueId val="{0000000B-8361-413F-A77C-0C7A8D6F0D34}"/>
              </c:ext>
            </c:extLst>
          </c:dPt>
          <c:dLbls>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9-8361-413F-A77C-0C7A8D6F0D34}"/>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B-8361-413F-A77C-0C7A8D6F0D34}"/>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'[DC Copy of Benchmarking-Trends-SVSNA-Oct24 (002).xlsx]4.1 Violence with injury'!$I$3:$I$16</c:f>
                <c:numCache>
                  <c:formatCode>General</c:formatCode>
                  <c:ptCount val="14"/>
                  <c:pt idx="0">
                    <c:v>0.48893046679786067</c:v>
                  </c:pt>
                  <c:pt idx="1">
                    <c:v>0.53933891384273736</c:v>
                  </c:pt>
                  <c:pt idx="2">
                    <c:v>0.55376663103652923</c:v>
                  </c:pt>
                  <c:pt idx="3">
                    <c:v>0.72447483127493761</c:v>
                  </c:pt>
                  <c:pt idx="4">
                    <c:v>0.58031907727975351</c:v>
                  </c:pt>
                  <c:pt idx="5">
                    <c:v>0.13529511252292004</c:v>
                  </c:pt>
                  <c:pt idx="6">
                    <c:v>2.4267460550724707E-2</c:v>
                  </c:pt>
                  <c:pt idx="7">
                    <c:v>0.27228085515991651</c:v>
                  </c:pt>
                  <c:pt idx="8">
                    <c:v>0.45488214955322537</c:v>
                  </c:pt>
                  <c:pt idx="9">
                    <c:v>0.44372182827583462</c:v>
                  </c:pt>
                  <c:pt idx="10">
                    <c:v>0.39638857001233063</c:v>
                  </c:pt>
                  <c:pt idx="11">
                    <c:v>0.44075486042961476</c:v>
                  </c:pt>
                  <c:pt idx="12">
                    <c:v>0.46075570478352379</c:v>
                  </c:pt>
                  <c:pt idx="13">
                    <c:v>0.41420678014934698</c:v>
                  </c:pt>
                </c:numCache>
              </c:numRef>
            </c:plus>
            <c:minus>
              <c:numRef>
                <c:f>'[DC Copy of Benchmarking-Trends-SVSNA-Oct24 (002).xlsx]4.1 Violence with injury'!$H$3:$H$16</c:f>
                <c:numCache>
                  <c:formatCode>General</c:formatCode>
                  <c:ptCount val="14"/>
                  <c:pt idx="0">
                    <c:v>0.47756880666917212</c:v>
                  </c:pt>
                  <c:pt idx="1">
                    <c:v>0.52549433977251603</c:v>
                  </c:pt>
                  <c:pt idx="2">
                    <c:v>0.53304774123724386</c:v>
                  </c:pt>
                  <c:pt idx="3">
                    <c:v>0.68894240841937737</c:v>
                  </c:pt>
                  <c:pt idx="4">
                    <c:v>0.5570762308495194</c:v>
                  </c:pt>
                  <c:pt idx="5">
                    <c:v>0.13387001407343035</c:v>
                  </c:pt>
                  <c:pt idx="6">
                    <c:v>2.421726704895022E-2</c:v>
                  </c:pt>
                  <c:pt idx="7">
                    <c:v>0.2649010143935806</c:v>
                  </c:pt>
                  <c:pt idx="8">
                    <c:v>0.43311732843371331</c:v>
                  </c:pt>
                  <c:pt idx="9">
                    <c:v>0.4229641736235692</c:v>
                  </c:pt>
                  <c:pt idx="10">
                    <c:v>0.37972614014042261</c:v>
                  </c:pt>
                  <c:pt idx="11">
                    <c:v>0.4186459691270592</c:v>
                  </c:pt>
                  <c:pt idx="12">
                    <c:v>0.43507197710555712</c:v>
                  </c:pt>
                  <c:pt idx="13">
                    <c:v>0.3913829980946959</c:v>
                  </c:pt>
                </c:numCache>
              </c:numRef>
            </c:minus>
            <c:spPr>
              <a:noFill/>
              <a:ln w="19050" cap="flat" cmpd="sng" algn="ctr">
                <a:solidFill>
                  <a:schemeClr val="tx1">
                    <a:lumMod val="95000"/>
                    <a:lumOff val="5000"/>
                  </a:schemeClr>
                </a:solidFill>
                <a:round/>
              </a:ln>
              <a:effectLst/>
            </c:spPr>
          </c:errBars>
          <c:cat>
            <c:strRef>
              <c:f>'[DC Copy of Benchmarking-Trends-SVSNA-Oct24 (002).xlsx]4.1 Violence with injury'!$A$3:$A$16</c:f>
              <c:strCache>
                <c:ptCount val="14"/>
                <c:pt idx="0">
                  <c:v>Southampton</c:v>
                </c:pt>
                <c:pt idx="1">
                  <c:v>Portsmouth</c:v>
                </c:pt>
                <c:pt idx="2">
                  <c:v>Isle of Wight</c:v>
                </c:pt>
                <c:pt idx="3">
                  <c:v>Gosport</c:v>
                </c:pt>
                <c:pt idx="4">
                  <c:v>Havant</c:v>
                </c:pt>
                <c:pt idx="5">
                  <c:v>HIPS</c:v>
                </c:pt>
                <c:pt idx="6">
                  <c:v>England CSPs</c:v>
                </c:pt>
                <c:pt idx="7">
                  <c:v>North Hampshire</c:v>
                </c:pt>
                <c:pt idx="8">
                  <c:v>Test Valley</c:v>
                </c:pt>
                <c:pt idx="9">
                  <c:v>Eastleigh</c:v>
                </c:pt>
                <c:pt idx="10">
                  <c:v>New Forest</c:v>
                </c:pt>
                <c:pt idx="11">
                  <c:v>Winchester</c:v>
                </c:pt>
                <c:pt idx="12">
                  <c:v>Fareham</c:v>
                </c:pt>
                <c:pt idx="13">
                  <c:v>East Hampshire</c:v>
                </c:pt>
              </c:strCache>
            </c:strRef>
          </c:cat>
          <c:val>
            <c:numRef>
              <c:f>'[DC Copy of Benchmarking-Trends-SVSNA-Oct24 (002).xlsx]4.1 Violence with injury'!$D$3:$D$16</c:f>
              <c:numCache>
                <c:formatCode>0.0</c:formatCode>
                <c:ptCount val="14"/>
                <c:pt idx="0">
                  <c:v>15.44258326500332</c:v>
                </c:pt>
                <c:pt idx="1">
                  <c:v>15.378250759639938</c:v>
                </c:pt>
                <c:pt idx="2">
                  <c:v>10.6879763814174</c:v>
                </c:pt>
                <c:pt idx="3">
                  <c:v>10.523760393275476</c:v>
                </c:pt>
                <c:pt idx="4">
                  <c:v>10.431087983959516</c:v>
                </c:pt>
                <c:pt idx="5">
                  <c:v>9.5639607991072122</c:v>
                </c:pt>
                <c:pt idx="6">
                  <c:v>8.8195380705356783</c:v>
                </c:pt>
                <c:pt idx="7">
                  <c:v>7.340718817781922</c:v>
                </c:pt>
                <c:pt idx="8">
                  <c:v>6.7826358572374144</c:v>
                </c:pt>
                <c:pt idx="9">
                  <c:v>6.7754522880454067</c:v>
                </c:pt>
                <c:pt idx="10">
                  <c:v>6.7731673109157455</c:v>
                </c:pt>
                <c:pt idx="11">
                  <c:v>6.2518876472364839</c:v>
                </c:pt>
                <c:pt idx="12">
                  <c:v>5.8429328544522798</c:v>
                </c:pt>
                <c:pt idx="13">
                  <c:v>5.3176580504515725</c:v>
                </c:pt>
              </c:numCache>
            </c:numRef>
          </c:val>
          <c:extLst>
            <c:ext xmlns:c16="http://schemas.microsoft.com/office/drawing/2014/chart" uri="{C3380CC4-5D6E-409C-BE32-E72D297353CC}">
              <c16:uniqueId val="{0000000C-8361-413F-A77C-0C7A8D6F0D34}"/>
            </c:ext>
          </c:extLst>
        </c:ser>
        <c:dLbls>
          <c:dLblPos val="outEnd"/>
          <c:showLegendKey val="0"/>
          <c:showVal val="1"/>
          <c:showCatName val="0"/>
          <c:showSerName val="0"/>
          <c:showPercent val="0"/>
          <c:showBubbleSize val="0"/>
        </c:dLbls>
        <c:gapWidth val="30"/>
        <c:axId val="1028213311"/>
        <c:axId val="1028211871"/>
      </c:barChart>
      <c:catAx>
        <c:axId val="1028213311"/>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1028211871"/>
        <c:crosses val="autoZero"/>
        <c:auto val="1"/>
        <c:lblAlgn val="ctr"/>
        <c:lblOffset val="100"/>
        <c:noMultiLvlLbl val="0"/>
      </c:catAx>
      <c:valAx>
        <c:axId val="1028211871"/>
        <c:scaling>
          <c:orientation val="minMax"/>
        </c:scaling>
        <c:delete val="0"/>
        <c:axPos val="b"/>
        <c:majorGridlines>
          <c:spPr>
            <a:ln w="3175" cap="flat" cmpd="sng" algn="ctr">
              <a:solidFill>
                <a:schemeClr val="bg1">
                  <a:lumMod val="95000"/>
                </a:schemeClr>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GB">
                    <a:solidFill>
                      <a:sysClr val="windowText" lastClr="000000"/>
                    </a:solidFill>
                  </a:rPr>
                  <a:t>Rate per 1,000</a:t>
                </a:r>
                <a:r>
                  <a:rPr lang="en-GB" baseline="0">
                    <a:solidFill>
                      <a:sysClr val="windowText" lastClr="000000"/>
                    </a:solidFill>
                  </a:rPr>
                  <a:t> persons</a:t>
                </a:r>
                <a:endParaRPr lang="en-GB">
                  <a:solidFill>
                    <a:sysClr val="windowText" lastClr="000000"/>
                  </a:solidFill>
                </a:endParaRPr>
              </a:p>
            </c:rich>
          </c:tx>
          <c:layout>
            <c:manualLayout>
              <c:xMode val="edge"/>
              <c:yMode val="edge"/>
              <c:x val="0.53599764133808447"/>
              <c:y val="0.91429019266467426"/>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0" sourceLinked="0"/>
        <c:majorTickMark val="out"/>
        <c:minorTickMark val="none"/>
        <c:tickLblPos val="nextTo"/>
        <c:spPr>
          <a:noFill/>
          <a:ln w="6350">
            <a:solidFill>
              <a:schemeClr val="tx1"/>
            </a:solid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02821331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0"/>
          <a:lstStyle/>
          <a:p>
            <a:pPr>
              <a:defRPr sz="1400" b="0" i="0" u="none" strike="noStrike" kern="1200" spc="0" baseline="0">
                <a:solidFill>
                  <a:schemeClr val="tx1">
                    <a:lumMod val="65000"/>
                    <a:lumOff val="35000"/>
                  </a:schemeClr>
                </a:solidFill>
                <a:latin typeface="+mn-lt"/>
                <a:ea typeface="+mn-ea"/>
                <a:cs typeface="+mn-cs"/>
              </a:defRPr>
            </a:pPr>
            <a:r>
              <a:rPr lang="en-GB" sz="1050" b="1" baseline="0">
                <a:solidFill>
                  <a:sysClr val="windowText" lastClr="000000"/>
                </a:solidFill>
              </a:rPr>
              <a:t>Police recorded possession of weapons offences, rate per 1,000 persons</a:t>
            </a:r>
            <a:r>
              <a:rPr lang="en-GB" sz="1050" b="1">
                <a:solidFill>
                  <a:sysClr val="windowText" lastClr="000000"/>
                </a:solidFill>
              </a:rPr>
              <a:t>,</a:t>
            </a:r>
            <a:r>
              <a:rPr lang="en-GB" sz="1050" b="1" baseline="0">
                <a:solidFill>
                  <a:sysClr val="windowText" lastClr="000000"/>
                </a:solidFill>
              </a:rPr>
              <a:t> Hampshire CSPs and England: 2023/24</a:t>
            </a:r>
            <a:endParaRPr lang="en-GB" sz="1050" b="1">
              <a:solidFill>
                <a:sysClr val="windowText" lastClr="000000"/>
              </a:solidFill>
            </a:endParaRPr>
          </a:p>
        </c:rich>
      </c:tx>
      <c:layout>
        <c:manualLayout>
          <c:xMode val="edge"/>
          <c:yMode val="edge"/>
          <c:x val="0.14478514077672514"/>
          <c:y val="2.469613518690818E-4"/>
        </c:manualLayout>
      </c:layout>
      <c:overlay val="0"/>
      <c:spPr>
        <a:noFill/>
        <a:ln>
          <a:noFill/>
        </a:ln>
        <a:effectLst/>
      </c:spPr>
      <c:txPr>
        <a:bodyPr rot="0" spcFirstLastPara="1" vertOverflow="ellipsis" vert="horz" wrap="square" anchor="ctr" anchorCtr="0"/>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073796205338586"/>
          <c:y val="0.1201212860284092"/>
          <c:w val="0.74268595384852909"/>
          <c:h val="0.75399590620829882"/>
        </c:manualLayout>
      </c:layout>
      <c:barChart>
        <c:barDir val="bar"/>
        <c:grouping val="clustered"/>
        <c:varyColors val="0"/>
        <c:ser>
          <c:idx val="0"/>
          <c:order val="0"/>
          <c:spPr>
            <a:solidFill>
              <a:srgbClr val="002060"/>
            </a:solidFill>
            <a:ln>
              <a:solidFill>
                <a:sysClr val="windowText" lastClr="000000"/>
              </a:solidFill>
            </a:ln>
            <a:effectLst/>
          </c:spPr>
          <c:invertIfNegative val="0"/>
          <c:dPt>
            <c:idx val="0"/>
            <c:invertIfNegative val="0"/>
            <c:bubble3D val="0"/>
            <c:spPr>
              <a:solidFill>
                <a:srgbClr val="002060"/>
              </a:solidFill>
              <a:ln>
                <a:solidFill>
                  <a:sysClr val="windowText" lastClr="000000"/>
                </a:solidFill>
              </a:ln>
              <a:effectLst/>
            </c:spPr>
            <c:extLst>
              <c:ext xmlns:c16="http://schemas.microsoft.com/office/drawing/2014/chart" uri="{C3380CC4-5D6E-409C-BE32-E72D297353CC}">
                <c16:uniqueId val="{00000001-4BC4-4495-9F58-2756B52CED57}"/>
              </c:ext>
            </c:extLst>
          </c:dPt>
          <c:dPt>
            <c:idx val="1"/>
            <c:invertIfNegative val="0"/>
            <c:bubble3D val="0"/>
            <c:spPr>
              <a:solidFill>
                <a:srgbClr val="002060"/>
              </a:solidFill>
              <a:ln>
                <a:solidFill>
                  <a:sysClr val="windowText" lastClr="000000"/>
                </a:solidFill>
              </a:ln>
              <a:effectLst/>
            </c:spPr>
            <c:extLst>
              <c:ext xmlns:c16="http://schemas.microsoft.com/office/drawing/2014/chart" uri="{C3380CC4-5D6E-409C-BE32-E72D297353CC}">
                <c16:uniqueId val="{00000003-4BC4-4495-9F58-2756B52CED57}"/>
              </c:ext>
            </c:extLst>
          </c:dPt>
          <c:dPt>
            <c:idx val="4"/>
            <c:invertIfNegative val="0"/>
            <c:bubble3D val="0"/>
            <c:spPr>
              <a:solidFill>
                <a:schemeClr val="accent3">
                  <a:lumMod val="75000"/>
                </a:schemeClr>
              </a:solidFill>
              <a:ln>
                <a:solidFill>
                  <a:sysClr val="windowText" lastClr="000000"/>
                </a:solidFill>
              </a:ln>
              <a:effectLst/>
            </c:spPr>
            <c:extLst>
              <c:ext xmlns:c16="http://schemas.microsoft.com/office/drawing/2014/chart" uri="{C3380CC4-5D6E-409C-BE32-E72D297353CC}">
                <c16:uniqueId val="{00000005-4BC4-4495-9F58-2756B52CED57}"/>
              </c:ext>
            </c:extLst>
          </c:dPt>
          <c:dPt>
            <c:idx val="6"/>
            <c:invertIfNegative val="0"/>
            <c:bubble3D val="0"/>
            <c:spPr>
              <a:solidFill>
                <a:schemeClr val="bg1">
                  <a:lumMod val="75000"/>
                </a:schemeClr>
              </a:solidFill>
              <a:ln>
                <a:solidFill>
                  <a:sysClr val="windowText" lastClr="000000"/>
                </a:solidFill>
              </a:ln>
              <a:effectLst/>
            </c:spPr>
            <c:extLst>
              <c:ext xmlns:c16="http://schemas.microsoft.com/office/drawing/2014/chart" uri="{C3380CC4-5D6E-409C-BE32-E72D297353CC}">
                <c16:uniqueId val="{00000007-4BC4-4495-9F58-2756B52CED57}"/>
              </c:ext>
            </c:extLst>
          </c:dPt>
          <c:dPt>
            <c:idx val="10"/>
            <c:invertIfNegative val="0"/>
            <c:bubble3D val="0"/>
            <c:spPr>
              <a:solidFill>
                <a:srgbClr val="002060"/>
              </a:solidFill>
              <a:ln>
                <a:solidFill>
                  <a:sysClr val="windowText" lastClr="000000"/>
                </a:solidFill>
              </a:ln>
              <a:effectLst/>
            </c:spPr>
            <c:extLst>
              <c:ext xmlns:c16="http://schemas.microsoft.com/office/drawing/2014/chart" uri="{C3380CC4-5D6E-409C-BE32-E72D297353CC}">
                <c16:uniqueId val="{00000009-4BC4-4495-9F58-2756B52CED57}"/>
              </c:ext>
            </c:extLst>
          </c:dPt>
          <c:dPt>
            <c:idx val="11"/>
            <c:invertIfNegative val="0"/>
            <c:bubble3D val="0"/>
            <c:spPr>
              <a:solidFill>
                <a:srgbClr val="002060"/>
              </a:solidFill>
              <a:ln>
                <a:solidFill>
                  <a:sysClr val="windowText" lastClr="000000"/>
                </a:solidFill>
              </a:ln>
              <a:effectLst/>
            </c:spPr>
            <c:extLst>
              <c:ext xmlns:c16="http://schemas.microsoft.com/office/drawing/2014/chart" uri="{C3380CC4-5D6E-409C-BE32-E72D297353CC}">
                <c16:uniqueId val="{0000000B-4BC4-4495-9F58-2756B52CED57}"/>
              </c:ext>
            </c:extLst>
          </c:dPt>
          <c:dPt>
            <c:idx val="12"/>
            <c:invertIfNegative val="0"/>
            <c:bubble3D val="0"/>
            <c:spPr>
              <a:solidFill>
                <a:srgbClr val="002060"/>
              </a:solidFill>
              <a:ln>
                <a:solidFill>
                  <a:sysClr val="windowText" lastClr="000000"/>
                </a:solidFill>
              </a:ln>
              <a:effectLst/>
            </c:spPr>
            <c:extLst>
              <c:ext xmlns:c16="http://schemas.microsoft.com/office/drawing/2014/chart" uri="{C3380CC4-5D6E-409C-BE32-E72D297353CC}">
                <c16:uniqueId val="{0000000D-4BC4-4495-9F58-2756B52CED57}"/>
              </c:ext>
            </c:extLst>
          </c:dPt>
          <c:dLbls>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5-4BC4-4495-9F58-2756B52CED57}"/>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7-4BC4-4495-9F58-2756B52CED57}"/>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'[DC Copy of Benchmarking-Trends-SVSNA-Oct24 (002).xlsx]4.5 Possession of weapons'!$I$3:$I$16</c:f>
                <c:numCache>
                  <c:formatCode>General</c:formatCode>
                  <c:ptCount val="14"/>
                  <c:pt idx="0">
                    <c:v>0.18175037944991512</c:v>
                  </c:pt>
                  <c:pt idx="1">
                    <c:v>0.19678181014147245</c:v>
                  </c:pt>
                  <c:pt idx="2">
                    <c:v>0.19131471274881395</c:v>
                  </c:pt>
                  <c:pt idx="3">
                    <c:v>0.20121372357205392</c:v>
                  </c:pt>
                  <c:pt idx="4">
                    <c:v>4.6782431156010773E-2</c:v>
                  </c:pt>
                  <c:pt idx="5">
                    <c:v>0.24785644396844919</c:v>
                  </c:pt>
                  <c:pt idx="6">
                    <c:v>7.9010221597551888E-3</c:v>
                  </c:pt>
                  <c:pt idx="7">
                    <c:v>0.15148632585751787</c:v>
                  </c:pt>
                  <c:pt idx="8">
                    <c:v>9.6621346087934157E-2</c:v>
                  </c:pt>
                  <c:pt idx="9">
                    <c:v>0.15717372880790903</c:v>
                  </c:pt>
                  <c:pt idx="10">
                    <c:v>0.14413178260189363</c:v>
                  </c:pt>
                  <c:pt idx="11">
                    <c:v>0.15064440084752206</c:v>
                  </c:pt>
                  <c:pt idx="12">
                    <c:v>0.14609458505629558</c:v>
                  </c:pt>
                  <c:pt idx="13">
                    <c:v>0.15422610464896691</c:v>
                  </c:pt>
                </c:numCache>
              </c:numRef>
            </c:plus>
            <c:minus>
              <c:numRef>
                <c:f>'[DC Copy of Benchmarking-Trends-SVSNA-Oct24 (002).xlsx]4.5 Possession of weapons'!$H$3:$H$16</c:f>
                <c:numCache>
                  <c:formatCode>General</c:formatCode>
                  <c:ptCount val="14"/>
                  <c:pt idx="0">
                    <c:v>0.1702827111238463</c:v>
                  </c:pt>
                  <c:pt idx="1">
                    <c:v>0.18278959468986633</c:v>
                  </c:pt>
                  <c:pt idx="2">
                    <c:v>0.17023736736063921</c:v>
                  </c:pt>
                  <c:pt idx="3">
                    <c:v>0.17754089692883823</c:v>
                  </c:pt>
                  <c:pt idx="4">
                    <c:v>4.5350709152456536E-2</c:v>
                  </c:pt>
                  <c:pt idx="5">
                    <c:v>0.21148826888269179</c:v>
                  </c:pt>
                  <c:pt idx="6">
                    <c:v>7.850779176862166E-3</c:v>
                  </c:pt>
                  <c:pt idx="7">
                    <c:v>0.13454715985759969</c:v>
                  </c:pt>
                  <c:pt idx="8">
                    <c:v>8.9154418276784497E-2</c:v>
                  </c:pt>
                  <c:pt idx="9">
                    <c:v>0.13491845833171312</c:v>
                  </c:pt>
                  <c:pt idx="10">
                    <c:v>0.1228706254524754</c:v>
                  </c:pt>
                  <c:pt idx="11">
                    <c:v>0.12726894318201681</c:v>
                  </c:pt>
                  <c:pt idx="12">
                    <c:v>0.12342512127981103</c:v>
                  </c:pt>
                  <c:pt idx="13">
                    <c:v>0.12782231935247002</c:v>
                  </c:pt>
                </c:numCache>
              </c:numRef>
            </c:minus>
            <c:spPr>
              <a:noFill/>
              <a:ln w="19050" cap="flat" cmpd="sng" algn="ctr">
                <a:solidFill>
                  <a:schemeClr val="tx1">
                    <a:lumMod val="95000"/>
                    <a:lumOff val="5000"/>
                  </a:schemeClr>
                </a:solidFill>
                <a:round/>
              </a:ln>
              <a:effectLst/>
            </c:spPr>
          </c:errBars>
          <c:cat>
            <c:strRef>
              <c:f>'[DC Copy of Benchmarking-Trends-SVSNA-Oct24 (002).xlsx]4.5 Possession of weapons'!$A$3:$A$16</c:f>
              <c:strCache>
                <c:ptCount val="14"/>
                <c:pt idx="0">
                  <c:v>Southampton</c:v>
                </c:pt>
                <c:pt idx="1">
                  <c:v>Portsmouth</c:v>
                </c:pt>
                <c:pt idx="2">
                  <c:v>Isle of Wight</c:v>
                </c:pt>
                <c:pt idx="3">
                  <c:v>Havant</c:v>
                </c:pt>
                <c:pt idx="4">
                  <c:v>HIPS</c:v>
                </c:pt>
                <c:pt idx="5">
                  <c:v>Gosport</c:v>
                </c:pt>
                <c:pt idx="6">
                  <c:v>England CSPs</c:v>
                </c:pt>
                <c:pt idx="7">
                  <c:v>New Forest</c:v>
                </c:pt>
                <c:pt idx="8">
                  <c:v>North Hampshire</c:v>
                </c:pt>
                <c:pt idx="9">
                  <c:v>Test Valley</c:v>
                </c:pt>
                <c:pt idx="10">
                  <c:v>Eastleigh</c:v>
                </c:pt>
                <c:pt idx="11">
                  <c:v>East Hampshire</c:v>
                </c:pt>
                <c:pt idx="12">
                  <c:v>Winchester</c:v>
                </c:pt>
                <c:pt idx="13">
                  <c:v>Fareham</c:v>
                </c:pt>
              </c:strCache>
            </c:strRef>
          </c:cat>
          <c:val>
            <c:numRef>
              <c:f>'[DC Copy of Benchmarking-Trends-SVSNA-Oct24 (002).xlsx]4.5 Possession of weapons'!$D$3:$D$16</c:f>
              <c:numCache>
                <c:formatCode>0.00</c:formatCode>
                <c:ptCount val="14"/>
                <c:pt idx="0">
                  <c:v>2.0186638553746401</c:v>
                </c:pt>
                <c:pt idx="1">
                  <c:v>1.9210925500601499</c:v>
                </c:pt>
                <c:pt idx="2">
                  <c:v>1.1497026386385201</c:v>
                </c:pt>
                <c:pt idx="3">
                  <c:v>1.1218790280231099</c:v>
                </c:pt>
                <c:pt idx="4">
                  <c:v>1.1125453859574701</c:v>
                </c:pt>
                <c:pt idx="5">
                  <c:v>1.06815561085149</c:v>
                </c:pt>
                <c:pt idx="6">
                  <c:v>0.92949730928010199</c:v>
                </c:pt>
                <c:pt idx="7">
                  <c:v>0.89510712778937096</c:v>
                </c:pt>
                <c:pt idx="8">
                  <c:v>0.86152723439622103</c:v>
                </c:pt>
                <c:pt idx="9">
                  <c:v>0.706524568462231</c:v>
                </c:pt>
                <c:pt idx="10">
                  <c:v>0.61724015608371796</c:v>
                </c:pt>
                <c:pt idx="11">
                  <c:v>0.60728744939271295</c:v>
                </c:pt>
                <c:pt idx="12">
                  <c:v>0.58894593778314697</c:v>
                </c:pt>
                <c:pt idx="13">
                  <c:v>0.55188121413867097</c:v>
                </c:pt>
              </c:numCache>
            </c:numRef>
          </c:val>
          <c:extLst>
            <c:ext xmlns:c16="http://schemas.microsoft.com/office/drawing/2014/chart" uri="{C3380CC4-5D6E-409C-BE32-E72D297353CC}">
              <c16:uniqueId val="{0000000E-4BC4-4495-9F58-2756B52CED57}"/>
            </c:ext>
          </c:extLst>
        </c:ser>
        <c:dLbls>
          <c:dLblPos val="outEnd"/>
          <c:showLegendKey val="0"/>
          <c:showVal val="1"/>
          <c:showCatName val="0"/>
          <c:showSerName val="0"/>
          <c:showPercent val="0"/>
          <c:showBubbleSize val="0"/>
        </c:dLbls>
        <c:gapWidth val="30"/>
        <c:axId val="1028213311"/>
        <c:axId val="1028211871"/>
      </c:barChart>
      <c:catAx>
        <c:axId val="1028213311"/>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1028211871"/>
        <c:crosses val="autoZero"/>
        <c:auto val="1"/>
        <c:lblAlgn val="ctr"/>
        <c:lblOffset val="100"/>
        <c:noMultiLvlLbl val="0"/>
      </c:catAx>
      <c:valAx>
        <c:axId val="1028211871"/>
        <c:scaling>
          <c:orientation val="minMax"/>
        </c:scaling>
        <c:delete val="0"/>
        <c:axPos val="b"/>
        <c:majorGridlines>
          <c:spPr>
            <a:ln w="3175" cap="flat" cmpd="sng" algn="ctr">
              <a:solidFill>
                <a:schemeClr val="bg1">
                  <a:lumMod val="95000"/>
                </a:schemeClr>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GB">
                    <a:solidFill>
                      <a:sysClr val="windowText" lastClr="000000"/>
                    </a:solidFill>
                  </a:rPr>
                  <a:t>Rate per 1,000</a:t>
                </a:r>
                <a:r>
                  <a:rPr lang="en-GB" baseline="0">
                    <a:solidFill>
                      <a:sysClr val="windowText" lastClr="000000"/>
                    </a:solidFill>
                  </a:rPr>
                  <a:t> persons</a:t>
                </a:r>
                <a:endParaRPr lang="en-GB">
                  <a:solidFill>
                    <a:sysClr val="windowText" lastClr="000000"/>
                  </a:solidFill>
                </a:endParaRPr>
              </a:p>
            </c:rich>
          </c:tx>
          <c:layout>
            <c:manualLayout>
              <c:xMode val="edge"/>
              <c:yMode val="edge"/>
              <c:x val="0.53599764133808447"/>
              <c:y val="0.91429019266467426"/>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0.0" sourceLinked="0"/>
        <c:majorTickMark val="out"/>
        <c:minorTickMark val="none"/>
        <c:tickLblPos val="nextTo"/>
        <c:spPr>
          <a:noFill/>
          <a:ln w="6350">
            <a:solidFill>
              <a:schemeClr val="tx1"/>
            </a:solid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02821331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0"/>
          <a:lstStyle/>
          <a:p>
            <a:pPr>
              <a:defRPr sz="1400" b="0" i="0" u="none" strike="noStrike" kern="1200" spc="0" baseline="0">
                <a:solidFill>
                  <a:schemeClr val="tx1">
                    <a:lumMod val="65000"/>
                    <a:lumOff val="35000"/>
                  </a:schemeClr>
                </a:solidFill>
                <a:latin typeface="+mn-lt"/>
                <a:ea typeface="+mn-ea"/>
                <a:cs typeface="+mn-cs"/>
              </a:defRPr>
            </a:pPr>
            <a:r>
              <a:rPr lang="en-GB" sz="1050" b="1" baseline="0">
                <a:solidFill>
                  <a:sysClr val="windowText" lastClr="000000"/>
                </a:solidFill>
              </a:rPr>
              <a:t>Police recorded robbery, rate per 1,000 persons</a:t>
            </a:r>
            <a:r>
              <a:rPr lang="en-GB" sz="1050" b="1">
                <a:solidFill>
                  <a:sysClr val="windowText" lastClr="000000"/>
                </a:solidFill>
              </a:rPr>
              <a:t>,</a:t>
            </a:r>
            <a:r>
              <a:rPr lang="en-GB" sz="1050" b="1" baseline="0">
                <a:solidFill>
                  <a:sysClr val="windowText" lastClr="000000"/>
                </a:solidFill>
              </a:rPr>
              <a:t> Hampshire CSPs and England: 2023/24</a:t>
            </a:r>
            <a:endParaRPr lang="en-GB" sz="1050" b="1">
              <a:solidFill>
                <a:sysClr val="windowText" lastClr="000000"/>
              </a:solidFill>
            </a:endParaRPr>
          </a:p>
        </c:rich>
      </c:tx>
      <c:layout>
        <c:manualLayout>
          <c:xMode val="edge"/>
          <c:yMode val="edge"/>
          <c:x val="0.14772137065591431"/>
          <c:y val="2.959826983621909E-2"/>
        </c:manualLayout>
      </c:layout>
      <c:overlay val="0"/>
      <c:spPr>
        <a:noFill/>
        <a:ln>
          <a:noFill/>
        </a:ln>
        <a:effectLst/>
      </c:spPr>
      <c:txPr>
        <a:bodyPr rot="0" spcFirstLastPara="1" vertOverflow="ellipsis" vert="horz" wrap="square" anchor="ctr" anchorCtr="0"/>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073796205338586"/>
          <c:y val="0.1201212860284092"/>
          <c:w val="0.74268595384852909"/>
          <c:h val="0.75399590620829882"/>
        </c:manualLayout>
      </c:layout>
      <c:barChart>
        <c:barDir val="bar"/>
        <c:grouping val="clustered"/>
        <c:varyColors val="0"/>
        <c:ser>
          <c:idx val="0"/>
          <c:order val="0"/>
          <c:spPr>
            <a:solidFill>
              <a:srgbClr val="002060"/>
            </a:solidFill>
            <a:ln>
              <a:solidFill>
                <a:sysClr val="windowText" lastClr="000000"/>
              </a:solidFill>
            </a:ln>
            <a:effectLst/>
          </c:spPr>
          <c:invertIfNegative val="0"/>
          <c:dPt>
            <c:idx val="0"/>
            <c:invertIfNegative val="0"/>
            <c:bubble3D val="0"/>
            <c:spPr>
              <a:solidFill>
                <a:srgbClr val="002060"/>
              </a:solidFill>
              <a:ln>
                <a:solidFill>
                  <a:sysClr val="windowText" lastClr="000000"/>
                </a:solidFill>
              </a:ln>
              <a:effectLst/>
            </c:spPr>
            <c:extLst>
              <c:ext xmlns:c16="http://schemas.microsoft.com/office/drawing/2014/chart" uri="{C3380CC4-5D6E-409C-BE32-E72D297353CC}">
                <c16:uniqueId val="{00000001-DA55-485B-813D-515090A3E967}"/>
              </c:ext>
            </c:extLst>
          </c:dPt>
          <c:dPt>
            <c:idx val="1"/>
            <c:invertIfNegative val="0"/>
            <c:bubble3D val="0"/>
            <c:spPr>
              <a:solidFill>
                <a:schemeClr val="bg1">
                  <a:lumMod val="75000"/>
                </a:schemeClr>
              </a:solidFill>
              <a:ln>
                <a:solidFill>
                  <a:sysClr val="windowText" lastClr="000000"/>
                </a:solidFill>
              </a:ln>
              <a:effectLst/>
            </c:spPr>
            <c:extLst>
              <c:ext xmlns:c16="http://schemas.microsoft.com/office/drawing/2014/chart" uri="{C3380CC4-5D6E-409C-BE32-E72D297353CC}">
                <c16:uniqueId val="{00000003-DA55-485B-813D-515090A3E967}"/>
              </c:ext>
            </c:extLst>
          </c:dPt>
          <c:dPt>
            <c:idx val="2"/>
            <c:invertIfNegative val="0"/>
            <c:bubble3D val="0"/>
            <c:spPr>
              <a:solidFill>
                <a:srgbClr val="002060"/>
              </a:solidFill>
              <a:ln>
                <a:solidFill>
                  <a:sysClr val="windowText" lastClr="000000"/>
                </a:solidFill>
              </a:ln>
              <a:effectLst/>
            </c:spPr>
            <c:extLst>
              <c:ext xmlns:c16="http://schemas.microsoft.com/office/drawing/2014/chart" uri="{C3380CC4-5D6E-409C-BE32-E72D297353CC}">
                <c16:uniqueId val="{00000005-DA55-485B-813D-515090A3E967}"/>
              </c:ext>
            </c:extLst>
          </c:dPt>
          <c:dPt>
            <c:idx val="3"/>
            <c:invertIfNegative val="0"/>
            <c:bubble3D val="0"/>
            <c:spPr>
              <a:solidFill>
                <a:srgbClr val="002060"/>
              </a:solidFill>
              <a:ln>
                <a:solidFill>
                  <a:sysClr val="windowText" lastClr="000000"/>
                </a:solidFill>
              </a:ln>
              <a:effectLst/>
            </c:spPr>
            <c:extLst>
              <c:ext xmlns:c16="http://schemas.microsoft.com/office/drawing/2014/chart" uri="{C3380CC4-5D6E-409C-BE32-E72D297353CC}">
                <c16:uniqueId val="{00000007-DA55-485B-813D-515090A3E967}"/>
              </c:ext>
            </c:extLst>
          </c:dPt>
          <c:dPt>
            <c:idx val="4"/>
            <c:invertIfNegative val="0"/>
            <c:bubble3D val="0"/>
            <c:spPr>
              <a:solidFill>
                <a:schemeClr val="accent3">
                  <a:lumMod val="75000"/>
                </a:schemeClr>
              </a:solidFill>
              <a:ln>
                <a:solidFill>
                  <a:sysClr val="windowText" lastClr="000000"/>
                </a:solidFill>
              </a:ln>
              <a:effectLst/>
            </c:spPr>
            <c:extLst>
              <c:ext xmlns:c16="http://schemas.microsoft.com/office/drawing/2014/chart" uri="{C3380CC4-5D6E-409C-BE32-E72D297353CC}">
                <c16:uniqueId val="{00000009-DA55-485B-813D-515090A3E967}"/>
              </c:ext>
            </c:extLst>
          </c:dPt>
          <c:dPt>
            <c:idx val="6"/>
            <c:invertIfNegative val="0"/>
            <c:bubble3D val="0"/>
            <c:spPr>
              <a:solidFill>
                <a:srgbClr val="002060"/>
              </a:solidFill>
              <a:ln>
                <a:solidFill>
                  <a:sysClr val="windowText" lastClr="000000"/>
                </a:solidFill>
              </a:ln>
              <a:effectLst/>
            </c:spPr>
            <c:extLst>
              <c:ext xmlns:c16="http://schemas.microsoft.com/office/drawing/2014/chart" uri="{C3380CC4-5D6E-409C-BE32-E72D297353CC}">
                <c16:uniqueId val="{0000000B-DA55-485B-813D-515090A3E967}"/>
              </c:ext>
            </c:extLst>
          </c:dPt>
          <c:dLbls>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3-DA55-485B-813D-515090A3E967}"/>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9-DA55-485B-813D-515090A3E967}"/>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'[DC Copy of Benchmarking-Trends-SVSNA-Oct24 (002).xlsx]4.3 Robbery'!$I$3:$I$16</c:f>
                <c:numCache>
                  <c:formatCode>General</c:formatCode>
                  <c:ptCount val="14"/>
                  <c:pt idx="0">
                    <c:v>0.16792715854454077</c:v>
                  </c:pt>
                  <c:pt idx="1">
                    <c:v>9.4848938092779722E-3</c:v>
                  </c:pt>
                  <c:pt idx="2">
                    <c:v>0.14847175090554088</c:v>
                  </c:pt>
                  <c:pt idx="3">
                    <c:v>0.19654620999088857</c:v>
                  </c:pt>
                  <c:pt idx="4">
                    <c:v>3.4772756514338976E-2</c:v>
                  </c:pt>
                  <c:pt idx="5">
                    <c:v>0.14673592979647554</c:v>
                  </c:pt>
                  <c:pt idx="6">
                    <c:v>0.13825057864667856</c:v>
                  </c:pt>
                  <c:pt idx="7">
                    <c:v>6.8307430709350081E-2</c:v>
                  </c:pt>
                  <c:pt idx="8">
                    <c:v>0.11422619664073869</c:v>
                  </c:pt>
                  <c:pt idx="9">
                    <c:v>0.1109786350257268</c:v>
                  </c:pt>
                  <c:pt idx="10">
                    <c:v>9.1545885683940398E-2</c:v>
                  </c:pt>
                  <c:pt idx="11">
                    <c:v>9.8226127743335667E-2</c:v>
                  </c:pt>
                  <c:pt idx="12">
                    <c:v>9.7082758915271711E-2</c:v>
                  </c:pt>
                  <c:pt idx="13">
                    <c:v>8.8429601570403554E-2</c:v>
                  </c:pt>
                </c:numCache>
              </c:numRef>
            </c:plus>
            <c:minus>
              <c:numRef>
                <c:f>'[DC Copy of Benchmarking-Trends-SVSNA-Oct24 (002).xlsx]4.3 Robbery'!$H$3:$H$16</c:f>
                <c:numCache>
                  <c:formatCode>General</c:formatCode>
                  <c:ptCount val="14"/>
                  <c:pt idx="0">
                    <c:v>0.15389371582746225</c:v>
                  </c:pt>
                  <c:pt idx="1">
                    <c:v>9.4346630990334024E-3</c:v>
                  </c:pt>
                  <c:pt idx="2">
                    <c:v>0.1369651277910835</c:v>
                  </c:pt>
                  <c:pt idx="3">
                    <c:v>0.15981923958813998</c:v>
                  </c:pt>
                  <c:pt idx="4">
                    <c:v>3.3337479690014327E-2</c:v>
                  </c:pt>
                  <c:pt idx="5">
                    <c:v>0.12280118937433315</c:v>
                  </c:pt>
                  <c:pt idx="6">
                    <c:v>0.11171152684720581</c:v>
                  </c:pt>
                  <c:pt idx="7">
                    <c:v>6.0781928415496844E-2</c:v>
                  </c:pt>
                  <c:pt idx="8">
                    <c:v>9.1663997092543525E-2</c:v>
                  </c:pt>
                  <c:pt idx="9">
                    <c:v>8.9475170482213373E-2</c:v>
                  </c:pt>
                  <c:pt idx="10">
                    <c:v>7.4288069968514475E-2</c:v>
                  </c:pt>
                  <c:pt idx="11">
                    <c:v>7.6572694967007388E-2</c:v>
                  </c:pt>
                  <c:pt idx="12">
                    <c:v>7.3172791761885209E-2</c:v>
                  </c:pt>
                  <c:pt idx="13">
                    <c:v>6.5141038206813953E-2</c:v>
                  </c:pt>
                </c:numCache>
              </c:numRef>
            </c:minus>
            <c:spPr>
              <a:noFill/>
              <a:ln w="19050" cap="flat" cmpd="sng" algn="ctr">
                <a:solidFill>
                  <a:schemeClr val="tx1">
                    <a:lumMod val="95000"/>
                    <a:lumOff val="5000"/>
                  </a:schemeClr>
                </a:solidFill>
                <a:round/>
              </a:ln>
              <a:effectLst/>
            </c:spPr>
          </c:errBars>
          <c:cat>
            <c:strRef>
              <c:f>'[DC Copy of Benchmarking-Trends-SVSNA-Oct24 (002).xlsx]4.3 Robbery'!$A$3:$A$16</c:f>
              <c:strCache>
                <c:ptCount val="14"/>
                <c:pt idx="0">
                  <c:v>Portsmouth</c:v>
                </c:pt>
                <c:pt idx="1">
                  <c:v>England CSPs</c:v>
                </c:pt>
                <c:pt idx="2">
                  <c:v>Southampton</c:v>
                </c:pt>
                <c:pt idx="3">
                  <c:v>Gosport</c:v>
                </c:pt>
                <c:pt idx="4">
                  <c:v>HIPS</c:v>
                </c:pt>
                <c:pt idx="5">
                  <c:v>Havant</c:v>
                </c:pt>
                <c:pt idx="6">
                  <c:v>Fareham</c:v>
                </c:pt>
                <c:pt idx="7">
                  <c:v>North Hampshire</c:v>
                </c:pt>
                <c:pt idx="8">
                  <c:v>Test Valley</c:v>
                </c:pt>
                <c:pt idx="9">
                  <c:v>Eastleigh</c:v>
                </c:pt>
                <c:pt idx="10">
                  <c:v>New Forest</c:v>
                </c:pt>
                <c:pt idx="11">
                  <c:v>Isle of Wight</c:v>
                </c:pt>
                <c:pt idx="12">
                  <c:v>East Hampshire</c:v>
                </c:pt>
                <c:pt idx="13">
                  <c:v>Winchester</c:v>
                </c:pt>
              </c:strCache>
            </c:strRef>
          </c:cat>
          <c:val>
            <c:numRef>
              <c:f>'[DC Copy of Benchmarking-Trends-SVSNA-Oct24 (002).xlsx]4.3 Robbery'!$D$3:$D$16</c:f>
              <c:numCache>
                <c:formatCode>0.00</c:formatCode>
                <c:ptCount val="14"/>
                <c:pt idx="0">
                  <c:v>1.3742468984341201</c:v>
                </c:pt>
                <c:pt idx="1">
                  <c:v>1.3414381472608501</c:v>
                </c:pt>
                <c:pt idx="2">
                  <c:v>1.3197454218890301</c:v>
                </c:pt>
                <c:pt idx="3">
                  <c:v>0.63118286095769904</c:v>
                </c:pt>
                <c:pt idx="4">
                  <c:v>0.60563728957419705</c:v>
                </c:pt>
                <c:pt idx="5">
                  <c:v>0.55696121958593903</c:v>
                </c:pt>
                <c:pt idx="6">
                  <c:v>0.42924094433007798</c:v>
                </c:pt>
                <c:pt idx="7">
                  <c:v>0.41049238815349398</c:v>
                </c:pt>
                <c:pt idx="8">
                  <c:v>0.34210663315013301</c:v>
                </c:pt>
                <c:pt idx="9">
                  <c:v>0.34054629301170602</c:v>
                </c:pt>
                <c:pt idx="10">
                  <c:v>0.290767283549413</c:v>
                </c:pt>
                <c:pt idx="11">
                  <c:v>0.25548947525300603</c:v>
                </c:pt>
                <c:pt idx="12">
                  <c:v>0.21800062285892199</c:v>
                </c:pt>
                <c:pt idx="13">
                  <c:v>0.181214134702507</c:v>
                </c:pt>
              </c:numCache>
            </c:numRef>
          </c:val>
          <c:extLst>
            <c:ext xmlns:c16="http://schemas.microsoft.com/office/drawing/2014/chart" uri="{C3380CC4-5D6E-409C-BE32-E72D297353CC}">
              <c16:uniqueId val="{0000000C-DA55-485B-813D-515090A3E967}"/>
            </c:ext>
          </c:extLst>
        </c:ser>
        <c:dLbls>
          <c:dLblPos val="outEnd"/>
          <c:showLegendKey val="0"/>
          <c:showVal val="1"/>
          <c:showCatName val="0"/>
          <c:showSerName val="0"/>
          <c:showPercent val="0"/>
          <c:showBubbleSize val="0"/>
        </c:dLbls>
        <c:gapWidth val="30"/>
        <c:axId val="1028213311"/>
        <c:axId val="1028211871"/>
      </c:barChart>
      <c:catAx>
        <c:axId val="1028213311"/>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1028211871"/>
        <c:crosses val="autoZero"/>
        <c:auto val="1"/>
        <c:lblAlgn val="ctr"/>
        <c:lblOffset val="100"/>
        <c:noMultiLvlLbl val="0"/>
      </c:catAx>
      <c:valAx>
        <c:axId val="1028211871"/>
        <c:scaling>
          <c:orientation val="minMax"/>
        </c:scaling>
        <c:delete val="0"/>
        <c:axPos val="b"/>
        <c:majorGridlines>
          <c:spPr>
            <a:ln w="3175" cap="flat" cmpd="sng" algn="ctr">
              <a:solidFill>
                <a:schemeClr val="bg1">
                  <a:lumMod val="95000"/>
                </a:schemeClr>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GB">
                    <a:solidFill>
                      <a:sysClr val="windowText" lastClr="000000"/>
                    </a:solidFill>
                  </a:rPr>
                  <a:t>Rate per 1,000</a:t>
                </a:r>
                <a:r>
                  <a:rPr lang="en-GB" baseline="0">
                    <a:solidFill>
                      <a:sysClr val="windowText" lastClr="000000"/>
                    </a:solidFill>
                  </a:rPr>
                  <a:t> persons</a:t>
                </a:r>
                <a:endParaRPr lang="en-GB">
                  <a:solidFill>
                    <a:sysClr val="windowText" lastClr="000000"/>
                  </a:solidFill>
                </a:endParaRPr>
              </a:p>
            </c:rich>
          </c:tx>
          <c:layout>
            <c:manualLayout>
              <c:xMode val="edge"/>
              <c:yMode val="edge"/>
              <c:x val="0.53599764133808447"/>
              <c:y val="0.91429019266467426"/>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0.0" sourceLinked="0"/>
        <c:majorTickMark val="out"/>
        <c:minorTickMark val="none"/>
        <c:tickLblPos val="nextTo"/>
        <c:spPr>
          <a:noFill/>
          <a:ln w="6350">
            <a:solidFill>
              <a:schemeClr val="tx1"/>
            </a:solid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02821331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050" b="1">
                <a:solidFill>
                  <a:sysClr val="windowText" lastClr="000000"/>
                </a:solidFill>
              </a:rPr>
              <a:t>Domestic Abuse Offences, per 10,000 population, 2023/24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1D9BA1"/>
            </a:solidFill>
            <a:ln>
              <a:noFill/>
            </a:ln>
            <a:effectLst/>
          </c:spPr>
          <c:invertIfNegative val="0"/>
          <c:dPt>
            <c:idx val="5"/>
            <c:invertIfNegative val="0"/>
            <c:bubble3D val="0"/>
            <c:spPr>
              <a:solidFill>
                <a:srgbClr val="CDC7E7"/>
              </a:solidFill>
              <a:ln>
                <a:noFill/>
              </a:ln>
              <a:effectLst/>
            </c:spPr>
            <c:extLst>
              <c:ext xmlns:c16="http://schemas.microsoft.com/office/drawing/2014/chart" uri="{C3380CC4-5D6E-409C-BE32-E72D297353CC}">
                <c16:uniqueId val="{00000001-6183-4E77-B587-B1DE8EFEF1B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'HCC - Healthy Lives'!$O$35:$O$47</c:f>
              <c:strCache>
                <c:ptCount val="13"/>
                <c:pt idx="0">
                  <c:v>Basingstoke</c:v>
                </c:pt>
                <c:pt idx="1">
                  <c:v>East Hampshire</c:v>
                </c:pt>
                <c:pt idx="2">
                  <c:v>Eastleigh</c:v>
                </c:pt>
                <c:pt idx="3">
                  <c:v>Fareham</c:v>
                </c:pt>
                <c:pt idx="4">
                  <c:v>Gosport</c:v>
                </c:pt>
                <c:pt idx="5">
                  <c:v>Hampshire</c:v>
                </c:pt>
                <c:pt idx="6">
                  <c:v>Hart</c:v>
                </c:pt>
                <c:pt idx="7">
                  <c:v>Havant</c:v>
                </c:pt>
                <c:pt idx="8">
                  <c:v>Isle of Wight</c:v>
                </c:pt>
                <c:pt idx="9">
                  <c:v>New Forest </c:v>
                </c:pt>
                <c:pt idx="10">
                  <c:v>Rushmoor</c:v>
                </c:pt>
                <c:pt idx="11">
                  <c:v>Test Valley</c:v>
                </c:pt>
                <c:pt idx="12">
                  <c:v>Winchester</c:v>
                </c:pt>
              </c:strCache>
            </c:strRef>
          </c:cat>
          <c:val>
            <c:numRef>
              <c:f>'HCC - Healthy Lives'!$P$35:$P$47</c:f>
              <c:numCache>
                <c:formatCode>General</c:formatCode>
                <c:ptCount val="13"/>
                <c:pt idx="0">
                  <c:v>113</c:v>
                </c:pt>
                <c:pt idx="1">
                  <c:v>88</c:v>
                </c:pt>
                <c:pt idx="2">
                  <c:v>105</c:v>
                </c:pt>
                <c:pt idx="3">
                  <c:v>93</c:v>
                </c:pt>
                <c:pt idx="4">
                  <c:v>161</c:v>
                </c:pt>
                <c:pt idx="5">
                  <c:v>107</c:v>
                </c:pt>
                <c:pt idx="6">
                  <c:v>69</c:v>
                </c:pt>
                <c:pt idx="7">
                  <c:v>153</c:v>
                </c:pt>
                <c:pt idx="8">
                  <c:v>156</c:v>
                </c:pt>
                <c:pt idx="9">
                  <c:v>101</c:v>
                </c:pt>
                <c:pt idx="10">
                  <c:v>132</c:v>
                </c:pt>
                <c:pt idx="11">
                  <c:v>98</c:v>
                </c:pt>
                <c:pt idx="12">
                  <c:v>81</c:v>
                </c:pt>
              </c:numCache>
            </c:numRef>
          </c:val>
          <c:extLst>
            <c:ext xmlns:c16="http://schemas.microsoft.com/office/drawing/2014/chart" uri="{C3380CC4-5D6E-409C-BE32-E72D297353CC}">
              <c16:uniqueId val="{00000002-6183-4E77-B587-B1DE8EFEF1B8}"/>
            </c:ext>
          </c:extLst>
        </c:ser>
        <c:dLbls>
          <c:dLblPos val="outEnd"/>
          <c:showLegendKey val="0"/>
          <c:showVal val="1"/>
          <c:showCatName val="0"/>
          <c:showSerName val="0"/>
          <c:showPercent val="0"/>
          <c:showBubbleSize val="0"/>
        </c:dLbls>
        <c:gapWidth val="90"/>
        <c:overlap val="-27"/>
        <c:axId val="639876872"/>
        <c:axId val="639872280"/>
      </c:barChart>
      <c:catAx>
        <c:axId val="639876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39872280"/>
        <c:crosses val="autoZero"/>
        <c:auto val="1"/>
        <c:lblAlgn val="ctr"/>
        <c:lblOffset val="100"/>
        <c:noMultiLvlLbl val="0"/>
      </c:catAx>
      <c:valAx>
        <c:axId val="639872280"/>
        <c:scaling>
          <c:orientation val="minMax"/>
        </c:scaling>
        <c:delete val="0"/>
        <c:axPos val="l"/>
        <c:majorGridlines>
          <c:spPr>
            <a:ln w="9525" cap="flat" cmpd="sng" algn="ctr">
              <a:solidFill>
                <a:schemeClr val="bg2">
                  <a:alpha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3987687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solidFill>
                <a:latin typeface="+mn-lt"/>
                <a:ea typeface="+mn-ea"/>
                <a:cs typeface="+mn-cs"/>
              </a:defRPr>
            </a:pPr>
            <a:r>
              <a:rPr lang="en-GB" sz="1050" b="1" i="0" baseline="0">
                <a:solidFill>
                  <a:sysClr val="windowText" lastClr="000000"/>
                </a:solidFill>
                <a:effectLst/>
              </a:rPr>
              <a:t>Age Band and Recorded Gender of Serious Violence Victims, 2023/24</a:t>
            </a:r>
            <a:endParaRPr lang="en-GB" sz="900" b="1" i="0">
              <a:solidFill>
                <a:sysClr val="windowText" lastClr="000000"/>
              </a:solidFill>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Charts!$G$3</c:f>
              <c:strCache>
                <c:ptCount val="1"/>
                <c:pt idx="0">
                  <c:v>F</c:v>
                </c:pt>
              </c:strCache>
            </c:strRef>
          </c:tx>
          <c:spPr>
            <a:solidFill>
              <a:srgbClr val="1D9BA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Charts!$F$4:$F$10</c:f>
              <c:strCache>
                <c:ptCount val="7"/>
                <c:pt idx="0">
                  <c:v>10-17</c:v>
                </c:pt>
                <c:pt idx="1">
                  <c:v>18-24</c:v>
                </c:pt>
                <c:pt idx="2">
                  <c:v>25-34</c:v>
                </c:pt>
                <c:pt idx="3">
                  <c:v>35-44</c:v>
                </c:pt>
                <c:pt idx="4">
                  <c:v>45-54</c:v>
                </c:pt>
                <c:pt idx="5">
                  <c:v>55+</c:v>
                </c:pt>
                <c:pt idx="6">
                  <c:v>Under-10</c:v>
                </c:pt>
              </c:strCache>
            </c:strRef>
          </c:cat>
          <c:val>
            <c:numRef>
              <c:f>Charts!$G$4:$G$10</c:f>
              <c:numCache>
                <c:formatCode>General</c:formatCode>
                <c:ptCount val="7"/>
                <c:pt idx="0">
                  <c:v>78</c:v>
                </c:pt>
                <c:pt idx="1">
                  <c:v>126</c:v>
                </c:pt>
                <c:pt idx="2">
                  <c:v>203</c:v>
                </c:pt>
                <c:pt idx="3">
                  <c:v>188</c:v>
                </c:pt>
                <c:pt idx="4">
                  <c:v>145</c:v>
                </c:pt>
                <c:pt idx="5">
                  <c:v>112</c:v>
                </c:pt>
                <c:pt idx="6">
                  <c:v>7</c:v>
                </c:pt>
              </c:numCache>
            </c:numRef>
          </c:val>
          <c:extLst>
            <c:ext xmlns:c16="http://schemas.microsoft.com/office/drawing/2014/chart" uri="{C3380CC4-5D6E-409C-BE32-E72D297353CC}">
              <c16:uniqueId val="{00000000-6635-42C0-9989-2DDA68E58DF2}"/>
            </c:ext>
          </c:extLst>
        </c:ser>
        <c:ser>
          <c:idx val="1"/>
          <c:order val="1"/>
          <c:tx>
            <c:strRef>
              <c:f>Charts!$H$3</c:f>
              <c:strCache>
                <c:ptCount val="1"/>
                <c:pt idx="0">
                  <c:v>M</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Charts!$F$4:$F$10</c:f>
              <c:strCache>
                <c:ptCount val="7"/>
                <c:pt idx="0">
                  <c:v>10-17</c:v>
                </c:pt>
                <c:pt idx="1">
                  <c:v>18-24</c:v>
                </c:pt>
                <c:pt idx="2">
                  <c:v>25-34</c:v>
                </c:pt>
                <c:pt idx="3">
                  <c:v>35-44</c:v>
                </c:pt>
                <c:pt idx="4">
                  <c:v>45-54</c:v>
                </c:pt>
                <c:pt idx="5">
                  <c:v>55+</c:v>
                </c:pt>
                <c:pt idx="6">
                  <c:v>Under-10</c:v>
                </c:pt>
              </c:strCache>
            </c:strRef>
          </c:cat>
          <c:val>
            <c:numRef>
              <c:f>Charts!$H$4:$H$10</c:f>
              <c:numCache>
                <c:formatCode>General</c:formatCode>
                <c:ptCount val="7"/>
                <c:pt idx="0">
                  <c:v>424</c:v>
                </c:pt>
                <c:pt idx="1">
                  <c:v>426</c:v>
                </c:pt>
                <c:pt idx="2">
                  <c:v>443</c:v>
                </c:pt>
                <c:pt idx="3">
                  <c:v>389</c:v>
                </c:pt>
                <c:pt idx="4">
                  <c:v>263</c:v>
                </c:pt>
                <c:pt idx="5">
                  <c:v>252</c:v>
                </c:pt>
                <c:pt idx="6">
                  <c:v>22</c:v>
                </c:pt>
              </c:numCache>
            </c:numRef>
          </c:val>
          <c:extLst>
            <c:ext xmlns:c16="http://schemas.microsoft.com/office/drawing/2014/chart" uri="{C3380CC4-5D6E-409C-BE32-E72D297353CC}">
              <c16:uniqueId val="{00000001-6635-42C0-9989-2DDA68E58DF2}"/>
            </c:ext>
          </c:extLst>
        </c:ser>
        <c:dLbls>
          <c:dLblPos val="outEnd"/>
          <c:showLegendKey val="0"/>
          <c:showVal val="1"/>
          <c:showCatName val="0"/>
          <c:showSerName val="0"/>
          <c:showPercent val="0"/>
          <c:showBubbleSize val="0"/>
        </c:dLbls>
        <c:gapWidth val="150"/>
        <c:overlap val="-20"/>
        <c:axId val="1207793000"/>
        <c:axId val="1207790376"/>
      </c:barChart>
      <c:catAx>
        <c:axId val="1207793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207790376"/>
        <c:crosses val="autoZero"/>
        <c:auto val="1"/>
        <c:lblAlgn val="ctr"/>
        <c:lblOffset val="100"/>
        <c:noMultiLvlLbl val="0"/>
      </c:catAx>
      <c:valAx>
        <c:axId val="12077903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20779300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[AGG &amp; SUS + Ethnicity 23-24 (Feb 25) v.1.xlsx]AGG PIVOT!PivotTable1</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050" b="1" i="0">
                <a:solidFill>
                  <a:sysClr val="windowText" lastClr="000000"/>
                </a:solidFill>
              </a:rPr>
              <a:t>Victim Ethnicity, 2023/24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pivotFmt>
      <c:pivotFmt>
        <c:idx val="15"/>
        <c:spPr>
          <a:solidFill>
            <a:schemeClr val="accent1"/>
          </a:solidFill>
          <a:ln w="19050">
            <a:solidFill>
              <a:schemeClr val="lt1"/>
            </a:solidFill>
          </a:ln>
          <a:effectLst/>
        </c:spPr>
      </c:pivotFmt>
      <c:pivotFmt>
        <c:idx val="16"/>
        <c:spPr>
          <a:solidFill>
            <a:schemeClr val="accent1"/>
          </a:solidFill>
          <a:ln w="19050">
            <a:solidFill>
              <a:schemeClr val="lt1"/>
            </a:solidFill>
          </a:ln>
          <a:effectLst/>
        </c:spPr>
      </c:pivotFmt>
      <c:pivotFmt>
        <c:idx val="17"/>
        <c:spPr>
          <a:solidFill>
            <a:schemeClr val="accent1"/>
          </a:solidFill>
          <a:ln w="19050">
            <a:solidFill>
              <a:schemeClr val="lt1"/>
            </a:solidFill>
          </a:ln>
          <a:effectLst/>
        </c:spPr>
      </c:pivotFmt>
      <c:pivotFmt>
        <c:idx val="18"/>
        <c:spPr>
          <a:solidFill>
            <a:schemeClr val="accent1"/>
          </a:solidFill>
          <a:ln w="19050">
            <a:solidFill>
              <a:schemeClr val="lt1"/>
            </a:solidFill>
          </a:ln>
          <a:effectLst/>
        </c:spPr>
      </c:pivotFmt>
      <c:pivotFmt>
        <c:idx val="19"/>
        <c:spPr>
          <a:solidFill>
            <a:schemeClr val="accent1"/>
          </a:solidFill>
          <a:ln w="19050">
            <a:solidFill>
              <a:schemeClr val="lt1"/>
            </a:solidFill>
          </a:ln>
          <a:effectLst/>
        </c:spPr>
      </c:pivotFmt>
      <c:pivotFmt>
        <c:idx val="20"/>
        <c:spPr>
          <a:solidFill>
            <a:schemeClr val="accent1"/>
          </a:solidFill>
          <a:ln w="19050">
            <a:solidFill>
              <a:schemeClr val="lt1"/>
            </a:solidFill>
          </a:ln>
          <a:effectLst/>
        </c:spPr>
      </c:pivotFmt>
      <c:pivotFmt>
        <c:idx val="21"/>
        <c:spPr>
          <a:solidFill>
            <a:schemeClr val="accent1"/>
          </a:solidFill>
          <a:ln w="19050">
            <a:solidFill>
              <a:schemeClr val="lt1"/>
            </a:solidFill>
          </a:ln>
          <a:effectLst/>
        </c:spPr>
      </c:pivotFmt>
      <c:pivotFmt>
        <c:idx val="22"/>
        <c:spPr>
          <a:solidFill>
            <a:schemeClr val="accent1"/>
          </a:solidFill>
          <a:ln w="19050">
            <a:solidFill>
              <a:schemeClr val="lt1"/>
            </a:solidFill>
          </a:ln>
          <a:effectLst/>
        </c:spPr>
      </c:pivotFmt>
      <c:pivotFmt>
        <c:idx val="23"/>
        <c:spPr>
          <a:solidFill>
            <a:schemeClr val="accent1"/>
          </a:solidFill>
          <a:ln w="19050">
            <a:solidFill>
              <a:schemeClr val="lt1"/>
            </a:solidFill>
          </a:ln>
          <a:effectLst/>
        </c:spPr>
      </c:pivotFmt>
      <c:pivotFmt>
        <c:idx val="24"/>
        <c:spPr>
          <a:solidFill>
            <a:schemeClr val="accent1"/>
          </a:solidFill>
          <a:ln w="19050">
            <a:solidFill>
              <a:schemeClr val="lt1"/>
            </a:solidFill>
          </a:ln>
          <a:effectLst/>
        </c:spPr>
      </c:pivotFmt>
      <c:pivotFmt>
        <c:idx val="25"/>
        <c:spPr>
          <a:solidFill>
            <a:schemeClr val="accent1"/>
          </a:solidFill>
          <a:ln w="19050">
            <a:solidFill>
              <a:schemeClr val="lt1"/>
            </a:solidFill>
          </a:ln>
          <a:effectLst/>
        </c:spPr>
      </c:pivotFmt>
      <c:pivotFmt>
        <c:idx val="26"/>
        <c:spPr>
          <a:solidFill>
            <a:schemeClr val="accent1"/>
          </a:solidFill>
          <a:ln w="19050">
            <a:solidFill>
              <a:schemeClr val="lt1"/>
            </a:solidFill>
          </a:ln>
          <a:effectLst/>
        </c:spPr>
      </c:pivotFmt>
      <c:pivotFmt>
        <c:idx val="27"/>
        <c:spPr>
          <a:solidFill>
            <a:schemeClr val="accent1"/>
          </a:solidFill>
          <a:ln w="19050">
            <a:solidFill>
              <a:schemeClr val="lt1"/>
            </a:solidFill>
          </a:ln>
          <a:effectLst/>
        </c:spPr>
      </c:pivotFmt>
      <c:pivotFmt>
        <c:idx val="28"/>
        <c:spPr>
          <a:solidFill>
            <a:schemeClr val="accent1"/>
          </a:solidFill>
          <a:ln w="19050">
            <a:solidFill>
              <a:schemeClr val="lt1"/>
            </a:solidFill>
          </a:ln>
          <a:effectLst/>
        </c:spPr>
      </c:pivotFmt>
      <c:pivotFmt>
        <c:idx val="29"/>
        <c:spPr>
          <a:solidFill>
            <a:schemeClr val="accent1"/>
          </a:solidFill>
          <a:ln w="19050">
            <a:solidFill>
              <a:schemeClr val="lt1"/>
            </a:solidFill>
          </a:ln>
          <a:effectLst/>
        </c:spPr>
      </c:pivotFmt>
      <c:pivotFmt>
        <c:idx val="30"/>
        <c:spPr>
          <a:solidFill>
            <a:schemeClr val="accent1"/>
          </a:solidFill>
          <a:ln w="19050">
            <a:solidFill>
              <a:schemeClr val="lt1"/>
            </a:solidFill>
          </a:ln>
          <a:effectLst/>
        </c:spPr>
      </c:pivotFmt>
      <c:pivotFmt>
        <c:idx val="31"/>
        <c:spPr>
          <a:solidFill>
            <a:schemeClr val="accent1"/>
          </a:solidFill>
          <a:ln w="19050">
            <a:solidFill>
              <a:schemeClr val="lt1"/>
            </a:solidFill>
          </a:ln>
          <a:effectLst/>
        </c:spPr>
      </c:pivotFmt>
      <c:pivotFmt>
        <c:idx val="32"/>
        <c:spPr>
          <a:solidFill>
            <a:schemeClr val="accent1"/>
          </a:solidFill>
          <a:ln w="19050">
            <a:solidFill>
              <a:schemeClr val="lt1"/>
            </a:solidFill>
          </a:ln>
          <a:effectLst/>
        </c:spPr>
      </c:pivotFmt>
      <c:pivotFmt>
        <c:idx val="33"/>
        <c:spPr>
          <a:solidFill>
            <a:schemeClr val="accent1"/>
          </a:solidFill>
          <a:ln w="19050">
            <a:solidFill>
              <a:schemeClr val="lt1"/>
            </a:solidFill>
          </a:ln>
          <a:effectLst/>
        </c:spPr>
      </c:pivotFmt>
      <c:pivotFmt>
        <c:idx val="34"/>
        <c:spPr>
          <a:solidFill>
            <a:schemeClr val="accent1"/>
          </a:solidFill>
          <a:ln w="19050">
            <a:solidFill>
              <a:schemeClr val="lt1"/>
            </a:solidFill>
          </a:ln>
          <a:effectLst/>
        </c:spPr>
      </c:pivotFmt>
      <c:pivotFmt>
        <c:idx val="35"/>
        <c:spPr>
          <a:solidFill>
            <a:schemeClr val="accent1"/>
          </a:solidFill>
          <a:ln w="19050">
            <a:solidFill>
              <a:schemeClr val="lt1"/>
            </a:solidFill>
          </a:ln>
          <a:effectLst/>
        </c:spPr>
      </c:pivotFmt>
      <c:pivotFmt>
        <c:idx val="36"/>
        <c:spPr>
          <a:solidFill>
            <a:schemeClr val="accent1"/>
          </a:solidFill>
          <a:ln w="19050">
            <a:solidFill>
              <a:schemeClr val="lt1"/>
            </a:solidFill>
          </a:ln>
          <a:effectLst/>
        </c:spPr>
      </c:pivotFmt>
      <c:pivotFmt>
        <c:idx val="37"/>
        <c:spPr>
          <a:solidFill>
            <a:schemeClr val="accent1"/>
          </a:solidFill>
          <a:ln w="19050">
            <a:solidFill>
              <a:schemeClr val="lt1"/>
            </a:solidFill>
          </a:ln>
          <a:effectLst/>
        </c:spPr>
      </c:pivotFmt>
      <c:pivotFmt>
        <c:idx val="38"/>
        <c:spPr>
          <a:solidFill>
            <a:schemeClr val="accent1"/>
          </a:solidFill>
          <a:ln w="19050">
            <a:solidFill>
              <a:schemeClr val="lt1"/>
            </a:solidFill>
          </a:ln>
          <a:effectLst/>
        </c:spPr>
      </c:pivotFmt>
      <c:pivotFmt>
        <c:idx val="39"/>
        <c:spPr>
          <a:solidFill>
            <a:schemeClr val="accent1"/>
          </a:solidFill>
          <a:ln w="19050">
            <a:solidFill>
              <a:schemeClr val="lt1"/>
            </a:solidFill>
          </a:ln>
          <a:effectLst/>
        </c:spPr>
      </c:pivotFmt>
      <c:pivotFmt>
        <c:idx val="40"/>
        <c:spPr>
          <a:solidFill>
            <a:schemeClr val="accent1"/>
          </a:solidFill>
          <a:ln w="19050">
            <a:solidFill>
              <a:schemeClr val="lt1"/>
            </a:solidFill>
          </a:ln>
          <a:effectLst/>
        </c:spPr>
      </c:pivotFmt>
      <c:pivotFmt>
        <c:idx val="4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w="19050">
            <a:solidFill>
              <a:schemeClr val="lt1"/>
            </a:solidFill>
          </a:ln>
          <a:effectLst/>
        </c:spPr>
      </c:pivotFmt>
      <c:pivotFmt>
        <c:idx val="43"/>
        <c:spPr>
          <a:solidFill>
            <a:schemeClr val="accent1"/>
          </a:solidFill>
          <a:ln w="19050">
            <a:solidFill>
              <a:schemeClr val="lt1"/>
            </a:solidFill>
          </a:ln>
          <a:effectLst/>
        </c:spPr>
      </c:pivotFmt>
      <c:pivotFmt>
        <c:idx val="44"/>
        <c:spPr>
          <a:solidFill>
            <a:schemeClr val="accent1"/>
          </a:solidFill>
          <a:ln w="19050">
            <a:solidFill>
              <a:schemeClr val="lt1"/>
            </a:solidFill>
          </a:ln>
          <a:effectLst/>
        </c:spPr>
      </c:pivotFmt>
      <c:pivotFmt>
        <c:idx val="45"/>
        <c:spPr>
          <a:solidFill>
            <a:schemeClr val="accent1"/>
          </a:solidFill>
          <a:ln w="19050">
            <a:solidFill>
              <a:schemeClr val="lt1"/>
            </a:solidFill>
          </a:ln>
          <a:effectLst/>
        </c:spPr>
      </c:pivotFmt>
      <c:pivotFmt>
        <c:idx val="46"/>
        <c:spPr>
          <a:solidFill>
            <a:schemeClr val="accent1"/>
          </a:solidFill>
          <a:ln w="19050">
            <a:solidFill>
              <a:schemeClr val="lt1"/>
            </a:solidFill>
          </a:ln>
          <a:effectLst/>
        </c:spPr>
      </c:pivotFmt>
      <c:pivotFmt>
        <c:idx val="47"/>
        <c:spPr>
          <a:solidFill>
            <a:schemeClr val="accent1"/>
          </a:solidFill>
          <a:ln w="19050">
            <a:solidFill>
              <a:schemeClr val="lt1"/>
            </a:solidFill>
          </a:ln>
          <a:effectLst/>
        </c:spPr>
      </c:pivotFmt>
      <c:pivotFmt>
        <c:idx val="48"/>
        <c:spPr>
          <a:solidFill>
            <a:schemeClr val="accent1"/>
          </a:solidFill>
          <a:ln w="19050">
            <a:solidFill>
              <a:schemeClr val="lt1"/>
            </a:solidFill>
          </a:ln>
          <a:effectLst/>
        </c:spPr>
      </c:pivotFmt>
      <c:pivotFmt>
        <c:idx val="49"/>
        <c:spPr>
          <a:solidFill>
            <a:schemeClr val="accent1"/>
          </a:solidFill>
          <a:ln w="19050">
            <a:solidFill>
              <a:schemeClr val="lt1"/>
            </a:solidFill>
          </a:ln>
          <a:effectLst/>
        </c:spPr>
      </c:pivotFmt>
      <c:pivotFmt>
        <c:idx val="50"/>
        <c:spPr>
          <a:solidFill>
            <a:schemeClr val="accent1"/>
          </a:solidFill>
          <a:ln w="19050">
            <a:solidFill>
              <a:schemeClr val="lt1"/>
            </a:solidFill>
          </a:ln>
          <a:effectLst/>
        </c:spPr>
      </c:pivotFmt>
      <c:pivotFmt>
        <c:idx val="51"/>
        <c:spPr>
          <a:solidFill>
            <a:schemeClr val="accent1"/>
          </a:solidFill>
          <a:ln w="19050">
            <a:solidFill>
              <a:schemeClr val="lt1"/>
            </a:solidFill>
          </a:ln>
          <a:effectLst/>
        </c:spPr>
      </c:pivotFmt>
      <c:pivotFmt>
        <c:idx val="52"/>
        <c:spPr>
          <a:solidFill>
            <a:schemeClr val="accent1"/>
          </a:solidFill>
          <a:ln w="19050">
            <a:solidFill>
              <a:schemeClr val="lt1"/>
            </a:solidFill>
          </a:ln>
          <a:effectLst/>
        </c:spPr>
      </c:pivotFmt>
      <c:pivotFmt>
        <c:idx val="53"/>
        <c:spPr>
          <a:solidFill>
            <a:schemeClr val="accent1"/>
          </a:solidFill>
          <a:ln w="19050">
            <a:solidFill>
              <a:schemeClr val="lt1"/>
            </a:solidFill>
          </a:ln>
          <a:effectLst/>
        </c:spPr>
      </c:pivotFmt>
      <c:pivotFmt>
        <c:idx val="54"/>
        <c:spPr>
          <a:solidFill>
            <a:schemeClr val="accent1"/>
          </a:solidFill>
          <a:ln w="19050">
            <a:solidFill>
              <a:schemeClr val="lt1"/>
            </a:solidFill>
          </a:ln>
          <a:effectLst/>
        </c:spPr>
      </c:pivotFmt>
      <c:pivotFmt>
        <c:idx val="55"/>
        <c:spPr>
          <a:solidFill>
            <a:schemeClr val="accent1"/>
          </a:solidFill>
          <a:ln w="19050">
            <a:solidFill>
              <a:schemeClr val="lt1"/>
            </a:solidFill>
          </a:ln>
          <a:effectLst/>
        </c:spPr>
      </c:pivotFmt>
      <c:pivotFmt>
        <c:idx val="56"/>
        <c:spPr>
          <a:solidFill>
            <a:schemeClr val="accent1"/>
          </a:solidFill>
          <a:ln w="19050">
            <a:solidFill>
              <a:schemeClr val="lt1"/>
            </a:solidFill>
          </a:ln>
          <a:effectLst/>
        </c:spPr>
      </c:pivotFmt>
      <c:pivotFmt>
        <c:idx val="57"/>
        <c:spPr>
          <a:solidFill>
            <a:schemeClr val="accent1"/>
          </a:solidFill>
          <a:ln w="19050">
            <a:solidFill>
              <a:schemeClr val="lt1"/>
            </a:solidFill>
          </a:ln>
          <a:effectLst/>
        </c:spPr>
      </c:pivotFmt>
      <c:pivotFmt>
        <c:idx val="58"/>
        <c:spPr>
          <a:solidFill>
            <a:schemeClr val="accent1"/>
          </a:solidFill>
          <a:ln w="19050">
            <a:solidFill>
              <a:schemeClr val="lt1"/>
            </a:solidFill>
          </a:ln>
          <a:effectLst/>
        </c:spPr>
      </c:pivotFmt>
      <c:pivotFmt>
        <c:idx val="59"/>
        <c:spPr>
          <a:solidFill>
            <a:schemeClr val="accent1"/>
          </a:solidFill>
          <a:ln w="19050">
            <a:solidFill>
              <a:schemeClr val="lt1"/>
            </a:solidFill>
          </a:ln>
          <a:effectLst/>
        </c:spPr>
      </c:pivotFmt>
      <c:pivotFmt>
        <c:idx val="60"/>
        <c:spPr>
          <a:solidFill>
            <a:schemeClr val="accent1"/>
          </a:solidFill>
          <a:ln w="19050">
            <a:solidFill>
              <a:schemeClr val="lt1"/>
            </a:solidFill>
          </a:ln>
          <a:effectLst/>
        </c:spPr>
      </c:pivotFmt>
      <c:pivotFmt>
        <c:idx val="61"/>
        <c:spPr>
          <a:solidFill>
            <a:schemeClr val="accent1"/>
          </a:solidFill>
          <a:ln w="19050">
            <a:solidFill>
              <a:schemeClr val="lt1"/>
            </a:solidFill>
          </a:ln>
          <a:effectLst/>
        </c:spPr>
      </c:pivotFmt>
      <c:pivotFmt>
        <c:idx val="62"/>
        <c:spPr>
          <a:solidFill>
            <a:schemeClr val="accent1"/>
          </a:solidFill>
          <a:ln w="19050">
            <a:solidFill>
              <a:schemeClr val="lt1"/>
            </a:solidFill>
          </a:ln>
          <a:effectLst/>
        </c:spPr>
      </c:pivotFmt>
      <c:pivotFmt>
        <c:idx val="63"/>
        <c:spPr>
          <a:solidFill>
            <a:schemeClr val="accent1"/>
          </a:solidFill>
          <a:ln w="19050">
            <a:solidFill>
              <a:schemeClr val="lt1"/>
            </a:solidFill>
          </a:ln>
          <a:effectLst/>
        </c:spPr>
      </c:pivotFmt>
      <c:pivotFmt>
        <c:idx val="64"/>
        <c:spPr>
          <a:solidFill>
            <a:schemeClr val="accent1"/>
          </a:solidFill>
          <a:ln w="19050">
            <a:solidFill>
              <a:schemeClr val="lt1"/>
            </a:solidFill>
          </a:ln>
          <a:effectLst/>
        </c:spPr>
      </c:pivotFmt>
      <c:pivotFmt>
        <c:idx val="65"/>
        <c:spPr>
          <a:solidFill>
            <a:schemeClr val="accent1"/>
          </a:solidFill>
          <a:ln w="19050">
            <a:solidFill>
              <a:schemeClr val="lt1"/>
            </a:solidFill>
          </a:ln>
          <a:effectLst/>
        </c:spPr>
      </c:pivotFmt>
      <c:pivotFmt>
        <c:idx val="66"/>
        <c:spPr>
          <a:solidFill>
            <a:schemeClr val="accent1"/>
          </a:solidFill>
          <a:ln w="19050">
            <a:solidFill>
              <a:schemeClr val="lt1"/>
            </a:solidFill>
          </a:ln>
          <a:effectLst/>
        </c:spPr>
      </c:pivotFmt>
      <c:pivotFmt>
        <c:idx val="67"/>
        <c:spPr>
          <a:solidFill>
            <a:schemeClr val="accent1"/>
          </a:solidFill>
          <a:ln w="19050">
            <a:solidFill>
              <a:schemeClr val="lt1"/>
            </a:solidFill>
          </a:ln>
          <a:effectLst/>
        </c:spPr>
      </c:pivotFmt>
      <c:pivotFmt>
        <c:idx val="68"/>
        <c:spPr>
          <a:solidFill>
            <a:schemeClr val="accent1"/>
          </a:solidFill>
          <a:ln w="19050">
            <a:solidFill>
              <a:schemeClr val="lt1"/>
            </a:solidFill>
          </a:ln>
          <a:effectLst/>
        </c:spPr>
      </c:pivotFmt>
      <c:pivotFmt>
        <c:idx val="69"/>
        <c:spPr>
          <a:solidFill>
            <a:schemeClr val="accent1"/>
          </a:solidFill>
          <a:ln w="19050">
            <a:solidFill>
              <a:schemeClr val="lt1"/>
            </a:solidFill>
          </a:ln>
          <a:effectLst/>
        </c:spPr>
      </c:pivotFmt>
      <c:pivotFmt>
        <c:idx val="70"/>
        <c:spPr>
          <a:solidFill>
            <a:schemeClr val="accent1"/>
          </a:solidFill>
          <a:ln w="19050">
            <a:solidFill>
              <a:schemeClr val="lt1"/>
            </a:solidFill>
          </a:ln>
          <a:effectLst/>
        </c:spPr>
      </c:pivotFmt>
      <c:pivotFmt>
        <c:idx val="71"/>
        <c:spPr>
          <a:solidFill>
            <a:schemeClr val="accent1"/>
          </a:solidFill>
          <a:ln w="19050">
            <a:solidFill>
              <a:schemeClr val="lt1"/>
            </a:solidFill>
          </a:ln>
          <a:effectLst/>
        </c:spPr>
      </c:pivotFmt>
      <c:pivotFmt>
        <c:idx val="72"/>
        <c:spPr>
          <a:solidFill>
            <a:schemeClr val="accent1"/>
          </a:solidFill>
          <a:ln w="19050">
            <a:solidFill>
              <a:schemeClr val="lt1"/>
            </a:solidFill>
          </a:ln>
          <a:effectLst/>
        </c:spPr>
      </c:pivotFmt>
      <c:pivotFmt>
        <c:idx val="73"/>
        <c:spPr>
          <a:solidFill>
            <a:schemeClr val="accent1"/>
          </a:solidFill>
          <a:ln w="19050">
            <a:solidFill>
              <a:schemeClr val="lt1"/>
            </a:solidFill>
          </a:ln>
          <a:effectLst/>
        </c:spPr>
      </c:pivotFmt>
      <c:pivotFmt>
        <c:idx val="74"/>
        <c:spPr>
          <a:solidFill>
            <a:schemeClr val="accent1"/>
          </a:solidFill>
          <a:ln w="19050">
            <a:solidFill>
              <a:schemeClr val="lt1"/>
            </a:solidFill>
          </a:ln>
          <a:effectLst/>
        </c:spPr>
      </c:pivotFmt>
      <c:pivotFmt>
        <c:idx val="75"/>
        <c:spPr>
          <a:solidFill>
            <a:schemeClr val="accent1"/>
          </a:solidFill>
          <a:ln w="19050">
            <a:solidFill>
              <a:schemeClr val="lt1"/>
            </a:solidFill>
          </a:ln>
          <a:effectLst/>
        </c:spPr>
      </c:pivotFmt>
      <c:pivotFmt>
        <c:idx val="76"/>
        <c:spPr>
          <a:solidFill>
            <a:schemeClr val="accent1"/>
          </a:solidFill>
          <a:ln w="19050">
            <a:solidFill>
              <a:schemeClr val="lt1"/>
            </a:solidFill>
          </a:ln>
          <a:effectLst/>
        </c:spPr>
      </c:pivotFmt>
      <c:pivotFmt>
        <c:idx val="77"/>
        <c:spPr>
          <a:solidFill>
            <a:schemeClr val="accent1"/>
          </a:solidFill>
          <a:ln w="19050">
            <a:solidFill>
              <a:schemeClr val="lt1"/>
            </a:solidFill>
          </a:ln>
          <a:effectLst/>
        </c:spPr>
      </c:pivotFmt>
      <c:pivotFmt>
        <c:idx val="78"/>
        <c:spPr>
          <a:solidFill>
            <a:schemeClr val="accent1"/>
          </a:solidFill>
          <a:ln w="19050">
            <a:solidFill>
              <a:schemeClr val="lt1"/>
            </a:solidFill>
          </a:ln>
          <a:effectLst/>
        </c:spPr>
      </c:pivotFmt>
      <c:pivotFmt>
        <c:idx val="79"/>
        <c:spPr>
          <a:solidFill>
            <a:schemeClr val="accent1"/>
          </a:solidFill>
          <a:ln w="19050">
            <a:solidFill>
              <a:schemeClr val="lt1"/>
            </a:solidFill>
          </a:ln>
          <a:effectLst/>
        </c:spPr>
      </c:pivotFmt>
      <c:pivotFmt>
        <c:idx val="80"/>
        <c:spPr>
          <a:solidFill>
            <a:schemeClr val="accent1"/>
          </a:solidFill>
          <a:ln w="19050">
            <a:solidFill>
              <a:schemeClr val="lt1"/>
            </a:solidFill>
          </a:ln>
          <a:effectLst/>
        </c:spPr>
      </c:pivotFmt>
      <c:pivotFmt>
        <c:idx val="8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w="19050">
            <a:solidFill>
              <a:schemeClr val="lt1"/>
            </a:solidFill>
          </a:ln>
          <a:effectLst/>
        </c:spPr>
      </c:pivotFmt>
      <c:pivotFmt>
        <c:idx val="83"/>
        <c:spPr>
          <a:solidFill>
            <a:schemeClr val="accent1"/>
          </a:solidFill>
          <a:ln w="19050">
            <a:solidFill>
              <a:schemeClr val="lt1"/>
            </a:solidFill>
          </a:ln>
          <a:effectLst/>
        </c:spPr>
      </c:pivotFmt>
      <c:pivotFmt>
        <c:idx val="84"/>
        <c:spPr>
          <a:solidFill>
            <a:schemeClr val="accent1"/>
          </a:solidFill>
          <a:ln w="19050">
            <a:solidFill>
              <a:schemeClr val="lt1"/>
            </a:solidFill>
          </a:ln>
          <a:effectLst/>
        </c:spPr>
      </c:pivotFmt>
      <c:pivotFmt>
        <c:idx val="85"/>
        <c:spPr>
          <a:solidFill>
            <a:schemeClr val="accent1"/>
          </a:solidFill>
          <a:ln w="19050">
            <a:solidFill>
              <a:schemeClr val="lt1"/>
            </a:solidFill>
          </a:ln>
          <a:effectLst/>
        </c:spPr>
      </c:pivotFmt>
      <c:pivotFmt>
        <c:idx val="86"/>
        <c:spPr>
          <a:solidFill>
            <a:schemeClr val="accent1"/>
          </a:solidFill>
          <a:ln w="19050">
            <a:solidFill>
              <a:schemeClr val="lt1"/>
            </a:solidFill>
          </a:ln>
          <a:effectLst/>
        </c:spPr>
      </c:pivotFmt>
      <c:pivotFmt>
        <c:idx val="87"/>
        <c:spPr>
          <a:solidFill>
            <a:schemeClr val="accent1"/>
          </a:solidFill>
          <a:ln w="19050">
            <a:solidFill>
              <a:schemeClr val="lt1"/>
            </a:solidFill>
          </a:ln>
          <a:effectLst/>
        </c:spPr>
      </c:pivotFmt>
      <c:pivotFmt>
        <c:idx val="88"/>
        <c:spPr>
          <a:solidFill>
            <a:schemeClr val="accent1"/>
          </a:solidFill>
          <a:ln w="19050">
            <a:solidFill>
              <a:schemeClr val="lt1"/>
            </a:solidFill>
          </a:ln>
          <a:effectLst/>
        </c:spPr>
      </c:pivotFmt>
      <c:pivotFmt>
        <c:idx val="89"/>
        <c:spPr>
          <a:solidFill>
            <a:schemeClr val="accent1"/>
          </a:solidFill>
          <a:ln w="19050">
            <a:solidFill>
              <a:schemeClr val="lt1"/>
            </a:solidFill>
          </a:ln>
          <a:effectLst/>
        </c:spPr>
      </c:pivotFmt>
      <c:pivotFmt>
        <c:idx val="90"/>
        <c:spPr>
          <a:solidFill>
            <a:schemeClr val="accent1"/>
          </a:solidFill>
          <a:ln w="19050">
            <a:solidFill>
              <a:schemeClr val="lt1"/>
            </a:solidFill>
          </a:ln>
          <a:effectLst/>
        </c:spPr>
      </c:pivotFmt>
      <c:pivotFmt>
        <c:idx val="91"/>
        <c:spPr>
          <a:solidFill>
            <a:schemeClr val="accent1"/>
          </a:solidFill>
          <a:ln w="19050">
            <a:solidFill>
              <a:schemeClr val="lt1"/>
            </a:solidFill>
          </a:ln>
          <a:effectLst/>
        </c:spPr>
      </c:pivotFmt>
      <c:pivotFmt>
        <c:idx val="92"/>
        <c:spPr>
          <a:solidFill>
            <a:schemeClr val="accent1"/>
          </a:solidFill>
          <a:ln w="19050">
            <a:solidFill>
              <a:schemeClr val="lt1"/>
            </a:solidFill>
          </a:ln>
          <a:effectLst/>
        </c:spPr>
      </c:pivotFmt>
      <c:pivotFmt>
        <c:idx val="93"/>
        <c:spPr>
          <a:solidFill>
            <a:schemeClr val="accent1"/>
          </a:solidFill>
          <a:ln w="19050">
            <a:solidFill>
              <a:schemeClr val="lt1"/>
            </a:solidFill>
          </a:ln>
          <a:effectLst/>
        </c:spPr>
      </c:pivotFmt>
      <c:pivotFmt>
        <c:idx val="94"/>
        <c:spPr>
          <a:solidFill>
            <a:schemeClr val="accent1"/>
          </a:solidFill>
          <a:ln w="19050">
            <a:solidFill>
              <a:schemeClr val="lt1"/>
            </a:solidFill>
          </a:ln>
          <a:effectLst/>
        </c:spPr>
      </c:pivotFmt>
      <c:pivotFmt>
        <c:idx val="95"/>
        <c:spPr>
          <a:solidFill>
            <a:schemeClr val="accent1"/>
          </a:solidFill>
          <a:ln w="19050">
            <a:solidFill>
              <a:schemeClr val="lt1"/>
            </a:solidFill>
          </a:ln>
          <a:effectLst/>
        </c:spPr>
      </c:pivotFmt>
      <c:pivotFmt>
        <c:idx val="96"/>
        <c:spPr>
          <a:solidFill>
            <a:schemeClr val="accent1"/>
          </a:solidFill>
          <a:ln w="19050">
            <a:solidFill>
              <a:schemeClr val="lt1"/>
            </a:solidFill>
          </a:ln>
          <a:effectLst/>
        </c:spPr>
      </c:pivotFmt>
      <c:pivotFmt>
        <c:idx val="97"/>
        <c:spPr>
          <a:solidFill>
            <a:schemeClr val="accent1"/>
          </a:solidFill>
          <a:ln w="19050">
            <a:solidFill>
              <a:schemeClr val="lt1"/>
            </a:solidFill>
          </a:ln>
          <a:effectLst/>
        </c:spPr>
      </c:pivotFmt>
      <c:pivotFmt>
        <c:idx val="98"/>
        <c:spPr>
          <a:solidFill>
            <a:schemeClr val="accent1"/>
          </a:solidFill>
          <a:ln w="19050">
            <a:solidFill>
              <a:schemeClr val="lt1"/>
            </a:solidFill>
          </a:ln>
          <a:effectLst/>
        </c:spPr>
      </c:pivotFmt>
      <c:pivotFmt>
        <c:idx val="99"/>
        <c:spPr>
          <a:solidFill>
            <a:schemeClr val="accent1"/>
          </a:solidFill>
          <a:ln w="19050">
            <a:solidFill>
              <a:schemeClr val="lt1"/>
            </a:solidFill>
          </a:ln>
          <a:effectLst/>
        </c:spPr>
      </c:pivotFmt>
      <c:pivotFmt>
        <c:idx val="100"/>
        <c:spPr>
          <a:solidFill>
            <a:schemeClr val="accent1"/>
          </a:solidFill>
          <a:ln w="19050">
            <a:solidFill>
              <a:schemeClr val="lt1"/>
            </a:solidFill>
          </a:ln>
          <a:effectLst/>
        </c:spPr>
      </c:pivotFmt>
      <c:pivotFmt>
        <c:idx val="101"/>
        <c:spPr>
          <a:solidFill>
            <a:schemeClr val="accent1"/>
          </a:solidFill>
          <a:ln w="19050">
            <a:solidFill>
              <a:schemeClr val="lt1"/>
            </a:solidFill>
          </a:ln>
          <a:effectLst/>
        </c:spPr>
      </c:pivotFmt>
      <c:pivotFmt>
        <c:idx val="102"/>
        <c:spPr>
          <a:solidFill>
            <a:schemeClr val="accent1"/>
          </a:solidFill>
          <a:ln w="19050">
            <a:solidFill>
              <a:schemeClr val="lt1"/>
            </a:solidFill>
          </a:ln>
          <a:effectLst/>
        </c:spPr>
      </c:pivotFmt>
      <c:pivotFmt>
        <c:idx val="103"/>
        <c:spPr>
          <a:solidFill>
            <a:schemeClr val="accent1"/>
          </a:solidFill>
          <a:ln w="19050">
            <a:solidFill>
              <a:schemeClr val="lt1"/>
            </a:solidFill>
          </a:ln>
          <a:effectLst/>
        </c:spPr>
      </c:pivotFmt>
      <c:pivotFmt>
        <c:idx val="104"/>
        <c:spPr>
          <a:solidFill>
            <a:schemeClr val="accent1"/>
          </a:solidFill>
          <a:ln w="19050">
            <a:solidFill>
              <a:schemeClr val="lt1"/>
            </a:solidFill>
          </a:ln>
          <a:effectLst/>
        </c:spPr>
      </c:pivotFmt>
      <c:pivotFmt>
        <c:idx val="105"/>
        <c:spPr>
          <a:solidFill>
            <a:schemeClr val="accent1"/>
          </a:solidFill>
          <a:ln w="19050">
            <a:solidFill>
              <a:schemeClr val="lt1"/>
            </a:solidFill>
          </a:ln>
          <a:effectLst/>
        </c:spPr>
      </c:pivotFmt>
      <c:pivotFmt>
        <c:idx val="106"/>
        <c:spPr>
          <a:solidFill>
            <a:schemeClr val="accent1"/>
          </a:solidFill>
          <a:ln w="19050">
            <a:solidFill>
              <a:schemeClr val="lt1"/>
            </a:solidFill>
          </a:ln>
          <a:effectLst/>
        </c:spPr>
      </c:pivotFmt>
      <c:pivotFmt>
        <c:idx val="107"/>
        <c:spPr>
          <a:solidFill>
            <a:schemeClr val="accent1"/>
          </a:solidFill>
          <a:ln w="19050">
            <a:solidFill>
              <a:schemeClr val="lt1"/>
            </a:solidFill>
          </a:ln>
          <a:effectLst/>
        </c:spPr>
      </c:pivotFmt>
      <c:pivotFmt>
        <c:idx val="108"/>
        <c:spPr>
          <a:solidFill>
            <a:schemeClr val="accent1"/>
          </a:solidFill>
          <a:ln w="19050">
            <a:solidFill>
              <a:schemeClr val="lt1"/>
            </a:solidFill>
          </a:ln>
          <a:effectLst/>
        </c:spPr>
      </c:pivotFmt>
      <c:pivotFmt>
        <c:idx val="109"/>
        <c:spPr>
          <a:solidFill>
            <a:schemeClr val="accent1"/>
          </a:solidFill>
          <a:ln w="19050">
            <a:solidFill>
              <a:schemeClr val="lt1"/>
            </a:solidFill>
          </a:ln>
          <a:effectLst/>
        </c:spPr>
      </c:pivotFmt>
      <c:pivotFmt>
        <c:idx val="110"/>
        <c:spPr>
          <a:solidFill>
            <a:schemeClr val="accent1"/>
          </a:solidFill>
          <a:ln w="19050">
            <a:solidFill>
              <a:schemeClr val="lt1"/>
            </a:solidFill>
          </a:ln>
          <a:effectLst/>
        </c:spPr>
      </c:pivotFmt>
      <c:pivotFmt>
        <c:idx val="111"/>
        <c:spPr>
          <a:solidFill>
            <a:schemeClr val="accent1"/>
          </a:solidFill>
          <a:ln w="19050">
            <a:solidFill>
              <a:schemeClr val="lt1"/>
            </a:solidFill>
          </a:ln>
          <a:effectLst/>
        </c:spPr>
      </c:pivotFmt>
      <c:pivotFmt>
        <c:idx val="112"/>
        <c:spPr>
          <a:solidFill>
            <a:schemeClr val="accent1"/>
          </a:solidFill>
          <a:ln w="19050">
            <a:solidFill>
              <a:schemeClr val="lt1"/>
            </a:solidFill>
          </a:ln>
          <a:effectLst/>
        </c:spPr>
      </c:pivotFmt>
      <c:pivotFmt>
        <c:idx val="113"/>
        <c:spPr>
          <a:solidFill>
            <a:schemeClr val="accent1"/>
          </a:solidFill>
          <a:ln w="19050">
            <a:solidFill>
              <a:schemeClr val="lt1"/>
            </a:solidFill>
          </a:ln>
          <a:effectLst/>
        </c:spPr>
      </c:pivotFmt>
      <c:pivotFmt>
        <c:idx val="114"/>
        <c:spPr>
          <a:solidFill>
            <a:schemeClr val="accent1"/>
          </a:solidFill>
          <a:ln w="19050">
            <a:solidFill>
              <a:schemeClr val="lt1"/>
            </a:solidFill>
          </a:ln>
          <a:effectLst/>
        </c:spPr>
      </c:pivotFmt>
      <c:pivotFmt>
        <c:idx val="115"/>
        <c:spPr>
          <a:solidFill>
            <a:schemeClr val="accent1"/>
          </a:solidFill>
          <a:ln w="19050">
            <a:solidFill>
              <a:schemeClr val="lt1"/>
            </a:solidFill>
          </a:ln>
          <a:effectLst/>
        </c:spPr>
      </c:pivotFmt>
      <c:pivotFmt>
        <c:idx val="116"/>
        <c:spPr>
          <a:solidFill>
            <a:schemeClr val="accent1"/>
          </a:solidFill>
          <a:ln w="19050">
            <a:solidFill>
              <a:schemeClr val="lt1"/>
            </a:solidFill>
          </a:ln>
          <a:effectLst/>
        </c:spPr>
      </c:pivotFmt>
      <c:pivotFmt>
        <c:idx val="117"/>
        <c:spPr>
          <a:solidFill>
            <a:schemeClr val="accent1"/>
          </a:solidFill>
          <a:ln w="19050">
            <a:solidFill>
              <a:schemeClr val="lt1"/>
            </a:solidFill>
          </a:ln>
          <a:effectLst/>
        </c:spPr>
      </c:pivotFmt>
      <c:pivotFmt>
        <c:idx val="118"/>
        <c:spPr>
          <a:solidFill>
            <a:schemeClr val="accent1"/>
          </a:solidFill>
          <a:ln w="19050">
            <a:solidFill>
              <a:schemeClr val="lt1"/>
            </a:solidFill>
          </a:ln>
          <a:effectLst/>
        </c:spPr>
      </c:pivotFmt>
      <c:pivotFmt>
        <c:idx val="119"/>
        <c:spPr>
          <a:solidFill>
            <a:schemeClr val="accent1"/>
          </a:solidFill>
          <a:ln w="19050">
            <a:solidFill>
              <a:schemeClr val="lt1"/>
            </a:solidFill>
          </a:ln>
          <a:effectLst/>
        </c:spPr>
      </c:pivotFmt>
      <c:pivotFmt>
        <c:idx val="120"/>
        <c:spPr>
          <a:solidFill>
            <a:schemeClr val="accent1"/>
          </a:solidFill>
          <a:ln w="19050">
            <a:solidFill>
              <a:schemeClr val="lt1"/>
            </a:solidFill>
          </a:ln>
          <a:effectLst/>
        </c:spPr>
      </c:pivotFmt>
      <c:pivotFmt>
        <c:idx val="12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22"/>
        <c:spPr>
          <a:solidFill>
            <a:schemeClr val="accent1"/>
          </a:solidFill>
          <a:ln w="19050">
            <a:solidFill>
              <a:schemeClr val="lt1"/>
            </a:solidFill>
          </a:ln>
          <a:effectLst/>
        </c:spPr>
      </c:pivotFmt>
      <c:pivotFmt>
        <c:idx val="123"/>
        <c:spPr>
          <a:solidFill>
            <a:schemeClr val="accent1"/>
          </a:solidFill>
          <a:ln w="19050">
            <a:solidFill>
              <a:schemeClr val="lt1"/>
            </a:solidFill>
          </a:ln>
          <a:effectLst/>
        </c:spPr>
      </c:pivotFmt>
      <c:pivotFmt>
        <c:idx val="124"/>
        <c:spPr>
          <a:solidFill>
            <a:schemeClr val="accent1"/>
          </a:solidFill>
          <a:ln w="19050">
            <a:solidFill>
              <a:schemeClr val="lt1"/>
            </a:solidFill>
          </a:ln>
          <a:effectLst/>
        </c:spPr>
      </c:pivotFmt>
      <c:pivotFmt>
        <c:idx val="125"/>
        <c:spPr>
          <a:solidFill>
            <a:schemeClr val="accent1"/>
          </a:solidFill>
          <a:ln w="19050">
            <a:solidFill>
              <a:schemeClr val="lt1"/>
            </a:solidFill>
          </a:ln>
          <a:effectLst/>
        </c:spPr>
      </c:pivotFmt>
      <c:pivotFmt>
        <c:idx val="126"/>
        <c:spPr>
          <a:solidFill>
            <a:schemeClr val="accent1"/>
          </a:solidFill>
          <a:ln w="19050">
            <a:solidFill>
              <a:schemeClr val="lt1"/>
            </a:solidFill>
          </a:ln>
          <a:effectLst/>
        </c:spPr>
      </c:pivotFmt>
      <c:pivotFmt>
        <c:idx val="127"/>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28"/>
        <c:spPr>
          <a:solidFill>
            <a:schemeClr val="accent1"/>
          </a:solidFill>
          <a:ln w="19050">
            <a:solidFill>
              <a:schemeClr val="lt1"/>
            </a:solidFill>
          </a:ln>
          <a:effectLst/>
        </c:spPr>
      </c:pivotFmt>
      <c:pivotFmt>
        <c:idx val="129"/>
        <c:spPr>
          <a:solidFill>
            <a:schemeClr val="accent1"/>
          </a:solidFill>
          <a:ln w="19050">
            <a:solidFill>
              <a:schemeClr val="lt1"/>
            </a:solidFill>
          </a:ln>
          <a:effectLst/>
        </c:spPr>
      </c:pivotFmt>
      <c:pivotFmt>
        <c:idx val="130"/>
        <c:spPr>
          <a:solidFill>
            <a:schemeClr val="accent1"/>
          </a:solidFill>
          <a:ln w="19050">
            <a:solidFill>
              <a:schemeClr val="lt1"/>
            </a:solidFill>
          </a:ln>
          <a:effectLst/>
        </c:spPr>
      </c:pivotFmt>
      <c:pivotFmt>
        <c:idx val="131"/>
        <c:spPr>
          <a:solidFill>
            <a:schemeClr val="accent1"/>
          </a:solidFill>
          <a:ln w="19050">
            <a:solidFill>
              <a:schemeClr val="lt1"/>
            </a:solidFill>
          </a:ln>
          <a:effectLst/>
        </c:spPr>
      </c:pivotFmt>
      <c:pivotFmt>
        <c:idx val="132"/>
        <c:spPr>
          <a:solidFill>
            <a:schemeClr val="accent1"/>
          </a:solidFill>
          <a:ln w="19050">
            <a:solidFill>
              <a:schemeClr val="lt1"/>
            </a:solidFill>
          </a:ln>
          <a:effectLst/>
        </c:spPr>
      </c:pivotFmt>
    </c:pivotFmts>
    <c:plotArea>
      <c:layout/>
      <c:pieChart>
        <c:varyColors val="1"/>
        <c:ser>
          <c:idx val="0"/>
          <c:order val="0"/>
          <c:tx>
            <c:strRef>
              <c:f>'AGG PIVOT'!$B$3</c:f>
              <c:strCache>
                <c:ptCount val="1"/>
                <c:pt idx="0">
                  <c:v>Total</c:v>
                </c:pt>
              </c:strCache>
            </c:strRef>
          </c:tx>
          <c:dPt>
            <c:idx val="0"/>
            <c:bubble3D val="0"/>
            <c:spPr>
              <a:solidFill>
                <a:srgbClr val="F8ABEB"/>
              </a:solidFill>
              <a:ln w="19050">
                <a:solidFill>
                  <a:schemeClr val="lt1"/>
                </a:solidFill>
              </a:ln>
              <a:effectLst/>
            </c:spPr>
            <c:extLst>
              <c:ext xmlns:c16="http://schemas.microsoft.com/office/drawing/2014/chart" uri="{C3380CC4-5D6E-409C-BE32-E72D297353CC}">
                <c16:uniqueId val="{00000001-5B54-4796-8067-92555FB22C3A}"/>
              </c:ext>
            </c:extLst>
          </c:dPt>
          <c:dPt>
            <c:idx val="1"/>
            <c:bubble3D val="0"/>
            <c:spPr>
              <a:solidFill>
                <a:srgbClr val="B8D9DC"/>
              </a:solidFill>
              <a:ln w="19050">
                <a:solidFill>
                  <a:schemeClr val="lt1"/>
                </a:solidFill>
              </a:ln>
              <a:effectLst/>
            </c:spPr>
            <c:extLst>
              <c:ext xmlns:c16="http://schemas.microsoft.com/office/drawing/2014/chart" uri="{C3380CC4-5D6E-409C-BE32-E72D297353CC}">
                <c16:uniqueId val="{00000003-5B54-4796-8067-92555FB22C3A}"/>
              </c:ext>
            </c:extLst>
          </c:dPt>
          <c:dPt>
            <c:idx val="2"/>
            <c:bubble3D val="0"/>
            <c:spPr>
              <a:solidFill>
                <a:srgbClr val="CDC7E7"/>
              </a:solidFill>
              <a:ln w="19050">
                <a:solidFill>
                  <a:schemeClr val="lt1"/>
                </a:solidFill>
              </a:ln>
              <a:effectLst/>
            </c:spPr>
            <c:extLst>
              <c:ext xmlns:c16="http://schemas.microsoft.com/office/drawing/2014/chart" uri="{C3380CC4-5D6E-409C-BE32-E72D297353CC}">
                <c16:uniqueId val="{00000005-5B54-4796-8067-92555FB22C3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B54-4796-8067-92555FB22C3A}"/>
              </c:ext>
            </c:extLst>
          </c:dPt>
          <c:dPt>
            <c:idx val="4"/>
            <c:bubble3D val="0"/>
            <c:spPr>
              <a:solidFill>
                <a:srgbClr val="1D9BA1"/>
              </a:solidFill>
              <a:ln w="19050">
                <a:solidFill>
                  <a:schemeClr val="lt1"/>
                </a:solidFill>
              </a:ln>
              <a:effectLst/>
            </c:spPr>
            <c:extLst>
              <c:ext xmlns:c16="http://schemas.microsoft.com/office/drawing/2014/chart" uri="{C3380CC4-5D6E-409C-BE32-E72D297353CC}">
                <c16:uniqueId val="{00000009-5B54-4796-8067-92555FB22C3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B54-4796-8067-92555FB22C3A}"/>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5B54-4796-8067-92555FB22C3A}"/>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5B54-4796-8067-92555FB22C3A}"/>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5B54-4796-8067-92555FB22C3A}"/>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5B54-4796-8067-92555FB22C3A}"/>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5B54-4796-8067-92555FB22C3A}"/>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5B54-4796-8067-92555FB22C3A}"/>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5B54-4796-8067-92555FB22C3A}"/>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5B54-4796-8067-92555FB22C3A}"/>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5B54-4796-8067-92555FB22C3A}"/>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5B54-4796-8067-92555FB22C3A}"/>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5B54-4796-8067-92555FB22C3A}"/>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5B54-4796-8067-92555FB22C3A}"/>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25-5B54-4796-8067-92555FB22C3A}"/>
              </c:ext>
            </c:extLst>
          </c:dPt>
          <c:dPt>
            <c:idx val="19"/>
            <c:bubble3D val="0"/>
            <c:spPr>
              <a:solidFill>
                <a:schemeClr val="accent2">
                  <a:lumMod val="80000"/>
                </a:schemeClr>
              </a:solidFill>
              <a:ln w="19050">
                <a:solidFill>
                  <a:schemeClr val="lt1"/>
                </a:solidFill>
              </a:ln>
              <a:effectLst/>
            </c:spPr>
            <c:extLst>
              <c:ext xmlns:c16="http://schemas.microsoft.com/office/drawing/2014/chart" uri="{C3380CC4-5D6E-409C-BE32-E72D297353CC}">
                <c16:uniqueId val="{00000027-5B54-4796-8067-92555FB22C3A}"/>
              </c:ext>
            </c:extLst>
          </c:dPt>
          <c:dPt>
            <c:idx val="20"/>
            <c:bubble3D val="0"/>
            <c:spPr>
              <a:solidFill>
                <a:schemeClr val="accent3">
                  <a:lumMod val="80000"/>
                </a:schemeClr>
              </a:solidFill>
              <a:ln w="19050">
                <a:solidFill>
                  <a:schemeClr val="lt1"/>
                </a:solidFill>
              </a:ln>
              <a:effectLst/>
            </c:spPr>
            <c:extLst>
              <c:ext xmlns:c16="http://schemas.microsoft.com/office/drawing/2014/chart" uri="{C3380CC4-5D6E-409C-BE32-E72D297353CC}">
                <c16:uniqueId val="{00000029-5B54-4796-8067-92555FB22C3A}"/>
              </c:ext>
            </c:extLst>
          </c:dPt>
          <c:dPt>
            <c:idx val="21"/>
            <c:bubble3D val="0"/>
            <c:spPr>
              <a:solidFill>
                <a:schemeClr val="accent4">
                  <a:lumMod val="80000"/>
                </a:schemeClr>
              </a:solidFill>
              <a:ln w="19050">
                <a:solidFill>
                  <a:schemeClr val="lt1"/>
                </a:solidFill>
              </a:ln>
              <a:effectLst/>
            </c:spPr>
            <c:extLst>
              <c:ext xmlns:c16="http://schemas.microsoft.com/office/drawing/2014/chart" uri="{C3380CC4-5D6E-409C-BE32-E72D297353CC}">
                <c16:uniqueId val="{0000002B-5B54-4796-8067-92555FB22C3A}"/>
              </c:ext>
            </c:extLst>
          </c:dPt>
          <c:dPt>
            <c:idx val="22"/>
            <c:bubble3D val="0"/>
            <c:spPr>
              <a:solidFill>
                <a:schemeClr val="accent5">
                  <a:lumMod val="80000"/>
                </a:schemeClr>
              </a:solidFill>
              <a:ln w="19050">
                <a:solidFill>
                  <a:schemeClr val="lt1"/>
                </a:solidFill>
              </a:ln>
              <a:effectLst/>
            </c:spPr>
            <c:extLst>
              <c:ext xmlns:c16="http://schemas.microsoft.com/office/drawing/2014/chart" uri="{C3380CC4-5D6E-409C-BE32-E72D297353CC}">
                <c16:uniqueId val="{0000002D-5B54-4796-8067-92555FB22C3A}"/>
              </c:ext>
            </c:extLst>
          </c:dPt>
          <c:dPt>
            <c:idx val="23"/>
            <c:bubble3D val="0"/>
            <c:spPr>
              <a:solidFill>
                <a:schemeClr val="accent6">
                  <a:lumMod val="80000"/>
                </a:schemeClr>
              </a:solidFill>
              <a:ln w="19050">
                <a:solidFill>
                  <a:schemeClr val="lt1"/>
                </a:solidFill>
              </a:ln>
              <a:effectLst/>
            </c:spPr>
            <c:extLst>
              <c:ext xmlns:c16="http://schemas.microsoft.com/office/drawing/2014/chart" uri="{C3380CC4-5D6E-409C-BE32-E72D297353CC}">
                <c16:uniqueId val="{0000002F-5B54-4796-8067-92555FB22C3A}"/>
              </c:ext>
            </c:extLst>
          </c:dPt>
          <c:dPt>
            <c:idx val="24"/>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31-5B54-4796-8067-92555FB22C3A}"/>
              </c:ext>
            </c:extLst>
          </c:dPt>
          <c:dPt>
            <c:idx val="25"/>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33-5B54-4796-8067-92555FB22C3A}"/>
              </c:ext>
            </c:extLst>
          </c:dPt>
          <c:dPt>
            <c:idx val="26"/>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35-5B54-4796-8067-92555FB22C3A}"/>
              </c:ext>
            </c:extLst>
          </c:dPt>
          <c:dPt>
            <c:idx val="27"/>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37-5B54-4796-8067-92555FB22C3A}"/>
              </c:ext>
            </c:extLst>
          </c:dPt>
          <c:dPt>
            <c:idx val="28"/>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39-5B54-4796-8067-92555FB22C3A}"/>
              </c:ext>
            </c:extLst>
          </c:dPt>
          <c:dPt>
            <c:idx val="29"/>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3B-5B54-4796-8067-92555FB22C3A}"/>
              </c:ext>
            </c:extLst>
          </c:dPt>
          <c:dPt>
            <c:idx val="30"/>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3D-5B54-4796-8067-92555FB22C3A}"/>
              </c:ext>
            </c:extLst>
          </c:dPt>
          <c:dPt>
            <c:idx val="31"/>
            <c:bubble3D val="0"/>
            <c:spPr>
              <a:solidFill>
                <a:schemeClr val="accent2">
                  <a:lumMod val="50000"/>
                </a:schemeClr>
              </a:solidFill>
              <a:ln w="19050">
                <a:solidFill>
                  <a:schemeClr val="lt1"/>
                </a:solidFill>
              </a:ln>
              <a:effectLst/>
            </c:spPr>
            <c:extLst>
              <c:ext xmlns:c16="http://schemas.microsoft.com/office/drawing/2014/chart" uri="{C3380CC4-5D6E-409C-BE32-E72D297353CC}">
                <c16:uniqueId val="{0000003F-5B54-4796-8067-92555FB22C3A}"/>
              </c:ext>
            </c:extLst>
          </c:dPt>
          <c:dPt>
            <c:idx val="32"/>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41-5B54-4796-8067-92555FB22C3A}"/>
              </c:ext>
            </c:extLst>
          </c:dPt>
          <c:dPt>
            <c:idx val="33"/>
            <c:bubble3D val="0"/>
            <c:spPr>
              <a:solidFill>
                <a:schemeClr val="accent4">
                  <a:lumMod val="50000"/>
                </a:schemeClr>
              </a:solidFill>
              <a:ln w="19050">
                <a:solidFill>
                  <a:schemeClr val="lt1"/>
                </a:solidFill>
              </a:ln>
              <a:effectLst/>
            </c:spPr>
            <c:extLst>
              <c:ext xmlns:c16="http://schemas.microsoft.com/office/drawing/2014/chart" uri="{C3380CC4-5D6E-409C-BE32-E72D297353CC}">
                <c16:uniqueId val="{00000043-5B54-4796-8067-92555FB22C3A}"/>
              </c:ext>
            </c:extLst>
          </c:dPt>
          <c:dPt>
            <c:idx val="34"/>
            <c:bubble3D val="0"/>
            <c:spPr>
              <a:solidFill>
                <a:schemeClr val="accent5">
                  <a:lumMod val="50000"/>
                </a:schemeClr>
              </a:solidFill>
              <a:ln w="19050">
                <a:solidFill>
                  <a:schemeClr val="lt1"/>
                </a:solidFill>
              </a:ln>
              <a:effectLst/>
            </c:spPr>
            <c:extLst>
              <c:ext xmlns:c16="http://schemas.microsoft.com/office/drawing/2014/chart" uri="{C3380CC4-5D6E-409C-BE32-E72D297353CC}">
                <c16:uniqueId val="{00000045-5B54-4796-8067-92555FB22C3A}"/>
              </c:ext>
            </c:extLst>
          </c:dPt>
          <c:dPt>
            <c:idx val="35"/>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47-5B54-4796-8067-92555FB22C3A}"/>
              </c:ext>
            </c:extLst>
          </c:dPt>
          <c:dPt>
            <c:idx val="36"/>
            <c:bubble3D val="0"/>
            <c:spPr>
              <a:solidFill>
                <a:schemeClr val="accent1">
                  <a:lumMod val="70000"/>
                  <a:lumOff val="30000"/>
                </a:schemeClr>
              </a:solidFill>
              <a:ln w="19050">
                <a:solidFill>
                  <a:schemeClr val="lt1"/>
                </a:solidFill>
              </a:ln>
              <a:effectLst/>
            </c:spPr>
            <c:extLst>
              <c:ext xmlns:c16="http://schemas.microsoft.com/office/drawing/2014/chart" uri="{C3380CC4-5D6E-409C-BE32-E72D297353CC}">
                <c16:uniqueId val="{00000049-5B54-4796-8067-92555FB22C3A}"/>
              </c:ext>
            </c:extLst>
          </c:dPt>
          <c:dPt>
            <c:idx val="37"/>
            <c:bubble3D val="0"/>
            <c:spPr>
              <a:solidFill>
                <a:schemeClr val="accent2">
                  <a:lumMod val="70000"/>
                  <a:lumOff val="30000"/>
                </a:schemeClr>
              </a:solidFill>
              <a:ln w="19050">
                <a:solidFill>
                  <a:schemeClr val="lt1"/>
                </a:solidFill>
              </a:ln>
              <a:effectLst/>
            </c:spPr>
            <c:extLst>
              <c:ext xmlns:c16="http://schemas.microsoft.com/office/drawing/2014/chart" uri="{C3380CC4-5D6E-409C-BE32-E72D297353CC}">
                <c16:uniqueId val="{0000004B-5B54-4796-8067-92555FB22C3A}"/>
              </c:ext>
            </c:extLst>
          </c:dPt>
          <c:dPt>
            <c:idx val="38"/>
            <c:bubble3D val="0"/>
            <c:spPr>
              <a:solidFill>
                <a:schemeClr val="accent3">
                  <a:lumMod val="70000"/>
                  <a:lumOff val="30000"/>
                </a:schemeClr>
              </a:solidFill>
              <a:ln w="19050">
                <a:solidFill>
                  <a:schemeClr val="lt1"/>
                </a:solidFill>
              </a:ln>
              <a:effectLst/>
            </c:spPr>
            <c:extLst>
              <c:ext xmlns:c16="http://schemas.microsoft.com/office/drawing/2014/chart" uri="{C3380CC4-5D6E-409C-BE32-E72D297353CC}">
                <c16:uniqueId val="{0000004D-5B54-4796-8067-92555FB22C3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'AGG PIVOT'!$A$4:$A$9</c:f>
              <c:strCache>
                <c:ptCount val="5"/>
                <c:pt idx="0">
                  <c:v>ASIAN</c:v>
                </c:pt>
                <c:pt idx="1">
                  <c:v>BLACK</c:v>
                </c:pt>
                <c:pt idx="2">
                  <c:v>NOT STATED</c:v>
                </c:pt>
                <c:pt idx="3">
                  <c:v>OTHER</c:v>
                </c:pt>
                <c:pt idx="4">
                  <c:v>WHITE</c:v>
                </c:pt>
              </c:strCache>
            </c:strRef>
          </c:cat>
          <c:val>
            <c:numRef>
              <c:f>'AGG PIVOT'!$B$4:$B$9</c:f>
              <c:numCache>
                <c:formatCode>General</c:formatCode>
                <c:ptCount val="5"/>
                <c:pt idx="0">
                  <c:v>77</c:v>
                </c:pt>
                <c:pt idx="1">
                  <c:v>122</c:v>
                </c:pt>
                <c:pt idx="2">
                  <c:v>1636</c:v>
                </c:pt>
                <c:pt idx="3">
                  <c:v>31</c:v>
                </c:pt>
                <c:pt idx="4">
                  <c:v>2909</c:v>
                </c:pt>
              </c:numCache>
            </c:numRef>
          </c:val>
          <c:extLst>
            <c:ext xmlns:c16="http://schemas.microsoft.com/office/drawing/2014/chart" uri="{C3380CC4-5D6E-409C-BE32-E72D297353CC}">
              <c16:uniqueId val="{0000004E-5B54-4796-8067-92555FB22C3A}"/>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GB" sz="1050" b="1" i="0" baseline="0" dirty="0">
                <a:solidFill>
                  <a:schemeClr val="tx1"/>
                </a:solidFill>
                <a:effectLst/>
              </a:rPr>
              <a:t>Age Band and Recorded Gender of Serious Violence Suspects, 2023/24</a:t>
            </a:r>
            <a:endParaRPr lang="en-GB" sz="900" b="1" i="0" dirty="0">
              <a:solidFill>
                <a:schemeClr val="tx1"/>
              </a:solidFill>
              <a:effectLst/>
            </a:endParaRPr>
          </a:p>
        </c:rich>
      </c:tx>
      <c:layout>
        <c:manualLayout>
          <c:xMode val="edge"/>
          <c:yMode val="edge"/>
          <c:x val="0.15985055980508342"/>
          <c:y val="3.6160333862790044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manualLayout>
          <c:layoutTarget val="inner"/>
          <c:xMode val="edge"/>
          <c:yMode val="edge"/>
          <c:x val="5.6684152311280982E-2"/>
          <c:y val="0.15532418362517747"/>
          <c:w val="0.92146009565216036"/>
          <c:h val="0.62662855737448342"/>
        </c:manualLayout>
      </c:layout>
      <c:barChart>
        <c:barDir val="col"/>
        <c:grouping val="clustered"/>
        <c:varyColors val="0"/>
        <c:ser>
          <c:idx val="0"/>
          <c:order val="0"/>
          <c:tx>
            <c:strRef>
              <c:f>Charts!$B$3</c:f>
              <c:strCache>
                <c:ptCount val="1"/>
                <c:pt idx="0">
                  <c:v>F</c:v>
                </c:pt>
              </c:strCache>
            </c:strRef>
          </c:tx>
          <c:spPr>
            <a:solidFill>
              <a:srgbClr val="1D9BA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Charts!$A$4:$A$9</c:f>
              <c:strCache>
                <c:ptCount val="6"/>
                <c:pt idx="0">
                  <c:v>10-17</c:v>
                </c:pt>
                <c:pt idx="1">
                  <c:v>18-24</c:v>
                </c:pt>
                <c:pt idx="2">
                  <c:v>25-34</c:v>
                </c:pt>
                <c:pt idx="3">
                  <c:v>35-44</c:v>
                </c:pt>
                <c:pt idx="4">
                  <c:v>45-54</c:v>
                </c:pt>
                <c:pt idx="5">
                  <c:v>55+</c:v>
                </c:pt>
              </c:strCache>
            </c:strRef>
          </c:cat>
          <c:val>
            <c:numRef>
              <c:f>Charts!$B$4:$B$9</c:f>
              <c:numCache>
                <c:formatCode>General</c:formatCode>
                <c:ptCount val="6"/>
                <c:pt idx="0">
                  <c:v>89</c:v>
                </c:pt>
                <c:pt idx="1">
                  <c:v>87</c:v>
                </c:pt>
                <c:pt idx="2">
                  <c:v>145</c:v>
                </c:pt>
                <c:pt idx="3">
                  <c:v>153</c:v>
                </c:pt>
                <c:pt idx="4">
                  <c:v>81</c:v>
                </c:pt>
                <c:pt idx="5">
                  <c:v>38</c:v>
                </c:pt>
              </c:numCache>
            </c:numRef>
          </c:val>
          <c:extLst>
            <c:ext xmlns:c16="http://schemas.microsoft.com/office/drawing/2014/chart" uri="{C3380CC4-5D6E-409C-BE32-E72D297353CC}">
              <c16:uniqueId val="{00000000-7073-460D-A8A4-49673412DB7C}"/>
            </c:ext>
          </c:extLst>
        </c:ser>
        <c:ser>
          <c:idx val="1"/>
          <c:order val="1"/>
          <c:tx>
            <c:strRef>
              <c:f>Charts!$C$3</c:f>
              <c:strCache>
                <c:ptCount val="1"/>
                <c:pt idx="0">
                  <c:v>M</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Charts!$A$4:$A$9</c:f>
              <c:strCache>
                <c:ptCount val="6"/>
                <c:pt idx="0">
                  <c:v>10-17</c:v>
                </c:pt>
                <c:pt idx="1">
                  <c:v>18-24</c:v>
                </c:pt>
                <c:pt idx="2">
                  <c:v>25-34</c:v>
                </c:pt>
                <c:pt idx="3">
                  <c:v>35-44</c:v>
                </c:pt>
                <c:pt idx="4">
                  <c:v>45-54</c:v>
                </c:pt>
                <c:pt idx="5">
                  <c:v>55+</c:v>
                </c:pt>
              </c:strCache>
            </c:strRef>
          </c:cat>
          <c:val>
            <c:numRef>
              <c:f>Charts!$C$4:$C$9</c:f>
              <c:numCache>
                <c:formatCode>General</c:formatCode>
                <c:ptCount val="6"/>
                <c:pt idx="0">
                  <c:v>560</c:v>
                </c:pt>
                <c:pt idx="1">
                  <c:v>686</c:v>
                </c:pt>
                <c:pt idx="2">
                  <c:v>690</c:v>
                </c:pt>
                <c:pt idx="3">
                  <c:v>580</c:v>
                </c:pt>
                <c:pt idx="4">
                  <c:v>349</c:v>
                </c:pt>
                <c:pt idx="5">
                  <c:v>243</c:v>
                </c:pt>
              </c:numCache>
            </c:numRef>
          </c:val>
          <c:extLst>
            <c:ext xmlns:c16="http://schemas.microsoft.com/office/drawing/2014/chart" uri="{C3380CC4-5D6E-409C-BE32-E72D297353CC}">
              <c16:uniqueId val="{00000001-7073-460D-A8A4-49673412DB7C}"/>
            </c:ext>
          </c:extLst>
        </c:ser>
        <c:dLbls>
          <c:dLblPos val="outEnd"/>
          <c:showLegendKey val="0"/>
          <c:showVal val="1"/>
          <c:showCatName val="0"/>
          <c:showSerName val="0"/>
          <c:showPercent val="0"/>
          <c:showBubbleSize val="0"/>
        </c:dLbls>
        <c:gapWidth val="219"/>
        <c:overlap val="-27"/>
        <c:axId val="981908720"/>
        <c:axId val="981913640"/>
      </c:barChart>
      <c:catAx>
        <c:axId val="981908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981913640"/>
        <c:crosses val="autoZero"/>
        <c:auto val="1"/>
        <c:lblAlgn val="ctr"/>
        <c:lblOffset val="100"/>
        <c:noMultiLvlLbl val="0"/>
      </c:catAx>
      <c:valAx>
        <c:axId val="981913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981908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[AGG &amp; SUS + Ethnicity 23-24 (Feb 25) v.1.xlsx]SUS PIVOT!PivotTable2</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050" b="1" i="0" baseline="0">
                <a:solidFill>
                  <a:sysClr val="windowText" lastClr="000000"/>
                </a:solidFill>
              </a:rPr>
              <a:t>Suspect ethnicity, 2023/24</a:t>
            </a:r>
            <a:endParaRPr lang="en-US" sz="1050" b="1" i="0">
              <a:solidFill>
                <a:sysClr val="windowText" lastClr="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pivotFmt>
      <c:pivotFmt>
        <c:idx val="15"/>
        <c:spPr>
          <a:solidFill>
            <a:schemeClr val="accent1"/>
          </a:solidFill>
          <a:ln w="19050">
            <a:solidFill>
              <a:schemeClr val="lt1"/>
            </a:solidFill>
          </a:ln>
          <a:effectLst/>
        </c:spPr>
      </c:pivotFmt>
      <c:pivotFmt>
        <c:idx val="16"/>
        <c:spPr>
          <a:solidFill>
            <a:schemeClr val="accent1"/>
          </a:solidFill>
          <a:ln w="19050">
            <a:solidFill>
              <a:schemeClr val="lt1"/>
            </a:solidFill>
          </a:ln>
          <a:effectLst/>
        </c:spPr>
      </c:pivotFmt>
      <c:pivotFmt>
        <c:idx val="17"/>
        <c:spPr>
          <a:solidFill>
            <a:schemeClr val="accent1"/>
          </a:solidFill>
          <a:ln w="19050">
            <a:solidFill>
              <a:schemeClr val="lt1"/>
            </a:solidFill>
          </a:ln>
          <a:effectLst/>
        </c:spPr>
      </c:pivotFmt>
      <c:pivotFmt>
        <c:idx val="18"/>
        <c:spPr>
          <a:solidFill>
            <a:schemeClr val="accent1"/>
          </a:solidFill>
          <a:ln w="19050">
            <a:solidFill>
              <a:schemeClr val="lt1"/>
            </a:solidFill>
          </a:ln>
          <a:effectLst/>
        </c:spPr>
      </c:pivotFmt>
      <c:pivotFmt>
        <c:idx val="19"/>
        <c:spPr>
          <a:solidFill>
            <a:schemeClr val="accent1"/>
          </a:solidFill>
          <a:ln w="19050">
            <a:solidFill>
              <a:schemeClr val="lt1"/>
            </a:solidFill>
          </a:ln>
          <a:effectLst/>
        </c:spPr>
      </c:pivotFmt>
      <c:pivotFmt>
        <c:idx val="20"/>
        <c:spPr>
          <a:solidFill>
            <a:schemeClr val="accent1"/>
          </a:solidFill>
          <a:ln w="19050">
            <a:solidFill>
              <a:schemeClr val="lt1"/>
            </a:solidFill>
          </a:ln>
          <a:effectLst/>
        </c:spPr>
      </c:pivotFmt>
      <c:pivotFmt>
        <c:idx val="21"/>
        <c:spPr>
          <a:solidFill>
            <a:schemeClr val="accent1"/>
          </a:solidFill>
          <a:ln w="19050">
            <a:solidFill>
              <a:schemeClr val="lt1"/>
            </a:solidFill>
          </a:ln>
          <a:effectLst/>
        </c:spPr>
      </c:pivotFmt>
      <c:pivotFmt>
        <c:idx val="22"/>
        <c:spPr>
          <a:solidFill>
            <a:schemeClr val="accent1"/>
          </a:solidFill>
          <a:ln w="19050">
            <a:solidFill>
              <a:schemeClr val="lt1"/>
            </a:solidFill>
          </a:ln>
          <a:effectLst/>
        </c:spPr>
      </c:pivotFmt>
      <c:pivotFmt>
        <c:idx val="23"/>
        <c:spPr>
          <a:solidFill>
            <a:schemeClr val="accent1"/>
          </a:solidFill>
          <a:ln w="19050">
            <a:solidFill>
              <a:schemeClr val="lt1"/>
            </a:solidFill>
          </a:ln>
          <a:effectLst/>
        </c:spPr>
      </c:pivotFmt>
      <c:pivotFmt>
        <c:idx val="24"/>
        <c:spPr>
          <a:solidFill>
            <a:schemeClr val="accent1"/>
          </a:solidFill>
          <a:ln w="19050">
            <a:solidFill>
              <a:schemeClr val="lt1"/>
            </a:solidFill>
          </a:ln>
          <a:effectLst/>
        </c:spPr>
      </c:pivotFmt>
      <c:pivotFmt>
        <c:idx val="25"/>
        <c:spPr>
          <a:solidFill>
            <a:schemeClr val="accent1"/>
          </a:solidFill>
          <a:ln w="19050">
            <a:solidFill>
              <a:schemeClr val="lt1"/>
            </a:solidFill>
          </a:ln>
          <a:effectLst/>
        </c:spPr>
      </c:pivotFmt>
      <c:pivotFmt>
        <c:idx val="26"/>
        <c:spPr>
          <a:solidFill>
            <a:schemeClr val="accent1"/>
          </a:solidFill>
          <a:ln w="19050">
            <a:solidFill>
              <a:schemeClr val="lt1"/>
            </a:solidFill>
          </a:ln>
          <a:effectLst/>
        </c:spPr>
      </c:pivotFmt>
      <c:pivotFmt>
        <c:idx val="27"/>
        <c:spPr>
          <a:solidFill>
            <a:schemeClr val="accent1"/>
          </a:solidFill>
          <a:ln w="19050">
            <a:solidFill>
              <a:schemeClr val="lt1"/>
            </a:solidFill>
          </a:ln>
          <a:effectLst/>
        </c:spPr>
      </c:pivotFmt>
      <c:pivotFmt>
        <c:idx val="28"/>
        <c:spPr>
          <a:solidFill>
            <a:schemeClr val="accent1"/>
          </a:solidFill>
          <a:ln w="19050">
            <a:solidFill>
              <a:schemeClr val="lt1"/>
            </a:solidFill>
          </a:ln>
          <a:effectLst/>
        </c:spPr>
      </c:pivotFmt>
      <c:pivotFmt>
        <c:idx val="29"/>
        <c:spPr>
          <a:solidFill>
            <a:schemeClr val="accent1"/>
          </a:solidFill>
          <a:ln w="19050">
            <a:solidFill>
              <a:schemeClr val="lt1"/>
            </a:solidFill>
          </a:ln>
          <a:effectLst/>
        </c:spPr>
      </c:pivotFmt>
      <c:pivotFmt>
        <c:idx val="30"/>
        <c:spPr>
          <a:solidFill>
            <a:schemeClr val="accent1"/>
          </a:solidFill>
          <a:ln w="19050">
            <a:solidFill>
              <a:schemeClr val="lt1"/>
            </a:solidFill>
          </a:ln>
          <a:effectLst/>
        </c:spPr>
      </c:pivotFmt>
      <c:pivotFmt>
        <c:idx val="31"/>
        <c:spPr>
          <a:solidFill>
            <a:schemeClr val="accent1"/>
          </a:solidFill>
          <a:ln w="19050">
            <a:solidFill>
              <a:schemeClr val="lt1"/>
            </a:solidFill>
          </a:ln>
          <a:effectLst/>
        </c:spPr>
      </c:pivotFmt>
      <c:pivotFmt>
        <c:idx val="32"/>
        <c:spPr>
          <a:solidFill>
            <a:schemeClr val="accent1"/>
          </a:solidFill>
          <a:ln w="19050">
            <a:solidFill>
              <a:schemeClr val="lt1"/>
            </a:solidFill>
          </a:ln>
          <a:effectLst/>
        </c:spPr>
      </c:pivotFmt>
      <c:pivotFmt>
        <c:idx val="33"/>
        <c:spPr>
          <a:solidFill>
            <a:schemeClr val="accent1"/>
          </a:solidFill>
          <a:ln w="19050">
            <a:solidFill>
              <a:schemeClr val="lt1"/>
            </a:solidFill>
          </a:ln>
          <a:effectLst/>
        </c:spPr>
      </c:pivotFmt>
      <c:pivotFmt>
        <c:idx val="34"/>
        <c:spPr>
          <a:solidFill>
            <a:schemeClr val="accent1"/>
          </a:solidFill>
          <a:ln w="19050">
            <a:solidFill>
              <a:schemeClr val="lt1"/>
            </a:solidFill>
          </a:ln>
          <a:effectLst/>
        </c:spPr>
      </c:pivotFmt>
      <c:pivotFmt>
        <c:idx val="35"/>
        <c:spPr>
          <a:solidFill>
            <a:schemeClr val="accent1"/>
          </a:solidFill>
          <a:ln w="19050">
            <a:solidFill>
              <a:schemeClr val="lt1"/>
            </a:solidFill>
          </a:ln>
          <a:effectLst/>
        </c:spPr>
      </c:pivotFmt>
      <c:pivotFmt>
        <c:idx val="36"/>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37"/>
        <c:spPr>
          <a:solidFill>
            <a:schemeClr val="accent1"/>
          </a:solidFill>
          <a:ln w="19050">
            <a:solidFill>
              <a:schemeClr val="lt1"/>
            </a:solidFill>
          </a:ln>
          <a:effectLst/>
        </c:spPr>
      </c:pivotFmt>
      <c:pivotFmt>
        <c:idx val="38"/>
        <c:spPr>
          <a:solidFill>
            <a:schemeClr val="accent1"/>
          </a:solidFill>
          <a:ln w="19050">
            <a:solidFill>
              <a:schemeClr val="lt1"/>
            </a:solidFill>
          </a:ln>
          <a:effectLst/>
        </c:spPr>
      </c:pivotFmt>
      <c:pivotFmt>
        <c:idx val="39"/>
        <c:spPr>
          <a:solidFill>
            <a:schemeClr val="accent1"/>
          </a:solidFill>
          <a:ln w="19050">
            <a:solidFill>
              <a:schemeClr val="lt1"/>
            </a:solidFill>
          </a:ln>
          <a:effectLst/>
        </c:spPr>
      </c:pivotFmt>
      <c:pivotFmt>
        <c:idx val="40"/>
        <c:spPr>
          <a:solidFill>
            <a:schemeClr val="accent1"/>
          </a:solidFill>
          <a:ln w="19050">
            <a:solidFill>
              <a:schemeClr val="lt1"/>
            </a:solidFill>
          </a:ln>
          <a:effectLst/>
        </c:spPr>
      </c:pivotFmt>
      <c:pivotFmt>
        <c:idx val="41"/>
        <c:spPr>
          <a:solidFill>
            <a:schemeClr val="accent1"/>
          </a:solidFill>
          <a:ln w="19050">
            <a:solidFill>
              <a:schemeClr val="lt1"/>
            </a:solidFill>
          </a:ln>
          <a:effectLst/>
        </c:spPr>
      </c:pivotFmt>
      <c:pivotFmt>
        <c:idx val="42"/>
        <c:spPr>
          <a:solidFill>
            <a:schemeClr val="accent1"/>
          </a:solidFill>
          <a:ln w="19050">
            <a:solidFill>
              <a:schemeClr val="lt1"/>
            </a:solidFill>
          </a:ln>
          <a:effectLst/>
        </c:spPr>
      </c:pivotFmt>
      <c:pivotFmt>
        <c:idx val="43"/>
        <c:spPr>
          <a:solidFill>
            <a:schemeClr val="accent1"/>
          </a:solidFill>
          <a:ln w="19050">
            <a:solidFill>
              <a:schemeClr val="lt1"/>
            </a:solidFill>
          </a:ln>
          <a:effectLst/>
        </c:spPr>
      </c:pivotFmt>
      <c:pivotFmt>
        <c:idx val="44"/>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45"/>
        <c:spPr>
          <a:solidFill>
            <a:schemeClr val="accent1"/>
          </a:solidFill>
          <a:ln w="19050">
            <a:solidFill>
              <a:schemeClr val="lt1"/>
            </a:solidFill>
          </a:ln>
          <a:effectLst/>
        </c:spPr>
      </c:pivotFmt>
      <c:pivotFmt>
        <c:idx val="46"/>
        <c:spPr>
          <a:solidFill>
            <a:schemeClr val="accent1"/>
          </a:solidFill>
          <a:ln w="19050">
            <a:solidFill>
              <a:schemeClr val="lt1"/>
            </a:solidFill>
          </a:ln>
          <a:effectLst/>
        </c:spPr>
      </c:pivotFmt>
      <c:pivotFmt>
        <c:idx val="47"/>
        <c:spPr>
          <a:solidFill>
            <a:schemeClr val="accent1"/>
          </a:solidFill>
          <a:ln w="19050">
            <a:solidFill>
              <a:schemeClr val="lt1"/>
            </a:solidFill>
          </a:ln>
          <a:effectLst/>
        </c:spPr>
      </c:pivotFmt>
      <c:pivotFmt>
        <c:idx val="48"/>
        <c:spPr>
          <a:solidFill>
            <a:schemeClr val="accent1"/>
          </a:solidFill>
          <a:ln w="19050">
            <a:solidFill>
              <a:schemeClr val="lt1"/>
            </a:solidFill>
          </a:ln>
          <a:effectLst/>
        </c:spPr>
      </c:pivotFmt>
      <c:pivotFmt>
        <c:idx val="49"/>
        <c:spPr>
          <a:solidFill>
            <a:schemeClr val="accent1"/>
          </a:solidFill>
          <a:ln w="19050">
            <a:solidFill>
              <a:schemeClr val="lt1"/>
            </a:solidFill>
          </a:ln>
          <a:effectLst/>
        </c:spPr>
      </c:pivotFmt>
      <c:pivotFmt>
        <c:idx val="50"/>
        <c:spPr>
          <a:solidFill>
            <a:schemeClr val="accent1"/>
          </a:solidFill>
          <a:ln w="19050">
            <a:solidFill>
              <a:schemeClr val="lt1"/>
            </a:solidFill>
          </a:ln>
          <a:effectLst/>
        </c:spPr>
      </c:pivotFmt>
      <c:pivotFmt>
        <c:idx val="51"/>
        <c:spPr>
          <a:solidFill>
            <a:schemeClr val="accent1"/>
          </a:solidFill>
          <a:ln w="19050">
            <a:solidFill>
              <a:schemeClr val="lt1"/>
            </a:solidFill>
          </a:ln>
          <a:effectLst/>
        </c:spPr>
      </c:pivotFmt>
    </c:pivotFmts>
    <c:plotArea>
      <c:layout/>
      <c:pieChart>
        <c:varyColors val="1"/>
        <c:ser>
          <c:idx val="0"/>
          <c:order val="0"/>
          <c:tx>
            <c:strRef>
              <c:f>'SUS PIVOT'!$B$3</c:f>
              <c:strCache>
                <c:ptCount val="1"/>
                <c:pt idx="0">
                  <c:v>Total</c:v>
                </c:pt>
              </c:strCache>
            </c:strRef>
          </c:tx>
          <c:dPt>
            <c:idx val="0"/>
            <c:bubble3D val="0"/>
            <c:spPr>
              <a:solidFill>
                <a:srgbClr val="F8ABEB"/>
              </a:solidFill>
              <a:ln w="19050">
                <a:solidFill>
                  <a:schemeClr val="lt1"/>
                </a:solidFill>
              </a:ln>
              <a:effectLst/>
            </c:spPr>
            <c:extLst>
              <c:ext xmlns:c16="http://schemas.microsoft.com/office/drawing/2014/chart" uri="{C3380CC4-5D6E-409C-BE32-E72D297353CC}">
                <c16:uniqueId val="{00000001-14B2-4908-9876-3655A1D5ED56}"/>
              </c:ext>
            </c:extLst>
          </c:dPt>
          <c:dPt>
            <c:idx val="1"/>
            <c:bubble3D val="0"/>
            <c:spPr>
              <a:solidFill>
                <a:srgbClr val="B8D9DC"/>
              </a:solidFill>
              <a:ln w="19050">
                <a:solidFill>
                  <a:schemeClr val="lt1"/>
                </a:solidFill>
              </a:ln>
              <a:effectLst/>
            </c:spPr>
            <c:extLst>
              <c:ext xmlns:c16="http://schemas.microsoft.com/office/drawing/2014/chart" uri="{C3380CC4-5D6E-409C-BE32-E72D297353CC}">
                <c16:uniqueId val="{00000003-14B2-4908-9876-3655A1D5ED56}"/>
              </c:ext>
            </c:extLst>
          </c:dPt>
          <c:dPt>
            <c:idx val="2"/>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5-14B2-4908-9876-3655A1D5ED56}"/>
              </c:ext>
            </c:extLst>
          </c:dPt>
          <c:dPt>
            <c:idx val="3"/>
            <c:bubble3D val="0"/>
            <c:spPr>
              <a:solidFill>
                <a:srgbClr val="002060"/>
              </a:solidFill>
              <a:ln w="19050">
                <a:solidFill>
                  <a:schemeClr val="lt1"/>
                </a:solidFill>
              </a:ln>
              <a:effectLst/>
            </c:spPr>
            <c:extLst>
              <c:ext xmlns:c16="http://schemas.microsoft.com/office/drawing/2014/chart" uri="{C3380CC4-5D6E-409C-BE32-E72D297353CC}">
                <c16:uniqueId val="{00000007-14B2-4908-9876-3655A1D5ED56}"/>
              </c:ext>
            </c:extLst>
          </c:dPt>
          <c:dPt>
            <c:idx val="4"/>
            <c:bubble3D val="0"/>
            <c:spPr>
              <a:solidFill>
                <a:srgbClr val="CDC7E7"/>
              </a:solidFill>
              <a:ln w="19050">
                <a:solidFill>
                  <a:schemeClr val="lt1"/>
                </a:solidFill>
              </a:ln>
              <a:effectLst/>
            </c:spPr>
            <c:extLst>
              <c:ext xmlns:c16="http://schemas.microsoft.com/office/drawing/2014/chart" uri="{C3380CC4-5D6E-409C-BE32-E72D297353CC}">
                <c16:uniqueId val="{00000009-14B2-4908-9876-3655A1D5ED56}"/>
              </c:ext>
            </c:extLst>
          </c:dPt>
          <c:dPt>
            <c:idx val="5"/>
            <c:bubble3D val="0"/>
            <c:spPr>
              <a:solidFill>
                <a:srgbClr val="81CBC9"/>
              </a:solidFill>
              <a:ln w="19050">
                <a:solidFill>
                  <a:schemeClr val="lt1"/>
                </a:solidFill>
              </a:ln>
              <a:effectLst/>
            </c:spPr>
            <c:extLst>
              <c:ext xmlns:c16="http://schemas.microsoft.com/office/drawing/2014/chart" uri="{C3380CC4-5D6E-409C-BE32-E72D297353CC}">
                <c16:uniqueId val="{0000000B-14B2-4908-9876-3655A1D5ED56}"/>
              </c:ext>
            </c:extLst>
          </c:dPt>
          <c:dPt>
            <c:idx val="6"/>
            <c:bubble3D val="0"/>
            <c:spPr>
              <a:solidFill>
                <a:srgbClr val="1D9BA1"/>
              </a:solidFill>
              <a:ln w="19050">
                <a:solidFill>
                  <a:schemeClr val="lt1"/>
                </a:solidFill>
              </a:ln>
              <a:effectLst/>
            </c:spPr>
            <c:extLst>
              <c:ext xmlns:c16="http://schemas.microsoft.com/office/drawing/2014/chart" uri="{C3380CC4-5D6E-409C-BE32-E72D297353CC}">
                <c16:uniqueId val="{0000000D-14B2-4908-9876-3655A1D5ED56}"/>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14B2-4908-9876-3655A1D5ED56}"/>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14B2-4908-9876-3655A1D5ED56}"/>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14B2-4908-9876-3655A1D5ED56}"/>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14B2-4908-9876-3655A1D5ED56}"/>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14B2-4908-9876-3655A1D5ED56}"/>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14B2-4908-9876-3655A1D5ED56}"/>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14B2-4908-9876-3655A1D5ED56}"/>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14B2-4908-9876-3655A1D5ED56}"/>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14B2-4908-9876-3655A1D5ED56}"/>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14B2-4908-9876-3655A1D5ED56}"/>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14B2-4908-9876-3655A1D5ED56}"/>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25-14B2-4908-9876-3655A1D5ED56}"/>
              </c:ext>
            </c:extLst>
          </c:dPt>
          <c:dPt>
            <c:idx val="19"/>
            <c:bubble3D val="0"/>
            <c:spPr>
              <a:solidFill>
                <a:schemeClr val="accent2">
                  <a:lumMod val="80000"/>
                </a:schemeClr>
              </a:solidFill>
              <a:ln w="19050">
                <a:solidFill>
                  <a:schemeClr val="lt1"/>
                </a:solidFill>
              </a:ln>
              <a:effectLst/>
            </c:spPr>
            <c:extLst>
              <c:ext xmlns:c16="http://schemas.microsoft.com/office/drawing/2014/chart" uri="{C3380CC4-5D6E-409C-BE32-E72D297353CC}">
                <c16:uniqueId val="{00000027-14B2-4908-9876-3655A1D5ED56}"/>
              </c:ext>
            </c:extLst>
          </c:dPt>
          <c:dPt>
            <c:idx val="20"/>
            <c:bubble3D val="0"/>
            <c:spPr>
              <a:solidFill>
                <a:schemeClr val="accent3">
                  <a:lumMod val="80000"/>
                </a:schemeClr>
              </a:solidFill>
              <a:ln w="19050">
                <a:solidFill>
                  <a:schemeClr val="lt1"/>
                </a:solidFill>
              </a:ln>
              <a:effectLst/>
            </c:spPr>
            <c:extLst>
              <c:ext xmlns:c16="http://schemas.microsoft.com/office/drawing/2014/chart" uri="{C3380CC4-5D6E-409C-BE32-E72D297353CC}">
                <c16:uniqueId val="{00000029-14B2-4908-9876-3655A1D5ED56}"/>
              </c:ext>
            </c:extLst>
          </c:dPt>
          <c:dPt>
            <c:idx val="21"/>
            <c:bubble3D val="0"/>
            <c:spPr>
              <a:solidFill>
                <a:schemeClr val="accent4">
                  <a:lumMod val="80000"/>
                </a:schemeClr>
              </a:solidFill>
              <a:ln w="19050">
                <a:solidFill>
                  <a:schemeClr val="lt1"/>
                </a:solidFill>
              </a:ln>
              <a:effectLst/>
            </c:spPr>
            <c:extLst>
              <c:ext xmlns:c16="http://schemas.microsoft.com/office/drawing/2014/chart" uri="{C3380CC4-5D6E-409C-BE32-E72D297353CC}">
                <c16:uniqueId val="{0000002B-14B2-4908-9876-3655A1D5ED56}"/>
              </c:ext>
            </c:extLst>
          </c:dPt>
          <c:dPt>
            <c:idx val="22"/>
            <c:bubble3D val="0"/>
            <c:spPr>
              <a:solidFill>
                <a:schemeClr val="accent5">
                  <a:lumMod val="80000"/>
                </a:schemeClr>
              </a:solidFill>
              <a:ln w="19050">
                <a:solidFill>
                  <a:schemeClr val="lt1"/>
                </a:solidFill>
              </a:ln>
              <a:effectLst/>
            </c:spPr>
            <c:extLst>
              <c:ext xmlns:c16="http://schemas.microsoft.com/office/drawing/2014/chart" uri="{C3380CC4-5D6E-409C-BE32-E72D297353CC}">
                <c16:uniqueId val="{0000002D-14B2-4908-9876-3655A1D5ED56}"/>
              </c:ext>
            </c:extLst>
          </c:dPt>
          <c:dPt>
            <c:idx val="23"/>
            <c:bubble3D val="0"/>
            <c:spPr>
              <a:solidFill>
                <a:schemeClr val="accent6">
                  <a:lumMod val="80000"/>
                </a:schemeClr>
              </a:solidFill>
              <a:ln w="19050">
                <a:solidFill>
                  <a:schemeClr val="lt1"/>
                </a:solidFill>
              </a:ln>
              <a:effectLst/>
            </c:spPr>
            <c:extLst>
              <c:ext xmlns:c16="http://schemas.microsoft.com/office/drawing/2014/chart" uri="{C3380CC4-5D6E-409C-BE32-E72D297353CC}">
                <c16:uniqueId val="{0000002F-14B2-4908-9876-3655A1D5ED56}"/>
              </c:ext>
            </c:extLst>
          </c:dPt>
          <c:dPt>
            <c:idx val="24"/>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31-14B2-4908-9876-3655A1D5ED56}"/>
              </c:ext>
            </c:extLst>
          </c:dPt>
          <c:dPt>
            <c:idx val="25"/>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33-14B2-4908-9876-3655A1D5ED56}"/>
              </c:ext>
            </c:extLst>
          </c:dPt>
          <c:dPt>
            <c:idx val="26"/>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35-14B2-4908-9876-3655A1D5ED56}"/>
              </c:ext>
            </c:extLst>
          </c:dPt>
          <c:dPt>
            <c:idx val="27"/>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37-14B2-4908-9876-3655A1D5ED56}"/>
              </c:ext>
            </c:extLst>
          </c:dPt>
          <c:dPt>
            <c:idx val="28"/>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39-14B2-4908-9876-3655A1D5ED56}"/>
              </c:ext>
            </c:extLst>
          </c:dPt>
          <c:dPt>
            <c:idx val="29"/>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3B-14B2-4908-9876-3655A1D5ED56}"/>
              </c:ext>
            </c:extLst>
          </c:dPt>
          <c:dPt>
            <c:idx val="30"/>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3D-14B2-4908-9876-3655A1D5ED56}"/>
              </c:ext>
            </c:extLst>
          </c:dPt>
          <c:dPt>
            <c:idx val="31"/>
            <c:bubble3D val="0"/>
            <c:spPr>
              <a:solidFill>
                <a:schemeClr val="accent2">
                  <a:lumMod val="50000"/>
                </a:schemeClr>
              </a:solidFill>
              <a:ln w="19050">
                <a:solidFill>
                  <a:schemeClr val="lt1"/>
                </a:solidFill>
              </a:ln>
              <a:effectLst/>
            </c:spPr>
            <c:extLst>
              <c:ext xmlns:c16="http://schemas.microsoft.com/office/drawing/2014/chart" uri="{C3380CC4-5D6E-409C-BE32-E72D297353CC}">
                <c16:uniqueId val="{0000003F-14B2-4908-9876-3655A1D5ED56}"/>
              </c:ext>
            </c:extLst>
          </c:dPt>
          <c:dPt>
            <c:idx val="32"/>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41-14B2-4908-9876-3655A1D5ED56}"/>
              </c:ext>
            </c:extLst>
          </c:dPt>
          <c:dPt>
            <c:idx val="33"/>
            <c:bubble3D val="0"/>
            <c:spPr>
              <a:solidFill>
                <a:schemeClr val="accent4">
                  <a:lumMod val="50000"/>
                </a:schemeClr>
              </a:solidFill>
              <a:ln w="19050">
                <a:solidFill>
                  <a:schemeClr val="lt1"/>
                </a:solidFill>
              </a:ln>
              <a:effectLst/>
            </c:spPr>
            <c:extLst>
              <c:ext xmlns:c16="http://schemas.microsoft.com/office/drawing/2014/chart" uri="{C3380CC4-5D6E-409C-BE32-E72D297353CC}">
                <c16:uniqueId val="{00000043-14B2-4908-9876-3655A1D5ED56}"/>
              </c:ext>
            </c:extLst>
          </c:dPt>
          <c:dPt>
            <c:idx val="34"/>
            <c:bubble3D val="0"/>
            <c:spPr>
              <a:solidFill>
                <a:schemeClr val="accent5">
                  <a:lumMod val="50000"/>
                </a:schemeClr>
              </a:solidFill>
              <a:ln w="19050">
                <a:solidFill>
                  <a:schemeClr val="lt1"/>
                </a:solidFill>
              </a:ln>
              <a:effectLst/>
            </c:spPr>
            <c:extLst>
              <c:ext xmlns:c16="http://schemas.microsoft.com/office/drawing/2014/chart" uri="{C3380CC4-5D6E-409C-BE32-E72D297353CC}">
                <c16:uniqueId val="{00000045-14B2-4908-9876-3655A1D5ED5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'SUS PIVOT'!$A$4:$A$11</c:f>
              <c:strCache>
                <c:ptCount val="7"/>
                <c:pt idx="0">
                  <c:v>ASIAN</c:v>
                </c:pt>
                <c:pt idx="1">
                  <c:v>BLACK</c:v>
                </c:pt>
                <c:pt idx="2">
                  <c:v>CHINESE,JAPANESE,SE ASIAN</c:v>
                </c:pt>
                <c:pt idx="3">
                  <c:v>MIXED</c:v>
                </c:pt>
                <c:pt idx="4">
                  <c:v>NOT STATED</c:v>
                </c:pt>
                <c:pt idx="5">
                  <c:v>OTHER</c:v>
                </c:pt>
                <c:pt idx="6">
                  <c:v>WHITE</c:v>
                </c:pt>
              </c:strCache>
            </c:strRef>
          </c:cat>
          <c:val>
            <c:numRef>
              <c:f>'SUS PIVOT'!$B$4:$B$11</c:f>
              <c:numCache>
                <c:formatCode>General</c:formatCode>
                <c:ptCount val="7"/>
                <c:pt idx="0">
                  <c:v>212</c:v>
                </c:pt>
                <c:pt idx="1">
                  <c:v>349</c:v>
                </c:pt>
                <c:pt idx="2">
                  <c:v>2</c:v>
                </c:pt>
                <c:pt idx="3">
                  <c:v>124</c:v>
                </c:pt>
                <c:pt idx="4">
                  <c:v>256</c:v>
                </c:pt>
                <c:pt idx="5">
                  <c:v>24</c:v>
                </c:pt>
                <c:pt idx="6">
                  <c:v>2776</c:v>
                </c:pt>
              </c:numCache>
            </c:numRef>
          </c:val>
          <c:extLst>
            <c:ext xmlns:c16="http://schemas.microsoft.com/office/drawing/2014/chart" uri="{C3380CC4-5D6E-409C-BE32-E72D297353CC}">
              <c16:uniqueId val="{00000046-14B2-4908-9876-3655A1D5ED56}"/>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6666666666666663"/>
          <c:y val="0.23958856374188986"/>
          <c:w val="0.33333333333333331"/>
          <c:h val="0.75788692460674079"/>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0.9482</cdr:y>
    </cdr:from>
    <cdr:to>
      <cdr:x>1</cdr:x>
      <cdr:y>1</cdr:y>
    </cdr:to>
    <cdr:sp macro="" textlink="">
      <cdr:nvSpPr>
        <cdr:cNvPr id="2" name="TextBox 1">
          <a:extLst xmlns:a="http://schemas.openxmlformats.org/drawingml/2006/main">
            <a:ext uri="{FF2B5EF4-FFF2-40B4-BE49-F238E27FC236}">
              <a16:creationId xmlns:a16="http://schemas.microsoft.com/office/drawing/2014/main" id="{29D28E66-066D-5BB5-1D30-75147C9C033B}"/>
            </a:ext>
          </a:extLst>
        </cdr:cNvPr>
        <cdr:cNvSpPr txBox="1"/>
      </cdr:nvSpPr>
      <cdr:spPr>
        <a:xfrm xmlns:a="http://schemas.openxmlformats.org/drawingml/2006/main">
          <a:off x="0" y="3678555"/>
          <a:ext cx="5876925" cy="2009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900">
              <a:solidFill>
                <a:sysClr val="windowText" lastClr="000000"/>
              </a:solidFill>
            </a:rPr>
            <a:t>Source:</a:t>
          </a:r>
          <a:r>
            <a:rPr lang="en-GB" sz="900" baseline="0">
              <a:solidFill>
                <a:sysClr val="windowText" lastClr="000000"/>
              </a:solidFill>
            </a:rPr>
            <a:t> Home Office - Police Recorded Crime</a:t>
          </a:r>
          <a:endParaRPr lang="en-GB" sz="900">
            <a:solidFill>
              <a:sysClr val="windowText" lastClr="00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0.92912</cdr:y>
    </cdr:from>
    <cdr:to>
      <cdr:x>1</cdr:x>
      <cdr:y>0.99465</cdr:y>
    </cdr:to>
    <cdr:sp macro="" textlink="">
      <cdr:nvSpPr>
        <cdr:cNvPr id="2" name="TextBox 1">
          <a:extLst xmlns:a="http://schemas.openxmlformats.org/drawingml/2006/main">
            <a:ext uri="{FF2B5EF4-FFF2-40B4-BE49-F238E27FC236}">
              <a16:creationId xmlns:a16="http://schemas.microsoft.com/office/drawing/2014/main" id="{29D28E66-066D-5BB5-1D30-75147C9C033B}"/>
            </a:ext>
          </a:extLst>
        </cdr:cNvPr>
        <cdr:cNvSpPr txBox="1"/>
      </cdr:nvSpPr>
      <cdr:spPr>
        <a:xfrm xmlns:a="http://schemas.openxmlformats.org/drawingml/2006/main">
          <a:off x="0" y="2711023"/>
          <a:ext cx="6535420" cy="1912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900">
              <a:solidFill>
                <a:sysClr val="windowText" lastClr="000000"/>
              </a:solidFill>
            </a:rPr>
            <a:t>Source:</a:t>
          </a:r>
          <a:r>
            <a:rPr lang="en-GB" sz="900" baseline="0">
              <a:solidFill>
                <a:sysClr val="windowText" lastClr="000000"/>
              </a:solidFill>
            </a:rPr>
            <a:t> Home Office - Police Recorded Crime</a:t>
          </a:r>
          <a:endParaRPr lang="en-GB" sz="900">
            <a:solidFill>
              <a:sysClr val="windowText" lastClr="00000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0.9482</cdr:y>
    </cdr:from>
    <cdr:to>
      <cdr:x>1</cdr:x>
      <cdr:y>1</cdr:y>
    </cdr:to>
    <cdr:sp macro="" textlink="">
      <cdr:nvSpPr>
        <cdr:cNvPr id="2" name="TextBox 1">
          <a:extLst xmlns:a="http://schemas.openxmlformats.org/drawingml/2006/main">
            <a:ext uri="{FF2B5EF4-FFF2-40B4-BE49-F238E27FC236}">
              <a16:creationId xmlns:a16="http://schemas.microsoft.com/office/drawing/2014/main" id="{29D28E66-066D-5BB5-1D30-75147C9C033B}"/>
            </a:ext>
          </a:extLst>
        </cdr:cNvPr>
        <cdr:cNvSpPr txBox="1"/>
      </cdr:nvSpPr>
      <cdr:spPr>
        <a:xfrm xmlns:a="http://schemas.openxmlformats.org/drawingml/2006/main">
          <a:off x="0" y="3678555"/>
          <a:ext cx="5876925" cy="2009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900">
              <a:solidFill>
                <a:sysClr val="windowText" lastClr="000000"/>
              </a:solidFill>
            </a:rPr>
            <a:t>Source:</a:t>
          </a:r>
          <a:r>
            <a:rPr lang="en-GB" sz="900" baseline="0">
              <a:solidFill>
                <a:sysClr val="windowText" lastClr="000000"/>
              </a:solidFill>
            </a:rPr>
            <a:t> Home Office - Police Recorded Crime</a:t>
          </a:r>
          <a:endParaRPr lang="en-GB" sz="900">
            <a:solidFill>
              <a:sysClr val="windowText" lastClr="00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0DB0C2-030E-4460-94DF-1F1A75997405}" type="datetimeFigureOut">
              <a:rPr lang="en-GB" smtClean="0"/>
              <a:t>21/07/2025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E402BD-FE95-4C1D-93B9-1B0891D36D14}" type="slidenum">
              <a:rPr lang="en-GB" smtClean="0"/>
              <a:t>‹#›</a:t>
            </a:fld>
            <a:endParaRPr lang="en-GB"/>
          </a:p>
        </p:txBody>
      </p:sp>
    </p:spTree>
    <p:extLst>
      <p:ext uri="{BB962C8B-B14F-4D97-AF65-F5344CB8AC3E}">
        <p14:creationId xmlns:p14="http://schemas.microsoft.com/office/powerpoint/2010/main" val="838021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9" name="Slide Number Placeholder 8"/>
          <p:cNvSpPr>
            <a:spLocks noGrp="1"/>
          </p:cNvSpPr>
          <p:nvPr>
            <p:ph type="sldNum" sz="quarter" idx="4"/>
          </p:nvPr>
        </p:nvSpPr>
        <p:spPr>
          <a:xfrm>
            <a:off x="11507230" y="6176963"/>
            <a:ext cx="300682" cy="365125"/>
          </a:xfrm>
          <a:prstGeom prst="rect">
            <a:avLst/>
          </a:prstGeom>
        </p:spPr>
        <p:txBody>
          <a:bodyPr vert="horz" lIns="91440" tIns="45720" rIns="91440" bIns="45720" rtlCol="0" anchor="ctr"/>
          <a:lstStyle>
            <a:lvl1pPr algn="r">
              <a:defRPr sz="1200" b="1">
                <a:solidFill>
                  <a:srgbClr val="1D99A0"/>
                </a:solidFill>
              </a:defRPr>
            </a:lvl1pPr>
          </a:lstStyle>
          <a:p>
            <a:fld id="{20E6EF6E-3CFC-45B5-ADB5-6BCFD29737BB}" type="slidenum">
              <a:rPr lang="en-GB" smtClean="0"/>
              <a:t>‹#›</a:t>
            </a:fld>
            <a:endParaRPr lang="en-GB"/>
          </a:p>
        </p:txBody>
      </p:sp>
    </p:spTree>
    <p:extLst>
      <p:ext uri="{BB962C8B-B14F-4D97-AF65-F5344CB8AC3E}">
        <p14:creationId xmlns:p14="http://schemas.microsoft.com/office/powerpoint/2010/main" val="1141231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8"/>
          <p:cNvSpPr>
            <a:spLocks noGrp="1"/>
          </p:cNvSpPr>
          <p:nvPr>
            <p:ph type="sldNum" sz="quarter" idx="4"/>
          </p:nvPr>
        </p:nvSpPr>
        <p:spPr>
          <a:xfrm>
            <a:off x="11507230" y="6176963"/>
            <a:ext cx="300682" cy="365125"/>
          </a:xfrm>
          <a:prstGeom prst="rect">
            <a:avLst/>
          </a:prstGeom>
        </p:spPr>
        <p:txBody>
          <a:bodyPr vert="horz" lIns="91440" tIns="45720" rIns="91440" bIns="45720" rtlCol="0" anchor="ctr"/>
          <a:lstStyle>
            <a:lvl1pPr algn="r">
              <a:defRPr sz="1200" b="1">
                <a:solidFill>
                  <a:srgbClr val="1D99A0"/>
                </a:solidFill>
              </a:defRPr>
            </a:lvl1pPr>
          </a:lstStyle>
          <a:p>
            <a:fld id="{20E6EF6E-3CFC-45B5-ADB5-6BCFD29737BB}" type="slidenum">
              <a:rPr lang="en-GB" smtClean="0"/>
              <a:t>‹#›</a:t>
            </a:fld>
            <a:endParaRPr lang="en-GB"/>
          </a:p>
        </p:txBody>
      </p:sp>
      <p:pic>
        <p:nvPicPr>
          <p:cNvPr id="6" name="Picture 5"/>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4207" y="267257"/>
            <a:ext cx="1828799" cy="1054445"/>
          </a:xfrm>
          <a:prstGeom prst="rect">
            <a:avLst/>
          </a:prstGeom>
          <a:noFill/>
        </p:spPr>
      </p:pic>
    </p:spTree>
    <p:extLst>
      <p:ext uri="{BB962C8B-B14F-4D97-AF65-F5344CB8AC3E}">
        <p14:creationId xmlns:p14="http://schemas.microsoft.com/office/powerpoint/2010/main" val="3286996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8"/>
          <p:cNvSpPr>
            <a:spLocks noGrp="1"/>
          </p:cNvSpPr>
          <p:nvPr>
            <p:ph type="sldNum" sz="quarter" idx="4"/>
          </p:nvPr>
        </p:nvSpPr>
        <p:spPr>
          <a:xfrm>
            <a:off x="11507230" y="6176963"/>
            <a:ext cx="300682" cy="365125"/>
          </a:xfrm>
          <a:prstGeom prst="rect">
            <a:avLst/>
          </a:prstGeom>
        </p:spPr>
        <p:txBody>
          <a:bodyPr vert="horz" lIns="91440" tIns="45720" rIns="91440" bIns="45720" rtlCol="0" anchor="ctr"/>
          <a:lstStyle>
            <a:lvl1pPr algn="r">
              <a:defRPr sz="1200" b="1">
                <a:solidFill>
                  <a:srgbClr val="1D99A0"/>
                </a:solidFill>
              </a:defRPr>
            </a:lvl1pPr>
          </a:lstStyle>
          <a:p>
            <a:fld id="{20E6EF6E-3CFC-45B5-ADB5-6BCFD29737BB}" type="slidenum">
              <a:rPr lang="en-GB" smtClean="0"/>
              <a:t>‹#›</a:t>
            </a:fld>
            <a:endParaRPr lang="en-GB"/>
          </a:p>
        </p:txBody>
      </p:sp>
      <p:pic>
        <p:nvPicPr>
          <p:cNvPr id="6" name="Picture 5"/>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4207" y="267257"/>
            <a:ext cx="1828799" cy="1054445"/>
          </a:xfrm>
          <a:prstGeom prst="rect">
            <a:avLst/>
          </a:prstGeom>
          <a:noFill/>
        </p:spPr>
      </p:pic>
    </p:spTree>
    <p:extLst>
      <p:ext uri="{BB962C8B-B14F-4D97-AF65-F5344CB8AC3E}">
        <p14:creationId xmlns:p14="http://schemas.microsoft.com/office/powerpoint/2010/main" val="2325227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8"/>
          <p:cNvSpPr>
            <a:spLocks noGrp="1"/>
          </p:cNvSpPr>
          <p:nvPr>
            <p:ph type="sldNum" sz="quarter" idx="4"/>
          </p:nvPr>
        </p:nvSpPr>
        <p:spPr>
          <a:xfrm>
            <a:off x="11507230" y="6176963"/>
            <a:ext cx="300682" cy="365125"/>
          </a:xfrm>
          <a:prstGeom prst="rect">
            <a:avLst/>
          </a:prstGeom>
        </p:spPr>
        <p:txBody>
          <a:bodyPr vert="horz" lIns="91440" tIns="45720" rIns="91440" bIns="45720" rtlCol="0" anchor="ctr"/>
          <a:lstStyle>
            <a:lvl1pPr algn="r">
              <a:defRPr sz="1200" b="1">
                <a:solidFill>
                  <a:srgbClr val="1D99A0"/>
                </a:solidFill>
              </a:defRPr>
            </a:lvl1pPr>
          </a:lstStyle>
          <a:p>
            <a:fld id="{20E6EF6E-3CFC-45B5-ADB5-6BCFD29737BB}" type="slidenum">
              <a:rPr lang="en-GB" smtClean="0"/>
              <a:t>‹#›</a:t>
            </a:fld>
            <a:endParaRPr lang="en-GB"/>
          </a:p>
        </p:txBody>
      </p:sp>
      <p:pic>
        <p:nvPicPr>
          <p:cNvPr id="7" name="Picture 6"/>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4207" y="267257"/>
            <a:ext cx="1828799" cy="1054445"/>
          </a:xfrm>
          <a:prstGeom prst="rect">
            <a:avLst/>
          </a:prstGeom>
          <a:noFill/>
        </p:spPr>
      </p:pic>
    </p:spTree>
    <p:extLst>
      <p:ext uri="{BB962C8B-B14F-4D97-AF65-F5344CB8AC3E}">
        <p14:creationId xmlns:p14="http://schemas.microsoft.com/office/powerpoint/2010/main" val="2894792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8"/>
          <p:cNvSpPr>
            <a:spLocks noGrp="1"/>
          </p:cNvSpPr>
          <p:nvPr>
            <p:ph type="sldNum" sz="quarter" idx="4"/>
          </p:nvPr>
        </p:nvSpPr>
        <p:spPr>
          <a:xfrm>
            <a:off x="11507230" y="6176963"/>
            <a:ext cx="300682" cy="365125"/>
          </a:xfrm>
          <a:prstGeom prst="rect">
            <a:avLst/>
          </a:prstGeom>
        </p:spPr>
        <p:txBody>
          <a:bodyPr vert="horz" lIns="91440" tIns="45720" rIns="91440" bIns="45720" rtlCol="0" anchor="ctr"/>
          <a:lstStyle>
            <a:lvl1pPr algn="r">
              <a:defRPr sz="1200" b="1">
                <a:solidFill>
                  <a:srgbClr val="1D99A0"/>
                </a:solidFill>
              </a:defRPr>
            </a:lvl1pPr>
          </a:lstStyle>
          <a:p>
            <a:fld id="{20E6EF6E-3CFC-45B5-ADB5-6BCFD29737BB}" type="slidenum">
              <a:rPr lang="en-GB" smtClean="0"/>
              <a:t>‹#›</a:t>
            </a:fld>
            <a:endParaRPr lang="en-GB"/>
          </a:p>
        </p:txBody>
      </p:sp>
      <p:pic>
        <p:nvPicPr>
          <p:cNvPr id="7" name="Picture 6"/>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4207" y="267257"/>
            <a:ext cx="1828799" cy="1054445"/>
          </a:xfrm>
          <a:prstGeom prst="rect">
            <a:avLst/>
          </a:prstGeom>
          <a:noFill/>
        </p:spPr>
      </p:pic>
    </p:spTree>
    <p:extLst>
      <p:ext uri="{BB962C8B-B14F-4D97-AF65-F5344CB8AC3E}">
        <p14:creationId xmlns:p14="http://schemas.microsoft.com/office/powerpoint/2010/main" val="2580672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8"/>
          <p:cNvSpPr>
            <a:spLocks noGrp="1"/>
          </p:cNvSpPr>
          <p:nvPr>
            <p:ph type="sldNum" sz="quarter" idx="4"/>
          </p:nvPr>
        </p:nvSpPr>
        <p:spPr>
          <a:xfrm>
            <a:off x="11507230" y="6176963"/>
            <a:ext cx="300682" cy="365125"/>
          </a:xfrm>
          <a:prstGeom prst="rect">
            <a:avLst/>
          </a:prstGeom>
        </p:spPr>
        <p:txBody>
          <a:bodyPr vert="horz" lIns="91440" tIns="45720" rIns="91440" bIns="45720" rtlCol="0" anchor="ctr"/>
          <a:lstStyle>
            <a:lvl1pPr algn="r">
              <a:defRPr sz="1200" b="1">
                <a:solidFill>
                  <a:srgbClr val="1D99A0"/>
                </a:solidFill>
              </a:defRPr>
            </a:lvl1pPr>
          </a:lstStyle>
          <a:p>
            <a:fld id="{20E6EF6E-3CFC-45B5-ADB5-6BCFD29737BB}" type="slidenum">
              <a:rPr lang="en-GB" smtClean="0"/>
              <a:t>‹#›</a:t>
            </a:fld>
            <a:endParaRPr lang="en-GB"/>
          </a:p>
        </p:txBody>
      </p:sp>
      <p:pic>
        <p:nvPicPr>
          <p:cNvPr id="6" name="Picture 5"/>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4207" y="267257"/>
            <a:ext cx="1828799" cy="1054445"/>
          </a:xfrm>
          <a:prstGeom prst="rect">
            <a:avLst/>
          </a:prstGeom>
          <a:noFill/>
        </p:spPr>
      </p:pic>
    </p:spTree>
    <p:extLst>
      <p:ext uri="{BB962C8B-B14F-4D97-AF65-F5344CB8AC3E}">
        <p14:creationId xmlns:p14="http://schemas.microsoft.com/office/powerpoint/2010/main" val="2954090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4"/>
          </p:nvPr>
        </p:nvSpPr>
        <p:spPr>
          <a:xfrm>
            <a:off x="11507230" y="6176963"/>
            <a:ext cx="300682" cy="365125"/>
          </a:xfrm>
          <a:prstGeom prst="rect">
            <a:avLst/>
          </a:prstGeom>
        </p:spPr>
        <p:txBody>
          <a:bodyPr vert="horz" lIns="91440" tIns="45720" rIns="91440" bIns="45720" rtlCol="0" anchor="ctr"/>
          <a:lstStyle>
            <a:lvl1pPr algn="r">
              <a:defRPr sz="1200" b="1">
                <a:solidFill>
                  <a:srgbClr val="1D99A0"/>
                </a:solidFill>
              </a:defRPr>
            </a:lvl1pPr>
          </a:lstStyle>
          <a:p>
            <a:fld id="{20E6EF6E-3CFC-45B5-ADB5-6BCFD29737BB}" type="slidenum">
              <a:rPr lang="en-GB" smtClean="0"/>
              <a:t>‹#›</a:t>
            </a:fld>
            <a:endParaRPr lang="en-GB"/>
          </a:p>
        </p:txBody>
      </p:sp>
      <p:pic>
        <p:nvPicPr>
          <p:cNvPr id="7" name="Picture 6"/>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4207" y="267257"/>
            <a:ext cx="1828799" cy="1054445"/>
          </a:xfrm>
          <a:prstGeom prst="rect">
            <a:avLst/>
          </a:prstGeom>
          <a:noFill/>
        </p:spPr>
      </p:pic>
    </p:spTree>
    <p:extLst>
      <p:ext uri="{BB962C8B-B14F-4D97-AF65-F5344CB8AC3E}">
        <p14:creationId xmlns:p14="http://schemas.microsoft.com/office/powerpoint/2010/main" val="1094012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0032" y="365125"/>
            <a:ext cx="9345356" cy="1249491"/>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Slide Number Placeholder 8"/>
          <p:cNvSpPr>
            <a:spLocks noGrp="1"/>
          </p:cNvSpPr>
          <p:nvPr>
            <p:ph type="sldNum" sz="quarter" idx="10"/>
          </p:nvPr>
        </p:nvSpPr>
        <p:spPr>
          <a:xfrm>
            <a:off x="11507230" y="6176963"/>
            <a:ext cx="300682" cy="365125"/>
          </a:xfrm>
          <a:prstGeom prst="rect">
            <a:avLst/>
          </a:prstGeom>
        </p:spPr>
        <p:txBody>
          <a:bodyPr vert="horz" lIns="91440" tIns="45720" rIns="91440" bIns="45720" rtlCol="0" anchor="ctr"/>
          <a:lstStyle>
            <a:lvl1pPr algn="r">
              <a:defRPr sz="1200" b="1">
                <a:solidFill>
                  <a:srgbClr val="1D99A0"/>
                </a:solidFill>
              </a:defRPr>
            </a:lvl1pPr>
          </a:lstStyle>
          <a:p>
            <a:fld id="{20E6EF6E-3CFC-45B5-ADB5-6BCFD29737BB}" type="slidenum">
              <a:rPr lang="en-GB" smtClean="0"/>
              <a:t>‹#›</a:t>
            </a:fld>
            <a:endParaRPr lang="en-GB"/>
          </a:p>
        </p:txBody>
      </p:sp>
      <p:pic>
        <p:nvPicPr>
          <p:cNvPr id="9" name="Picture 8"/>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4207" y="267257"/>
            <a:ext cx="1828799" cy="1054445"/>
          </a:xfrm>
          <a:prstGeom prst="rect">
            <a:avLst/>
          </a:prstGeom>
          <a:noFill/>
        </p:spPr>
      </p:pic>
    </p:spTree>
    <p:extLst>
      <p:ext uri="{BB962C8B-B14F-4D97-AF65-F5344CB8AC3E}">
        <p14:creationId xmlns:p14="http://schemas.microsoft.com/office/powerpoint/2010/main" val="3822662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7" name="Slide Number Placeholder 8"/>
          <p:cNvSpPr>
            <a:spLocks noGrp="1"/>
          </p:cNvSpPr>
          <p:nvPr>
            <p:ph type="sldNum" sz="quarter" idx="4"/>
          </p:nvPr>
        </p:nvSpPr>
        <p:spPr>
          <a:xfrm>
            <a:off x="11507230" y="6176963"/>
            <a:ext cx="300682" cy="365125"/>
          </a:xfrm>
          <a:prstGeom prst="rect">
            <a:avLst/>
          </a:prstGeom>
        </p:spPr>
        <p:txBody>
          <a:bodyPr vert="horz" lIns="91440" tIns="45720" rIns="91440" bIns="45720" rtlCol="0" anchor="ctr"/>
          <a:lstStyle>
            <a:lvl1pPr algn="r">
              <a:defRPr sz="1200" b="1">
                <a:solidFill>
                  <a:srgbClr val="1D99A0"/>
                </a:solidFill>
              </a:defRPr>
            </a:lvl1pPr>
          </a:lstStyle>
          <a:p>
            <a:fld id="{20E6EF6E-3CFC-45B5-ADB5-6BCFD29737BB}" type="slidenum">
              <a:rPr lang="en-GB" smtClean="0"/>
              <a:t>‹#›</a:t>
            </a:fld>
            <a:endParaRPr lang="en-GB"/>
          </a:p>
        </p:txBody>
      </p:sp>
      <p:pic>
        <p:nvPicPr>
          <p:cNvPr id="5" name="Picture 4"/>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4207" y="267257"/>
            <a:ext cx="1828799" cy="1054445"/>
          </a:xfrm>
          <a:prstGeom prst="rect">
            <a:avLst/>
          </a:prstGeom>
          <a:noFill/>
        </p:spPr>
      </p:pic>
    </p:spTree>
    <p:extLst>
      <p:ext uri="{BB962C8B-B14F-4D97-AF65-F5344CB8AC3E}">
        <p14:creationId xmlns:p14="http://schemas.microsoft.com/office/powerpoint/2010/main" val="2224602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8"/>
          <p:cNvSpPr>
            <a:spLocks noGrp="1"/>
          </p:cNvSpPr>
          <p:nvPr>
            <p:ph type="sldNum" sz="quarter" idx="4"/>
          </p:nvPr>
        </p:nvSpPr>
        <p:spPr>
          <a:xfrm>
            <a:off x="11507230" y="6176963"/>
            <a:ext cx="300682" cy="365125"/>
          </a:xfrm>
          <a:prstGeom prst="rect">
            <a:avLst/>
          </a:prstGeom>
        </p:spPr>
        <p:txBody>
          <a:bodyPr vert="horz" lIns="91440" tIns="45720" rIns="91440" bIns="45720" rtlCol="0" anchor="ctr"/>
          <a:lstStyle>
            <a:lvl1pPr algn="r">
              <a:defRPr sz="1200" b="1">
                <a:solidFill>
                  <a:srgbClr val="1D99A0"/>
                </a:solidFill>
              </a:defRPr>
            </a:lvl1pPr>
          </a:lstStyle>
          <a:p>
            <a:fld id="{20E6EF6E-3CFC-45B5-ADB5-6BCFD29737BB}" type="slidenum">
              <a:rPr lang="en-GB" smtClean="0"/>
              <a:t>‹#›</a:t>
            </a:fld>
            <a:endParaRPr lang="en-GB"/>
          </a:p>
        </p:txBody>
      </p:sp>
      <p:pic>
        <p:nvPicPr>
          <p:cNvPr id="4" name="Picture 3"/>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4207" y="267257"/>
            <a:ext cx="1828799" cy="1054445"/>
          </a:xfrm>
          <a:prstGeom prst="rect">
            <a:avLst/>
          </a:prstGeom>
          <a:noFill/>
        </p:spPr>
      </p:pic>
    </p:spTree>
    <p:extLst>
      <p:ext uri="{BB962C8B-B14F-4D97-AF65-F5344CB8AC3E}">
        <p14:creationId xmlns:p14="http://schemas.microsoft.com/office/powerpoint/2010/main" val="4047781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5"/>
            <a:ext cx="3932237" cy="1069975"/>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Slide Number Placeholder 8"/>
          <p:cNvSpPr>
            <a:spLocks noGrp="1"/>
          </p:cNvSpPr>
          <p:nvPr>
            <p:ph type="sldNum" sz="quarter" idx="4"/>
          </p:nvPr>
        </p:nvSpPr>
        <p:spPr>
          <a:xfrm>
            <a:off x="11507230" y="6176963"/>
            <a:ext cx="300682" cy="365125"/>
          </a:xfrm>
          <a:prstGeom prst="rect">
            <a:avLst/>
          </a:prstGeom>
        </p:spPr>
        <p:txBody>
          <a:bodyPr vert="horz" lIns="91440" tIns="45720" rIns="91440" bIns="45720" rtlCol="0" anchor="ctr"/>
          <a:lstStyle>
            <a:lvl1pPr algn="r">
              <a:defRPr sz="1200" b="1">
                <a:solidFill>
                  <a:srgbClr val="1D99A0"/>
                </a:solidFill>
              </a:defRPr>
            </a:lvl1pPr>
          </a:lstStyle>
          <a:p>
            <a:fld id="{20E6EF6E-3CFC-45B5-ADB5-6BCFD29737BB}" type="slidenum">
              <a:rPr lang="en-GB" smtClean="0"/>
              <a:t>‹#›</a:t>
            </a:fld>
            <a:endParaRPr lang="en-GB"/>
          </a:p>
        </p:txBody>
      </p:sp>
      <p:pic>
        <p:nvPicPr>
          <p:cNvPr id="7" name="Picture 6"/>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4207" y="267257"/>
            <a:ext cx="1828799" cy="1054445"/>
          </a:xfrm>
          <a:prstGeom prst="rect">
            <a:avLst/>
          </a:prstGeom>
          <a:noFill/>
        </p:spPr>
      </p:pic>
    </p:spTree>
    <p:extLst>
      <p:ext uri="{BB962C8B-B14F-4D97-AF65-F5344CB8AC3E}">
        <p14:creationId xmlns:p14="http://schemas.microsoft.com/office/powerpoint/2010/main" val="2072748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Slide Number Placeholder 8"/>
          <p:cNvSpPr>
            <a:spLocks noGrp="1"/>
          </p:cNvSpPr>
          <p:nvPr>
            <p:ph type="sldNum" sz="quarter" idx="4"/>
          </p:nvPr>
        </p:nvSpPr>
        <p:spPr>
          <a:xfrm>
            <a:off x="11507230" y="6176963"/>
            <a:ext cx="300682" cy="365125"/>
          </a:xfrm>
          <a:prstGeom prst="rect">
            <a:avLst/>
          </a:prstGeom>
        </p:spPr>
        <p:txBody>
          <a:bodyPr vert="horz" lIns="91440" tIns="45720" rIns="91440" bIns="45720" rtlCol="0" anchor="ctr"/>
          <a:lstStyle>
            <a:lvl1pPr algn="r">
              <a:defRPr sz="1200" b="1">
                <a:solidFill>
                  <a:srgbClr val="1D99A0"/>
                </a:solidFill>
              </a:defRPr>
            </a:lvl1pPr>
          </a:lstStyle>
          <a:p>
            <a:fld id="{20E6EF6E-3CFC-45B5-ADB5-6BCFD29737BB}" type="slidenum">
              <a:rPr lang="en-GB" smtClean="0"/>
              <a:t>‹#›</a:t>
            </a:fld>
            <a:endParaRPr lang="en-GB"/>
          </a:p>
        </p:txBody>
      </p:sp>
    </p:spTree>
    <p:extLst>
      <p:ext uri="{BB962C8B-B14F-4D97-AF65-F5344CB8AC3E}">
        <p14:creationId xmlns:p14="http://schemas.microsoft.com/office/powerpoint/2010/main" val="1170085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58314" y="365125"/>
            <a:ext cx="9195486"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p:nvPr/>
        </p:nvSpPr>
        <p:spPr>
          <a:xfrm>
            <a:off x="238898" y="181231"/>
            <a:ext cx="11722444" cy="6499655"/>
          </a:xfrm>
          <a:prstGeom prst="rect">
            <a:avLst/>
          </a:prstGeom>
          <a:noFill/>
          <a:ln w="28575">
            <a:solidFill>
              <a:srgbClr val="1D99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Triangle 7"/>
          <p:cNvSpPr/>
          <p:nvPr/>
        </p:nvSpPr>
        <p:spPr>
          <a:xfrm rot="16200000">
            <a:off x="10295239" y="4968018"/>
            <a:ext cx="2005914" cy="1787609"/>
          </a:xfrm>
          <a:prstGeom prst="rtTriangle">
            <a:avLst/>
          </a:prstGeom>
          <a:solidFill>
            <a:srgbClr val="1D99A0">
              <a:alpha val="1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8"/>
          <p:cNvSpPr>
            <a:spLocks noGrp="1"/>
          </p:cNvSpPr>
          <p:nvPr>
            <p:ph type="sldNum" sz="quarter" idx="4"/>
          </p:nvPr>
        </p:nvSpPr>
        <p:spPr>
          <a:xfrm>
            <a:off x="11507230" y="6176963"/>
            <a:ext cx="300682" cy="365125"/>
          </a:xfrm>
          <a:prstGeom prst="rect">
            <a:avLst/>
          </a:prstGeom>
        </p:spPr>
        <p:txBody>
          <a:bodyPr vert="horz" lIns="91440" tIns="45720" rIns="91440" bIns="45720" rtlCol="0" anchor="ctr"/>
          <a:lstStyle>
            <a:lvl1pPr algn="r">
              <a:defRPr sz="1200" b="1">
                <a:solidFill>
                  <a:srgbClr val="1D99A0"/>
                </a:solidFill>
              </a:defRPr>
            </a:lvl1pPr>
          </a:lstStyle>
          <a:p>
            <a:fld id="{20E6EF6E-3CFC-45B5-ADB5-6BCFD29737BB}" type="slidenum">
              <a:rPr lang="en-GB" smtClean="0"/>
              <a:t>‹#›</a:t>
            </a:fld>
            <a:endParaRPr lang="en-GB"/>
          </a:p>
        </p:txBody>
      </p:sp>
      <p:sp>
        <p:nvSpPr>
          <p:cNvPr id="12" name="Footer Placeholder 11"/>
          <p:cNvSpPr>
            <a:spLocks noGrp="1"/>
          </p:cNvSpPr>
          <p:nvPr>
            <p:ph type="ftr" sz="quarter" idx="3"/>
          </p:nvPr>
        </p:nvSpPr>
        <p:spPr>
          <a:xfrm>
            <a:off x="4038600" y="625957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Tree>
    <p:extLst>
      <p:ext uri="{BB962C8B-B14F-4D97-AF65-F5344CB8AC3E}">
        <p14:creationId xmlns:p14="http://schemas.microsoft.com/office/powerpoint/2010/main" val="39337809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hampshire-pcc.gov.uk/vru-home"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mailto:VRU@hampshire.police.uk" TargetMode="Externa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VRU@hampshire.police.uk"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4658" y="2169345"/>
            <a:ext cx="9002683" cy="2261554"/>
          </a:xfrm>
        </p:spPr>
        <p:txBody>
          <a:bodyPr>
            <a:noAutofit/>
          </a:bodyPr>
          <a:lstStyle/>
          <a:p>
            <a:r>
              <a:rPr lang="en-GB" sz="3600" b="1" dirty="0">
                <a:solidFill>
                  <a:srgbClr val="1D99A0"/>
                </a:solidFill>
                <a:latin typeface="Calibri" panose="020F0502020204030204" pitchFamily="34" charset="0"/>
                <a:cs typeface="Calibri" panose="020F0502020204030204" pitchFamily="34" charset="0"/>
              </a:rPr>
              <a:t>Hampshire, Isle of Wight, Portsmouth and Southampton </a:t>
            </a:r>
            <a:br>
              <a:rPr lang="en-GB" sz="3600" b="1" dirty="0">
                <a:solidFill>
                  <a:srgbClr val="1D99A0"/>
                </a:solidFill>
                <a:latin typeface="Calibri" panose="020F0502020204030204" pitchFamily="34" charset="0"/>
                <a:cs typeface="Calibri" panose="020F0502020204030204" pitchFamily="34" charset="0"/>
              </a:rPr>
            </a:br>
            <a:r>
              <a:rPr lang="en-GB" sz="3600" b="1" dirty="0">
                <a:solidFill>
                  <a:srgbClr val="1D99A0"/>
                </a:solidFill>
                <a:latin typeface="Calibri" panose="020F0502020204030204" pitchFamily="34" charset="0"/>
                <a:cs typeface="Calibri" panose="020F0502020204030204" pitchFamily="34" charset="0"/>
              </a:rPr>
              <a:t>Violence Reduction Partnership </a:t>
            </a:r>
            <a:br>
              <a:rPr lang="en-GB" sz="3600" b="1" dirty="0">
                <a:solidFill>
                  <a:srgbClr val="1D99A0"/>
                </a:solidFill>
                <a:latin typeface="Calibri" panose="020F0502020204030204" pitchFamily="34" charset="0"/>
                <a:cs typeface="Calibri" panose="020F0502020204030204" pitchFamily="34" charset="0"/>
              </a:rPr>
            </a:br>
            <a:r>
              <a:rPr lang="en-GB" sz="3600" b="1" dirty="0">
                <a:solidFill>
                  <a:srgbClr val="1D99A0"/>
                </a:solidFill>
                <a:latin typeface="Calibri" panose="020F0502020204030204" pitchFamily="34" charset="0"/>
                <a:cs typeface="Calibri" panose="020F0502020204030204" pitchFamily="34" charset="0"/>
              </a:rPr>
              <a:t>Strategic Needs Assessment </a:t>
            </a:r>
          </a:p>
        </p:txBody>
      </p:sp>
      <p:sp>
        <p:nvSpPr>
          <p:cNvPr id="3" name="Subtitle 2"/>
          <p:cNvSpPr>
            <a:spLocks noGrp="1"/>
          </p:cNvSpPr>
          <p:nvPr>
            <p:ph type="subTitle" idx="1"/>
          </p:nvPr>
        </p:nvSpPr>
        <p:spPr>
          <a:xfrm>
            <a:off x="1524000" y="4708194"/>
            <a:ext cx="9144000" cy="919162"/>
          </a:xfrm>
        </p:spPr>
        <p:txBody>
          <a:bodyPr>
            <a:noAutofit/>
          </a:bodyPr>
          <a:lstStyle/>
          <a:p>
            <a:r>
              <a:rPr lang="en-GB" sz="2800" dirty="0">
                <a:solidFill>
                  <a:srgbClr val="1D99A0"/>
                </a:solidFill>
                <a:latin typeface="Calibri" panose="020F0502020204030204" pitchFamily="34" charset="0"/>
                <a:cs typeface="Calibri" panose="020F0502020204030204" pitchFamily="34" charset="0"/>
              </a:rPr>
              <a:t>Executive Summary</a:t>
            </a:r>
          </a:p>
          <a:p>
            <a:r>
              <a:rPr lang="en-GB" sz="2800" dirty="0">
                <a:solidFill>
                  <a:srgbClr val="1D99A0"/>
                </a:solidFill>
                <a:latin typeface="Calibri" panose="020F0502020204030204" pitchFamily="34" charset="0"/>
                <a:cs typeface="Calibri" panose="020F0502020204030204" pitchFamily="34" charset="0"/>
              </a:rPr>
              <a:t>April 2025</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403117" y="364146"/>
            <a:ext cx="3385763" cy="1805199"/>
          </a:xfrm>
          <a:prstGeom prst="rect">
            <a:avLst/>
          </a:prstGeom>
          <a:noFill/>
        </p:spPr>
      </p:pic>
      <p:sp>
        <p:nvSpPr>
          <p:cNvPr id="5" name="Subtitle 2"/>
          <p:cNvSpPr txBox="1">
            <a:spLocks/>
          </p:cNvSpPr>
          <p:nvPr/>
        </p:nvSpPr>
        <p:spPr>
          <a:xfrm>
            <a:off x="1594658" y="5904651"/>
            <a:ext cx="9144000" cy="9191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dirty="0">
                <a:solidFill>
                  <a:srgbClr val="1D99A0"/>
                </a:solidFill>
                <a:latin typeface="Calibri" panose="020F0502020204030204" pitchFamily="34" charset="0"/>
                <a:cs typeface="Calibri" panose="020F0502020204030204" pitchFamily="34" charset="0"/>
                <a:hlinkClick r:id="rId3"/>
              </a:rPr>
              <a:t>Violence Reduction Unit - (hampshire-pcc.gov.uk)</a:t>
            </a:r>
            <a:endParaRPr lang="en-GB" sz="1800" dirty="0">
              <a:solidFill>
                <a:srgbClr val="1D99A0"/>
              </a:solidFill>
              <a:latin typeface="Calibri" panose="020F0502020204030204" pitchFamily="34" charset="0"/>
              <a:cs typeface="Calibri" panose="020F0502020204030204" pitchFamily="34" charset="0"/>
            </a:endParaRPr>
          </a:p>
          <a:p>
            <a:r>
              <a:rPr lang="en-GB" sz="1800" dirty="0">
                <a:solidFill>
                  <a:srgbClr val="1D99A0"/>
                </a:solidFill>
                <a:latin typeface="Calibri" panose="020F0502020204030204" pitchFamily="34" charset="0"/>
                <a:cs typeface="Calibri" panose="020F0502020204030204" pitchFamily="34" charset="0"/>
                <a:hlinkClick r:id="rId4"/>
              </a:rPr>
              <a:t>VRU@hampshire.police.uk</a:t>
            </a:r>
            <a:r>
              <a:rPr lang="en-GB" sz="1800" dirty="0">
                <a:solidFill>
                  <a:srgbClr val="1D99A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193428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5657" y="450034"/>
            <a:ext cx="9280776" cy="1124041"/>
          </a:xfrm>
        </p:spPr>
        <p:txBody>
          <a:bodyPr>
            <a:normAutofit fontScale="90000"/>
          </a:bodyPr>
          <a:lstStyle/>
          <a:p>
            <a:r>
              <a:rPr lang="en-GB" sz="4000" b="1" dirty="0">
                <a:solidFill>
                  <a:srgbClr val="2FA1A8"/>
                </a:solidFill>
              </a:rPr>
              <a:t>Who is perpetrating serious violence?</a:t>
            </a:r>
            <a:r>
              <a:rPr lang="en-GB" b="1" dirty="0">
                <a:solidFill>
                  <a:srgbClr val="5F5F5F"/>
                </a:solidFill>
              </a:rPr>
              <a:t/>
            </a:r>
            <a:br>
              <a:rPr lang="en-GB" b="1" dirty="0">
                <a:solidFill>
                  <a:srgbClr val="5F5F5F"/>
                </a:solidFill>
              </a:rPr>
            </a:br>
            <a:endParaRPr lang="en-GB" dirty="0"/>
          </a:p>
        </p:txBody>
      </p:sp>
      <p:sp>
        <p:nvSpPr>
          <p:cNvPr id="4" name="Slide Number Placeholder 3"/>
          <p:cNvSpPr>
            <a:spLocks noGrp="1"/>
          </p:cNvSpPr>
          <p:nvPr>
            <p:ph type="sldNum" sz="quarter" idx="4"/>
          </p:nvPr>
        </p:nvSpPr>
        <p:spPr>
          <a:xfrm>
            <a:off x="11406433" y="6153407"/>
            <a:ext cx="352651" cy="365125"/>
          </a:xfrm>
        </p:spPr>
        <p:txBody>
          <a:bodyPr/>
          <a:lstStyle/>
          <a:p>
            <a:r>
              <a:rPr lang="en-GB" dirty="0"/>
              <a:t>10</a:t>
            </a:r>
          </a:p>
        </p:txBody>
      </p:sp>
      <p:sp>
        <p:nvSpPr>
          <p:cNvPr id="5" name="TextBox 4"/>
          <p:cNvSpPr txBox="1"/>
          <p:nvPr/>
        </p:nvSpPr>
        <p:spPr>
          <a:xfrm>
            <a:off x="432916" y="1574075"/>
            <a:ext cx="5792015" cy="2862322"/>
          </a:xfrm>
          <a:prstGeom prst="rect">
            <a:avLst/>
          </a:prstGeom>
          <a:noFill/>
        </p:spPr>
        <p:txBody>
          <a:bodyPr wrap="square" rtlCol="0">
            <a:spAutoFit/>
          </a:bodyPr>
          <a:lstStyle/>
          <a:p>
            <a:r>
              <a:rPr lang="en-GB" sz="1200" dirty="0">
                <a:latin typeface="Calibri" panose="020F0502020204030204" pitchFamily="34" charset="0"/>
                <a:cs typeface="Calibri" panose="020F0502020204030204" pitchFamily="34" charset="0"/>
              </a:rPr>
              <a:t>In 2023/24, there were </a:t>
            </a:r>
            <a:r>
              <a:rPr lang="en-GB" sz="1200" dirty="0" smtClean="0">
                <a:latin typeface="Calibri" panose="020F0502020204030204" pitchFamily="34" charset="0"/>
                <a:cs typeface="Calibri" panose="020F0502020204030204" pitchFamily="34" charset="0"/>
              </a:rPr>
              <a:t>3743 </a:t>
            </a:r>
            <a:r>
              <a:rPr lang="en-GB" sz="1200" dirty="0">
                <a:latin typeface="Calibri" panose="020F0502020204030204" pitchFamily="34" charset="0"/>
                <a:cs typeface="Calibri" panose="020F0502020204030204" pitchFamily="34" charset="0"/>
              </a:rPr>
              <a:t>individuals identified as suspects of serious violence across HIPS. Of those, 83% </a:t>
            </a:r>
            <a:r>
              <a:rPr lang="en-GB" sz="1200" dirty="0" smtClean="0">
                <a:latin typeface="Calibri" panose="020F0502020204030204" pitchFamily="34" charset="0"/>
                <a:cs typeface="Calibri" panose="020F0502020204030204" pitchFamily="34" charset="0"/>
              </a:rPr>
              <a:t>(3117</a:t>
            </a:r>
            <a:r>
              <a:rPr lang="en-GB" sz="1200" dirty="0">
                <a:latin typeface="Calibri" panose="020F0502020204030204" pitchFamily="34" charset="0"/>
                <a:cs typeface="Calibri" panose="020F0502020204030204" pitchFamily="34" charset="0"/>
              </a:rPr>
              <a:t>) were male and 16% </a:t>
            </a:r>
            <a:r>
              <a:rPr lang="en-GB" sz="1200" dirty="0" smtClean="0">
                <a:latin typeface="Calibri" panose="020F0502020204030204" pitchFamily="34" charset="0"/>
                <a:cs typeface="Calibri" panose="020F0502020204030204" pitchFamily="34" charset="0"/>
              </a:rPr>
              <a:t>(595</a:t>
            </a:r>
            <a:r>
              <a:rPr lang="en-GB" sz="1200" dirty="0">
                <a:latin typeface="Calibri" panose="020F0502020204030204" pitchFamily="34" charset="0"/>
                <a:cs typeface="Calibri" panose="020F0502020204030204" pitchFamily="34" charset="0"/>
              </a:rPr>
              <a:t>) were female. This suggests males were considerably more likely to be involved in serious violence across HIPS. </a:t>
            </a:r>
          </a:p>
          <a:p>
            <a:endParaRPr lang="en-GB" sz="1200" dirty="0">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Among women, those aged 35-44 years were most likely to be involved in serious violence, whereas, for men, the most common age category of suspects was 25-34 years. This is similar to the previous financial year, during which both males and females involved in serious violence were most likely to be aged 25-34 years.</a:t>
            </a:r>
          </a:p>
          <a:p>
            <a:endParaRPr lang="en-GB" sz="1200" dirty="0">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Those aged 10-17 years accounted for an average of 18% of those committing serious violence, similar to the 17% during the previous financial year. </a:t>
            </a:r>
          </a:p>
          <a:p>
            <a:endParaRPr lang="en-GB" sz="1200" dirty="0">
              <a:latin typeface="Calibri" panose="020F0502020204030204" pitchFamily="34" charset="0"/>
              <a:cs typeface="Calibri" panose="020F0502020204030204" pitchFamily="34" charset="0"/>
            </a:endParaRPr>
          </a:p>
          <a:p>
            <a:endParaRPr lang="en-GB" sz="1200" dirty="0">
              <a:latin typeface="Calibri" panose="020F0502020204030204" pitchFamily="34" charset="0"/>
              <a:cs typeface="Calibri" panose="020F0502020204030204" pitchFamily="34" charset="0"/>
            </a:endParaRPr>
          </a:p>
          <a:p>
            <a:endParaRPr lang="en-GB" sz="1200" dirty="0">
              <a:latin typeface="Calibri" panose="020F0502020204030204" pitchFamily="34" charset="0"/>
              <a:cs typeface="Calibri" panose="020F0502020204030204" pitchFamily="34" charset="0"/>
            </a:endParaRPr>
          </a:p>
          <a:p>
            <a:endParaRPr lang="en-GB" sz="1200" dirty="0">
              <a:latin typeface="Calibri" panose="020F0502020204030204" pitchFamily="34" charset="0"/>
              <a:cs typeface="Calibri" panose="020F0502020204030204" pitchFamily="34" charset="0"/>
            </a:endParaRPr>
          </a:p>
        </p:txBody>
      </p:sp>
      <p:graphicFrame>
        <p:nvGraphicFramePr>
          <p:cNvPr id="6" name="Chart 5"/>
          <p:cNvGraphicFramePr/>
          <p:nvPr>
            <p:extLst>
              <p:ext uri="{D42A27DB-BD31-4B8C-83A1-F6EECF244321}">
                <p14:modId xmlns:p14="http://schemas.microsoft.com/office/powerpoint/2010/main" val="4150993219"/>
              </p:ext>
            </p:extLst>
          </p:nvPr>
        </p:nvGraphicFramePr>
        <p:xfrm>
          <a:off x="432916" y="3852761"/>
          <a:ext cx="5792016" cy="245849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492034" y="6287700"/>
            <a:ext cx="5603966" cy="230832"/>
          </a:xfrm>
          <a:prstGeom prst="rect">
            <a:avLst/>
          </a:prstGeom>
          <a:noFill/>
        </p:spPr>
        <p:txBody>
          <a:bodyPr wrap="square" rtlCol="0">
            <a:spAutoFit/>
          </a:bodyPr>
          <a:lstStyle/>
          <a:p>
            <a:r>
              <a:rPr lang="en-GB" sz="900" b="1" i="1" dirty="0">
                <a:solidFill>
                  <a:srgbClr val="5F5F5F"/>
                </a:solidFill>
                <a:latin typeface="Calibri" panose="020F0502020204030204" pitchFamily="34" charset="0"/>
                <a:cs typeface="Calibri" panose="020F0502020204030204" pitchFamily="34" charset="0"/>
              </a:rPr>
              <a:t>Figure 12. Age band recorded gender for serious violence perpetrators, 2023/24</a:t>
            </a:r>
          </a:p>
        </p:txBody>
      </p:sp>
      <p:graphicFrame>
        <p:nvGraphicFramePr>
          <p:cNvPr id="9" name="Chart 8">
            <a:extLst>
              <a:ext uri="{FF2B5EF4-FFF2-40B4-BE49-F238E27FC236}">
                <a16:creationId xmlns:a16="http://schemas.microsoft.com/office/drawing/2014/main" id="{00000000-0008-0000-0300-000002000000}"/>
              </a:ext>
            </a:extLst>
          </p:cNvPr>
          <p:cNvGraphicFramePr/>
          <p:nvPr>
            <p:extLst>
              <p:ext uri="{D42A27DB-BD31-4B8C-83A1-F6EECF244321}">
                <p14:modId xmlns:p14="http://schemas.microsoft.com/office/powerpoint/2010/main" val="2112875806"/>
              </p:ext>
            </p:extLst>
          </p:nvPr>
        </p:nvGraphicFramePr>
        <p:xfrm>
          <a:off x="6862737" y="2497405"/>
          <a:ext cx="3703320" cy="258703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6685894" y="5224969"/>
            <a:ext cx="3461657" cy="230832"/>
          </a:xfrm>
          <a:prstGeom prst="rect">
            <a:avLst/>
          </a:prstGeom>
          <a:noFill/>
        </p:spPr>
        <p:txBody>
          <a:bodyPr wrap="square" rtlCol="0">
            <a:spAutoFit/>
          </a:bodyPr>
          <a:lstStyle/>
          <a:p>
            <a:r>
              <a:rPr lang="en-GB" sz="900" b="1" i="1" dirty="0">
                <a:solidFill>
                  <a:srgbClr val="5F5F5F"/>
                </a:solidFill>
                <a:latin typeface="Calibri" panose="020F0502020204030204" pitchFamily="34" charset="0"/>
                <a:cs typeface="Calibri" panose="020F0502020204030204" pitchFamily="34" charset="0"/>
              </a:rPr>
              <a:t>Figure 13. Suspect ethnicity, 2023/24</a:t>
            </a:r>
          </a:p>
        </p:txBody>
      </p:sp>
      <p:sp>
        <p:nvSpPr>
          <p:cNvPr id="3" name="TextBox 2"/>
          <p:cNvSpPr txBox="1"/>
          <p:nvPr/>
        </p:nvSpPr>
        <p:spPr>
          <a:xfrm>
            <a:off x="6544492" y="1574075"/>
            <a:ext cx="4861941" cy="923330"/>
          </a:xfrm>
          <a:prstGeom prst="rect">
            <a:avLst/>
          </a:prstGeom>
          <a:noFill/>
        </p:spPr>
        <p:txBody>
          <a:bodyPr wrap="square" rtlCol="0">
            <a:spAutoFit/>
          </a:bodyPr>
          <a:lstStyle/>
          <a:p>
            <a:r>
              <a:rPr lang="en-GB" sz="1200" dirty="0">
                <a:latin typeface="Calibri" panose="020F0502020204030204" pitchFamily="34" charset="0"/>
                <a:cs typeface="Calibri" panose="020F0502020204030204" pitchFamily="34" charset="0"/>
              </a:rPr>
              <a:t>Where ethnicity was recorded, 74% of suspects were defined as white, either by self-defined or officer-defined ethnicity. This was followed by 9% of individuals defined as black. </a:t>
            </a:r>
          </a:p>
          <a:p>
            <a:endParaRPr lang="en-GB" dirty="0"/>
          </a:p>
        </p:txBody>
      </p:sp>
    </p:spTree>
    <p:extLst>
      <p:ext uri="{BB962C8B-B14F-4D97-AF65-F5344CB8AC3E}">
        <p14:creationId xmlns:p14="http://schemas.microsoft.com/office/powerpoint/2010/main" val="2616630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11413375" y="6176963"/>
            <a:ext cx="394537" cy="365125"/>
          </a:xfrm>
        </p:spPr>
        <p:txBody>
          <a:bodyPr/>
          <a:lstStyle/>
          <a:p>
            <a:fld id="{20E6EF6E-3CFC-45B5-ADB5-6BCFD29737BB}" type="slidenum">
              <a:rPr lang="en-GB" smtClean="0"/>
              <a:t>11</a:t>
            </a:fld>
            <a:endParaRPr lang="en-GB" dirty="0"/>
          </a:p>
        </p:txBody>
      </p:sp>
      <p:sp>
        <p:nvSpPr>
          <p:cNvPr id="6" name="Title 1"/>
          <p:cNvSpPr txBox="1">
            <a:spLocks/>
          </p:cNvSpPr>
          <p:nvPr/>
        </p:nvSpPr>
        <p:spPr>
          <a:xfrm>
            <a:off x="2158314" y="174928"/>
            <a:ext cx="9649598" cy="8900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rgbClr val="1D99A0"/>
                </a:solidFill>
                <a:latin typeface="Calibri" panose="020F0502020204030204" pitchFamily="34" charset="0"/>
                <a:cs typeface="Calibri" panose="020F0502020204030204" pitchFamily="34" charset="0"/>
              </a:rPr>
              <a:t>How is serious violence happening?</a:t>
            </a:r>
          </a:p>
        </p:txBody>
      </p:sp>
      <p:sp>
        <p:nvSpPr>
          <p:cNvPr id="7" name="Content Placeholder 2"/>
          <p:cNvSpPr>
            <a:spLocks noGrp="1"/>
          </p:cNvSpPr>
          <p:nvPr>
            <p:ph idx="1"/>
          </p:nvPr>
        </p:nvSpPr>
        <p:spPr>
          <a:xfrm>
            <a:off x="5466804" y="1211486"/>
            <a:ext cx="6165871" cy="2893423"/>
          </a:xfrm>
        </p:spPr>
        <p:txBody>
          <a:bodyPr>
            <a:normAutofit/>
          </a:bodyPr>
          <a:lstStyle/>
          <a:p>
            <a:pPr marL="0" indent="0">
              <a:buNone/>
            </a:pPr>
            <a:r>
              <a:rPr lang="en-GB" sz="1200" dirty="0">
                <a:latin typeface="Calibri" panose="020F0502020204030204" pitchFamily="34" charset="0"/>
                <a:cs typeface="Calibri" panose="020F0502020204030204" pitchFamily="34" charset="0"/>
              </a:rPr>
              <a:t>Figure 14 sets out a breakdown of the associated factors linked to serious violence occurrences, and a comparison of 2023/24 to the 2022/23. These factors are not consistently applied and should, therefore, be considered only a representation of associated factors.</a:t>
            </a:r>
          </a:p>
          <a:p>
            <a:pPr marL="0" indent="0">
              <a:buNone/>
            </a:pPr>
            <a:r>
              <a:rPr lang="en-GB" sz="1200" dirty="0">
                <a:latin typeface="Calibri" panose="020F0502020204030204" pitchFamily="34" charset="0"/>
                <a:cs typeface="Calibri" panose="020F0502020204030204" pitchFamily="34" charset="0"/>
              </a:rPr>
              <a:t>Of all serious violence offences in HIPS, 38% </a:t>
            </a:r>
            <a:r>
              <a:rPr lang="en-GB" sz="1200" dirty="0" smtClean="0">
                <a:latin typeface="Calibri" panose="020F0502020204030204" pitchFamily="34" charset="0"/>
                <a:cs typeface="Calibri" panose="020F0502020204030204" pitchFamily="34" charset="0"/>
              </a:rPr>
              <a:t>(1911</a:t>
            </a:r>
            <a:r>
              <a:rPr lang="en-GB" sz="1200" dirty="0">
                <a:latin typeface="Calibri" panose="020F0502020204030204" pitchFamily="34" charset="0"/>
                <a:cs typeface="Calibri" panose="020F0502020204030204" pitchFamily="34" charset="0"/>
              </a:rPr>
              <a:t>) were recorded as involving a bladed implement, a 10% </a:t>
            </a:r>
            <a:r>
              <a:rPr lang="en-GB" sz="1200" dirty="0" smtClean="0">
                <a:latin typeface="Calibri" panose="020F0502020204030204" pitchFamily="34" charset="0"/>
                <a:cs typeface="Calibri" panose="020F0502020204030204" pitchFamily="34" charset="0"/>
              </a:rPr>
              <a:t>(173</a:t>
            </a:r>
            <a:r>
              <a:rPr lang="en-GB" sz="1200" dirty="0">
                <a:latin typeface="Calibri" panose="020F0502020204030204" pitchFamily="34" charset="0"/>
                <a:cs typeface="Calibri" panose="020F0502020204030204" pitchFamily="34" charset="0"/>
              </a:rPr>
              <a:t>) increase on the previous financial year. The only other flag to increase was drugs, which increased slightly by 4.5% </a:t>
            </a:r>
            <a:r>
              <a:rPr lang="en-GB" sz="1200" dirty="0" smtClean="0">
                <a:latin typeface="Calibri" panose="020F0502020204030204" pitchFamily="34" charset="0"/>
                <a:cs typeface="Calibri" panose="020F0502020204030204" pitchFamily="34" charset="0"/>
              </a:rPr>
              <a:t>(10</a:t>
            </a:r>
            <a:r>
              <a:rPr lang="en-GB" sz="1200" dirty="0">
                <a:latin typeface="Calibri" panose="020F0502020204030204" pitchFamily="34" charset="0"/>
                <a:cs typeface="Calibri" panose="020F0502020204030204" pitchFamily="34" charset="0"/>
              </a:rPr>
              <a:t>) to 5% </a:t>
            </a:r>
            <a:r>
              <a:rPr lang="en-GB" sz="1200" dirty="0" smtClean="0">
                <a:latin typeface="Calibri" panose="020F0502020204030204" pitchFamily="34" charset="0"/>
                <a:cs typeface="Calibri" panose="020F0502020204030204" pitchFamily="34" charset="0"/>
              </a:rPr>
              <a:t>(230</a:t>
            </a:r>
            <a:r>
              <a:rPr lang="en-GB" sz="1200" dirty="0">
                <a:latin typeface="Calibri" panose="020F0502020204030204" pitchFamily="34" charset="0"/>
                <a:cs typeface="Calibri" panose="020F0502020204030204" pitchFamily="34" charset="0"/>
              </a:rPr>
              <a:t>) of all serious violence offences. </a:t>
            </a:r>
          </a:p>
          <a:p>
            <a:pPr marL="0" indent="0">
              <a:buNone/>
            </a:pPr>
            <a:r>
              <a:rPr lang="en-GB" sz="1200" dirty="0">
                <a:latin typeface="Calibri" panose="020F0502020204030204" pitchFamily="34" charset="0"/>
                <a:cs typeface="Calibri" panose="020F0502020204030204" pitchFamily="34" charset="0"/>
              </a:rPr>
              <a:t>Although the majority of serious violence offences occur in a public setting (59%), there was a 7.2% </a:t>
            </a:r>
            <a:r>
              <a:rPr lang="en-GB" sz="1200" dirty="0" smtClean="0">
                <a:latin typeface="Calibri" panose="020F0502020204030204" pitchFamily="34" charset="0"/>
                <a:cs typeface="Calibri" panose="020F0502020204030204" pitchFamily="34" charset="0"/>
              </a:rPr>
              <a:t>(229</a:t>
            </a:r>
            <a:r>
              <a:rPr lang="en-GB" sz="1200" dirty="0">
                <a:latin typeface="Calibri" panose="020F0502020204030204" pitchFamily="34" charset="0"/>
                <a:cs typeface="Calibri" panose="020F0502020204030204" pitchFamily="34" charset="0"/>
              </a:rPr>
              <a:t>) decrease from the previous year. </a:t>
            </a:r>
          </a:p>
          <a:p>
            <a:pPr marL="0" indent="0">
              <a:buNone/>
            </a:pPr>
            <a:r>
              <a:rPr lang="en-GB" sz="1200" dirty="0">
                <a:latin typeface="Calibri" panose="020F0502020204030204" pitchFamily="34" charset="0"/>
                <a:cs typeface="Calibri" panose="020F0502020204030204" pitchFamily="34" charset="0"/>
              </a:rPr>
              <a:t>There were other slight decreases in factors including for licensed premises, alcohol and hate crime, although the proportion of these crimes stayed the same when compared with the previous year.</a:t>
            </a:r>
          </a:p>
          <a:p>
            <a:pPr marL="0" indent="0">
              <a:buNone/>
            </a:pPr>
            <a:r>
              <a:rPr lang="en-GB" sz="1200" dirty="0">
                <a:latin typeface="Calibri" panose="020F0502020204030204" pitchFamily="34" charset="0"/>
                <a:cs typeface="Calibri" panose="020F0502020204030204" pitchFamily="34" charset="0"/>
              </a:rPr>
              <a:t>The domestic flag was used in 10% of all serious violence offences, a 5% </a:t>
            </a:r>
            <a:r>
              <a:rPr lang="en-GB" sz="1200" dirty="0" smtClean="0">
                <a:latin typeface="Calibri" panose="020F0502020204030204" pitchFamily="34" charset="0"/>
                <a:cs typeface="Calibri" panose="020F0502020204030204" pitchFamily="34" charset="0"/>
              </a:rPr>
              <a:t>(27</a:t>
            </a:r>
            <a:r>
              <a:rPr lang="en-GB" sz="1200" dirty="0">
                <a:latin typeface="Calibri" panose="020F0502020204030204" pitchFamily="34" charset="0"/>
                <a:cs typeface="Calibri" panose="020F0502020204030204" pitchFamily="34" charset="0"/>
              </a:rPr>
              <a:t>) decrease from the previous financial year.  </a:t>
            </a:r>
          </a:p>
        </p:txBody>
      </p:sp>
      <p:sp>
        <p:nvSpPr>
          <p:cNvPr id="8" name="Text Box 1802636671"/>
          <p:cNvSpPr txBox="1"/>
          <p:nvPr/>
        </p:nvSpPr>
        <p:spPr>
          <a:xfrm>
            <a:off x="591972" y="6183924"/>
            <a:ext cx="2952506" cy="138499"/>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spAutoFit/>
          </a:bodyPr>
          <a:lstStyle/>
          <a:p>
            <a:pPr>
              <a:spcAft>
                <a:spcPts val="1000"/>
              </a:spcAft>
            </a:pPr>
            <a:r>
              <a:rPr lang="en-GB" sz="900" b="1" i="1" dirty="0">
                <a:solidFill>
                  <a:srgbClr val="5F5F5F"/>
                </a:solidFill>
                <a:effectLst/>
                <a:latin typeface="Calibri" panose="020F0502020204030204" pitchFamily="34" charset="0"/>
                <a:ea typeface="Calibri" panose="020F0502020204030204" pitchFamily="34" charset="0"/>
                <a:cs typeface="Times New Roman" panose="02020603050405020304" pitchFamily="18" charset="0"/>
              </a:rPr>
              <a:t>Figure 14. Serious violence : Police-recorded associated factors</a:t>
            </a:r>
          </a:p>
        </p:txBody>
      </p:sp>
      <p:graphicFrame>
        <p:nvGraphicFramePr>
          <p:cNvPr id="10" name="Chart 9">
            <a:extLst>
              <a:ext uri="{FF2B5EF4-FFF2-40B4-BE49-F238E27FC236}">
                <a16:creationId xmlns:a16="http://schemas.microsoft.com/office/drawing/2014/main" id="{00000000-0008-0000-0300-000033000000}"/>
              </a:ext>
            </a:extLst>
          </p:cNvPr>
          <p:cNvGraphicFramePr/>
          <p:nvPr>
            <p:extLst>
              <p:ext uri="{D42A27DB-BD31-4B8C-83A1-F6EECF244321}">
                <p14:modId xmlns:p14="http://schemas.microsoft.com/office/powerpoint/2010/main" val="3758641459"/>
              </p:ext>
            </p:extLst>
          </p:nvPr>
        </p:nvGraphicFramePr>
        <p:xfrm>
          <a:off x="5466804" y="3974372"/>
          <a:ext cx="5447213" cy="234805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5466804" y="6400800"/>
            <a:ext cx="4323807" cy="230832"/>
          </a:xfrm>
          <a:prstGeom prst="rect">
            <a:avLst/>
          </a:prstGeom>
          <a:noFill/>
        </p:spPr>
        <p:txBody>
          <a:bodyPr wrap="square" rtlCol="0">
            <a:spAutoFit/>
          </a:bodyPr>
          <a:lstStyle/>
          <a:p>
            <a:r>
              <a:rPr lang="en-GB" sz="900" b="1" i="1" dirty="0">
                <a:solidFill>
                  <a:srgbClr val="5F5F5F"/>
                </a:solidFill>
                <a:latin typeface="Calibri" panose="020F0502020204030204" pitchFamily="34" charset="0"/>
                <a:cs typeface="Calibri" panose="020F0502020204030204" pitchFamily="34" charset="0"/>
              </a:rPr>
              <a:t>Figure 15. Serious violence occurrences involving a weapon, 2023/24</a:t>
            </a:r>
          </a:p>
        </p:txBody>
      </p:sp>
      <p:pic>
        <p:nvPicPr>
          <p:cNvPr id="12" name="Picture 11"/>
          <p:cNvPicPr/>
          <p:nvPr/>
        </p:nvPicPr>
        <p:blipFill>
          <a:blip r:embed="rId3">
            <a:extLst>
              <a:ext uri="{28A0092B-C50C-407E-A947-70E740481C1C}">
                <a14:useLocalDpi xmlns:a14="http://schemas.microsoft.com/office/drawing/2010/main" val="0"/>
              </a:ext>
            </a:extLst>
          </a:blip>
          <a:stretch>
            <a:fillRect/>
          </a:stretch>
        </p:blipFill>
        <p:spPr>
          <a:xfrm>
            <a:off x="430796" y="1355696"/>
            <a:ext cx="4317350" cy="4720908"/>
          </a:xfrm>
          <a:prstGeom prst="rect">
            <a:avLst/>
          </a:prstGeom>
        </p:spPr>
      </p:pic>
    </p:spTree>
    <p:extLst>
      <p:ext uri="{BB962C8B-B14F-4D97-AF65-F5344CB8AC3E}">
        <p14:creationId xmlns:p14="http://schemas.microsoft.com/office/powerpoint/2010/main" val="1366094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11454938" y="6176963"/>
            <a:ext cx="352974" cy="365125"/>
          </a:xfrm>
        </p:spPr>
        <p:txBody>
          <a:bodyPr/>
          <a:lstStyle/>
          <a:p>
            <a:fld id="{20E6EF6E-3CFC-45B5-ADB5-6BCFD29737BB}" type="slidenum">
              <a:rPr lang="en-GB" smtClean="0"/>
              <a:t>12</a:t>
            </a:fld>
            <a:endParaRPr lang="en-GB" dirty="0"/>
          </a:p>
        </p:txBody>
      </p:sp>
      <p:sp>
        <p:nvSpPr>
          <p:cNvPr id="6" name="Title 1"/>
          <p:cNvSpPr txBox="1">
            <a:spLocks/>
          </p:cNvSpPr>
          <p:nvPr/>
        </p:nvSpPr>
        <p:spPr>
          <a:xfrm>
            <a:off x="2280863" y="315912"/>
            <a:ext cx="9649598" cy="8900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rgbClr val="2FA1A8"/>
                </a:solidFill>
                <a:latin typeface="Calibri" panose="020F0502020204030204" pitchFamily="34" charset="0"/>
                <a:cs typeface="Calibri" panose="020F0502020204030204" pitchFamily="34" charset="0"/>
              </a:rPr>
              <a:t>Why is serious violence happening?</a:t>
            </a:r>
          </a:p>
        </p:txBody>
      </p:sp>
      <p:sp>
        <p:nvSpPr>
          <p:cNvPr id="5" name="TextBox 4"/>
          <p:cNvSpPr txBox="1"/>
          <p:nvPr/>
        </p:nvSpPr>
        <p:spPr>
          <a:xfrm>
            <a:off x="452927" y="4283018"/>
            <a:ext cx="5341122" cy="2123658"/>
          </a:xfrm>
          <a:prstGeom prst="rect">
            <a:avLst/>
          </a:prstGeom>
          <a:noFill/>
        </p:spPr>
        <p:txBody>
          <a:bodyPr wrap="square" rtlCol="0">
            <a:spAutoFit/>
          </a:bodyPr>
          <a:lstStyle/>
          <a:p>
            <a:r>
              <a:rPr lang="en-GB" sz="1200" dirty="0">
                <a:latin typeface="Calibri" panose="020F0502020204030204" pitchFamily="34" charset="0"/>
                <a:cs typeface="Calibri" panose="020F0502020204030204" pitchFamily="34" charset="0"/>
              </a:rPr>
              <a:t>The ecological framework considers violence to be the outcome of an interaction between several of the above factors, operating at four levels:</a:t>
            </a:r>
          </a:p>
          <a:p>
            <a:r>
              <a:rPr lang="en-GB" sz="1200" dirty="0">
                <a:latin typeface="Calibri" panose="020F0502020204030204" pitchFamily="34" charset="0"/>
                <a:cs typeface="Calibri" panose="020F0502020204030204" pitchFamily="34" charset="0"/>
              </a:rPr>
              <a:t> </a:t>
            </a:r>
          </a:p>
          <a:p>
            <a:pPr marL="171450" indent="-171450">
              <a:buFont typeface="Arial" panose="020B0604020202020204" pitchFamily="34" charset="0"/>
              <a:buChar char="•"/>
            </a:pPr>
            <a:r>
              <a:rPr lang="en-GB" sz="1200" b="1" dirty="0">
                <a:latin typeface="Calibri" panose="020F0502020204030204" pitchFamily="34" charset="0"/>
                <a:cs typeface="Calibri" panose="020F0502020204030204" pitchFamily="34" charset="0"/>
              </a:rPr>
              <a:t>The Individual Level : </a:t>
            </a:r>
            <a:r>
              <a:rPr lang="en-GB" sz="1200" dirty="0">
                <a:latin typeface="Calibri" panose="020F0502020204030204" pitchFamily="34" charset="0"/>
                <a:cs typeface="Calibri" panose="020F0502020204030204" pitchFamily="34" charset="0"/>
              </a:rPr>
              <a:t>includes being a victim of childhood maltreatment, alcohol or substance abuse and a history of aggressive behaviour. </a:t>
            </a:r>
            <a:endParaRPr lang="en-GB" sz="1200" b="1"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200" b="1" dirty="0">
                <a:latin typeface="Calibri" panose="020F0502020204030204" pitchFamily="34" charset="0"/>
                <a:cs typeface="Calibri" panose="020F0502020204030204" pitchFamily="34" charset="0"/>
              </a:rPr>
              <a:t>The Relationship Level : </a:t>
            </a:r>
            <a:r>
              <a:rPr lang="en-GB" sz="1200" dirty="0">
                <a:latin typeface="Calibri" panose="020F0502020204030204" pitchFamily="34" charset="0"/>
                <a:cs typeface="Calibri" panose="020F0502020204030204" pitchFamily="34" charset="0"/>
              </a:rPr>
              <a:t>family, friends, partners and peers all influence an individual’s likelihood of becoming involved in violence. </a:t>
            </a:r>
            <a:endParaRPr lang="en-GB" sz="1200" b="1"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200" b="1" dirty="0">
                <a:latin typeface="Calibri" panose="020F0502020204030204" pitchFamily="34" charset="0"/>
                <a:cs typeface="Calibri" panose="020F0502020204030204" pitchFamily="34" charset="0"/>
              </a:rPr>
              <a:t>The Community Level : </a:t>
            </a:r>
            <a:r>
              <a:rPr lang="en-GB" sz="1200" dirty="0">
                <a:latin typeface="Calibri" panose="020F0502020204030204" pitchFamily="34" charset="0"/>
                <a:cs typeface="Calibri" panose="020F0502020204030204" pitchFamily="34" charset="0"/>
              </a:rPr>
              <a:t>includes unemployment, population density, and the prevalence of local drugs trades. </a:t>
            </a:r>
            <a:endParaRPr lang="en-GB" sz="1200" b="1"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200" b="1" dirty="0">
                <a:latin typeface="Calibri" panose="020F0502020204030204" pitchFamily="34" charset="0"/>
                <a:cs typeface="Calibri" panose="020F0502020204030204" pitchFamily="34" charset="0"/>
              </a:rPr>
              <a:t>The Societal Level : </a:t>
            </a:r>
            <a:r>
              <a:rPr lang="en-GB" sz="1200" dirty="0">
                <a:latin typeface="Calibri" panose="020F0502020204030204" pitchFamily="34" charset="0"/>
                <a:cs typeface="Calibri" panose="020F0502020204030204" pitchFamily="34" charset="0"/>
              </a:rPr>
              <a:t>primarily concerns whether society as a whole inhibits or exacerbates the likelihood of an individual becoming involved in violence. </a:t>
            </a:r>
            <a:endParaRPr lang="en-GB" sz="1200" b="1" dirty="0">
              <a:latin typeface="Calibri" panose="020F0502020204030204" pitchFamily="34" charset="0"/>
              <a:cs typeface="Calibri" panose="020F0502020204030204" pitchFamily="34" charset="0"/>
            </a:endParaRPr>
          </a:p>
        </p:txBody>
      </p:sp>
      <p:pic>
        <p:nvPicPr>
          <p:cNvPr id="18" name="Picture 17"/>
          <p:cNvPicPr/>
          <p:nvPr/>
        </p:nvPicPr>
        <p:blipFill rotWithShape="1">
          <a:blip r:embed="rId2" cstate="print">
            <a:extLst>
              <a:ext uri="{28A0092B-C50C-407E-A947-70E740481C1C}">
                <a14:useLocalDpi xmlns:a14="http://schemas.microsoft.com/office/drawing/2010/main" val="0"/>
              </a:ext>
            </a:extLst>
          </a:blip>
          <a:srcRect l="19265" t="19855" r="19727" b="20869"/>
          <a:stretch/>
        </p:blipFill>
        <p:spPr bwMode="auto">
          <a:xfrm>
            <a:off x="568234" y="1606731"/>
            <a:ext cx="5081452" cy="2676287"/>
          </a:xfrm>
          <a:prstGeom prst="rect">
            <a:avLst/>
          </a:prstGeom>
          <a:ln>
            <a:noFill/>
          </a:ln>
          <a:extLst>
            <a:ext uri="{53640926-AAD7-44D8-BBD7-CCE9431645EC}">
              <a14:shadowObscured xmlns:a14="http://schemas.microsoft.com/office/drawing/2010/main"/>
            </a:ext>
          </a:extLst>
        </p:spPr>
      </p:pic>
      <p:pic>
        <p:nvPicPr>
          <p:cNvPr id="19" name="Picture 18"/>
          <p:cNvPicPr/>
          <p:nvPr/>
        </p:nvPicPr>
        <p:blipFill rotWithShape="1">
          <a:blip r:embed="rId3" cstate="print">
            <a:extLst>
              <a:ext uri="{28A0092B-C50C-407E-A947-70E740481C1C}">
                <a14:useLocalDpi xmlns:a14="http://schemas.microsoft.com/office/drawing/2010/main" val="0"/>
              </a:ext>
            </a:extLst>
          </a:blip>
          <a:srcRect l="29966" t="17409" r="29830" b="17443"/>
          <a:stretch/>
        </p:blipFill>
        <p:spPr bwMode="auto">
          <a:xfrm>
            <a:off x="6361611" y="3742509"/>
            <a:ext cx="3434860" cy="2799579"/>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6360563" y="1240044"/>
            <a:ext cx="5270862" cy="2308324"/>
          </a:xfrm>
          <a:prstGeom prst="rect">
            <a:avLst/>
          </a:prstGeom>
          <a:noFill/>
        </p:spPr>
        <p:txBody>
          <a:bodyPr wrap="square" rtlCol="0">
            <a:spAutoFit/>
          </a:bodyPr>
          <a:lstStyle/>
          <a:p>
            <a:r>
              <a:rPr lang="en-GB" sz="1200" b="1" dirty="0">
                <a:solidFill>
                  <a:srgbClr val="1D99A0"/>
                </a:solidFill>
                <a:latin typeface="Calibri" panose="020F0502020204030204" pitchFamily="34" charset="0"/>
                <a:cs typeface="Calibri" panose="020F0502020204030204" pitchFamily="34" charset="0"/>
              </a:rPr>
              <a:t>Adverse Childhood Experiences (ACEs)</a:t>
            </a:r>
          </a:p>
          <a:p>
            <a:endParaRPr lang="en-GB" sz="1200" b="1" dirty="0">
              <a:solidFill>
                <a:srgbClr val="1D99A0"/>
              </a:solidFill>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Research highlights the risk of ACEs for involvement in serious violence. These risk factors are cumulative, meaning that the more factors an individual experiences, the greater the risk. ACEs include emotional, physical, and sexual abuse, neglect, household violence, substance abuse, mental illness, imprisonment, parental separation, bullying and community violence. </a:t>
            </a:r>
          </a:p>
          <a:p>
            <a:endParaRPr lang="en-GB" sz="1200" dirty="0">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Other factors include, individual (impulsiveness, low school achievement, poor problem-solving etc.), relationship (delinquent peers, parental conflict and lack of parental attachment), community (poverty, gang activity, etc.), and societal factors (limited education, limited economic opportunities).</a:t>
            </a:r>
          </a:p>
        </p:txBody>
      </p:sp>
      <p:sp>
        <p:nvSpPr>
          <p:cNvPr id="20" name="TextBox 19"/>
          <p:cNvSpPr txBox="1"/>
          <p:nvPr/>
        </p:nvSpPr>
        <p:spPr>
          <a:xfrm>
            <a:off x="452927" y="1284414"/>
            <a:ext cx="4689565" cy="276999"/>
          </a:xfrm>
          <a:prstGeom prst="rect">
            <a:avLst/>
          </a:prstGeom>
          <a:noFill/>
        </p:spPr>
        <p:txBody>
          <a:bodyPr wrap="square" rtlCol="0">
            <a:spAutoFit/>
          </a:bodyPr>
          <a:lstStyle/>
          <a:p>
            <a:r>
              <a:rPr lang="en-GB" sz="1200" b="1" dirty="0">
                <a:solidFill>
                  <a:srgbClr val="2FA1A8"/>
                </a:solidFill>
                <a:latin typeface="Calibri" panose="020F0502020204030204" pitchFamily="34" charset="0"/>
                <a:cs typeface="Calibri" panose="020F0502020204030204" pitchFamily="34" charset="0"/>
              </a:rPr>
              <a:t>Risk factors</a:t>
            </a:r>
          </a:p>
        </p:txBody>
      </p:sp>
    </p:spTree>
    <p:extLst>
      <p:ext uri="{BB962C8B-B14F-4D97-AF65-F5344CB8AC3E}">
        <p14:creationId xmlns:p14="http://schemas.microsoft.com/office/powerpoint/2010/main" val="3815784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11353800" y="6176963"/>
            <a:ext cx="454112" cy="365125"/>
          </a:xfrm>
        </p:spPr>
        <p:txBody>
          <a:bodyPr/>
          <a:lstStyle/>
          <a:p>
            <a:fld id="{20E6EF6E-3CFC-45B5-ADB5-6BCFD29737BB}" type="slidenum">
              <a:rPr lang="en-GB" smtClean="0"/>
              <a:t>13</a:t>
            </a:fld>
            <a:endParaRPr lang="en-GB" dirty="0"/>
          </a:p>
        </p:txBody>
      </p:sp>
      <p:sp>
        <p:nvSpPr>
          <p:cNvPr id="6" name="Title 1"/>
          <p:cNvSpPr txBox="1">
            <a:spLocks/>
          </p:cNvSpPr>
          <p:nvPr/>
        </p:nvSpPr>
        <p:spPr>
          <a:xfrm>
            <a:off x="2158313" y="359594"/>
            <a:ext cx="9649598" cy="8900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rgbClr val="2FA1A8"/>
                </a:solidFill>
                <a:latin typeface="Calibri" panose="020F0502020204030204" pitchFamily="34" charset="0"/>
                <a:cs typeface="Calibri" panose="020F0502020204030204" pitchFamily="34" charset="0"/>
              </a:rPr>
              <a:t>Why is serious violence happening?</a:t>
            </a:r>
          </a:p>
        </p:txBody>
      </p:sp>
      <p:sp>
        <p:nvSpPr>
          <p:cNvPr id="2" name="TextBox 1"/>
          <p:cNvSpPr txBox="1"/>
          <p:nvPr/>
        </p:nvSpPr>
        <p:spPr>
          <a:xfrm>
            <a:off x="339633" y="1325881"/>
            <a:ext cx="4421777" cy="1938992"/>
          </a:xfrm>
          <a:prstGeom prst="rect">
            <a:avLst/>
          </a:prstGeom>
          <a:noFill/>
        </p:spPr>
        <p:txBody>
          <a:bodyPr wrap="square" rtlCol="0">
            <a:spAutoFit/>
          </a:bodyPr>
          <a:lstStyle/>
          <a:p>
            <a:r>
              <a:rPr lang="en-GB" sz="1200" b="1" dirty="0">
                <a:solidFill>
                  <a:srgbClr val="2FA1A8"/>
                </a:solidFill>
                <a:latin typeface="Calibri" panose="020F0502020204030204" pitchFamily="34" charset="0"/>
                <a:cs typeface="Calibri" panose="020F0502020204030204" pitchFamily="34" charset="0"/>
              </a:rPr>
              <a:t>Permanent Exclusions</a:t>
            </a:r>
          </a:p>
          <a:p>
            <a:endParaRPr lang="en-GB" sz="1200" dirty="0">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The Youth Endowment Fund reported that 74% of excluded pupils reported perpetrating serious violence, compared to 16% of the general 13-17 year old population. Further, those who are permanently excluded from school were twice as likely to have a caution or conviction for serious violence. As Figure 16 shows, for 2012 to 2018, between 80% and 89% of young people who had been cautioned or sentenced for a serious violence offence, had also been suspended from school. </a:t>
            </a:r>
          </a:p>
        </p:txBody>
      </p:sp>
      <p:sp>
        <p:nvSpPr>
          <p:cNvPr id="3" name="TextBox 2"/>
          <p:cNvSpPr txBox="1"/>
          <p:nvPr/>
        </p:nvSpPr>
        <p:spPr>
          <a:xfrm>
            <a:off x="5022125" y="4330449"/>
            <a:ext cx="3997234" cy="1754326"/>
          </a:xfrm>
          <a:prstGeom prst="rect">
            <a:avLst/>
          </a:prstGeom>
          <a:noFill/>
        </p:spPr>
        <p:txBody>
          <a:bodyPr wrap="square" rtlCol="0">
            <a:spAutoFit/>
          </a:bodyPr>
          <a:lstStyle/>
          <a:p>
            <a:r>
              <a:rPr lang="en-GB" sz="1200" b="1" dirty="0">
                <a:solidFill>
                  <a:srgbClr val="1D99A0"/>
                </a:solidFill>
                <a:latin typeface="Calibri" panose="020F0502020204030204" pitchFamily="34" charset="0"/>
                <a:cs typeface="Calibri" panose="020F0502020204030204" pitchFamily="34" charset="0"/>
              </a:rPr>
              <a:t>NEET</a:t>
            </a:r>
          </a:p>
          <a:p>
            <a:endParaRPr lang="en-GB" sz="1200" b="1" dirty="0">
              <a:solidFill>
                <a:srgbClr val="1D99A0"/>
              </a:solidFill>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A NEET individual is anyone who is not in education, training or employment. Education and employment are protective factors, and young people who are NEET are more likely to be involved in criminal behaviour and poor health outcomes. As shown in Figure 18, over the last financial year, across HIPS, the Isle of Wight was the only region to decrease in the number of NEET 16-17 year olds. </a:t>
            </a:r>
          </a:p>
        </p:txBody>
      </p:sp>
      <p:pic>
        <p:nvPicPr>
          <p:cNvPr id="5" name="Picture 4"/>
          <p:cNvPicPr>
            <a:picLocks noChangeAspect="1"/>
          </p:cNvPicPr>
          <p:nvPr/>
        </p:nvPicPr>
        <p:blipFill>
          <a:blip r:embed="rId2"/>
          <a:stretch>
            <a:fillRect/>
          </a:stretch>
        </p:blipFill>
        <p:spPr>
          <a:xfrm>
            <a:off x="9019359" y="4096944"/>
            <a:ext cx="2777491" cy="1906706"/>
          </a:xfrm>
          <a:prstGeom prst="rect">
            <a:avLst/>
          </a:prstGeom>
        </p:spPr>
      </p:pic>
      <p:pic>
        <p:nvPicPr>
          <p:cNvPr id="7" name="Picture 6"/>
          <p:cNvPicPr>
            <a:picLocks noChangeAspect="1"/>
          </p:cNvPicPr>
          <p:nvPr/>
        </p:nvPicPr>
        <p:blipFill>
          <a:blip r:embed="rId3"/>
          <a:stretch>
            <a:fillRect/>
          </a:stretch>
        </p:blipFill>
        <p:spPr>
          <a:xfrm>
            <a:off x="254725" y="3360256"/>
            <a:ext cx="4778462" cy="2073491"/>
          </a:xfrm>
          <a:prstGeom prst="rect">
            <a:avLst/>
          </a:prstGeom>
        </p:spPr>
      </p:pic>
      <p:sp>
        <p:nvSpPr>
          <p:cNvPr id="8" name="TextBox 7"/>
          <p:cNvSpPr txBox="1"/>
          <p:nvPr/>
        </p:nvSpPr>
        <p:spPr>
          <a:xfrm>
            <a:off x="395150" y="5603467"/>
            <a:ext cx="4310741" cy="369332"/>
          </a:xfrm>
          <a:prstGeom prst="rect">
            <a:avLst/>
          </a:prstGeom>
          <a:noFill/>
        </p:spPr>
        <p:txBody>
          <a:bodyPr wrap="square" rtlCol="0">
            <a:spAutoFit/>
          </a:bodyPr>
          <a:lstStyle/>
          <a:p>
            <a:r>
              <a:rPr lang="en-GB" sz="900" b="1" i="1" dirty="0">
                <a:solidFill>
                  <a:srgbClr val="5F5F5F"/>
                </a:solidFill>
                <a:latin typeface="Calibri" panose="020F0502020204030204" pitchFamily="34" charset="0"/>
                <a:cs typeface="Calibri" panose="020F0502020204030204" pitchFamily="34" charset="0"/>
              </a:rPr>
              <a:t>Figure 16. Link between exclusion and offending data across HIPS during 2012/13 to 2017/18</a:t>
            </a:r>
          </a:p>
        </p:txBody>
      </p:sp>
      <p:sp>
        <p:nvSpPr>
          <p:cNvPr id="9" name="TextBox 8"/>
          <p:cNvSpPr txBox="1"/>
          <p:nvPr/>
        </p:nvSpPr>
        <p:spPr>
          <a:xfrm>
            <a:off x="9030420" y="6024583"/>
            <a:ext cx="2777491" cy="369332"/>
          </a:xfrm>
          <a:prstGeom prst="rect">
            <a:avLst/>
          </a:prstGeom>
          <a:noFill/>
        </p:spPr>
        <p:txBody>
          <a:bodyPr wrap="square" rtlCol="0">
            <a:spAutoFit/>
          </a:bodyPr>
          <a:lstStyle/>
          <a:p>
            <a:r>
              <a:rPr lang="en-GB" sz="900" b="1" i="1" dirty="0">
                <a:solidFill>
                  <a:srgbClr val="5F5F5F"/>
                </a:solidFill>
                <a:latin typeface="Calibri" panose="020F0502020204030204" pitchFamily="34" charset="0"/>
                <a:cs typeface="Calibri" panose="020F0502020204030204" pitchFamily="34" charset="0"/>
              </a:rPr>
              <a:t>Figure 18. Proportion of NEET 16-17 year olds across HIPS during 2022/23 and 2023/24 </a:t>
            </a:r>
          </a:p>
        </p:txBody>
      </p:sp>
      <p:sp>
        <p:nvSpPr>
          <p:cNvPr id="10" name="TextBox 9"/>
          <p:cNvSpPr txBox="1"/>
          <p:nvPr/>
        </p:nvSpPr>
        <p:spPr>
          <a:xfrm>
            <a:off x="4976949" y="1208314"/>
            <a:ext cx="6884125" cy="830997"/>
          </a:xfrm>
          <a:prstGeom prst="rect">
            <a:avLst/>
          </a:prstGeom>
          <a:noFill/>
        </p:spPr>
        <p:txBody>
          <a:bodyPr wrap="square" rtlCol="0">
            <a:spAutoFit/>
          </a:bodyPr>
          <a:lstStyle/>
          <a:p>
            <a:r>
              <a:rPr lang="en-GB" sz="1200" b="1" dirty="0">
                <a:solidFill>
                  <a:srgbClr val="2FA1A8"/>
                </a:solidFill>
                <a:latin typeface="Calibri" panose="020F0502020204030204" pitchFamily="34" charset="0"/>
                <a:cs typeface="Calibri" panose="020F0502020204030204" pitchFamily="34" charset="0"/>
              </a:rPr>
              <a:t>Attainment</a:t>
            </a:r>
          </a:p>
          <a:p>
            <a:endParaRPr lang="en-GB" sz="1200" b="1" dirty="0">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Research indicates a link between poor academic attainment and youth offending. Figure 17 supports this link, though other risk factors may also play a role, such as persistent absenteeism. </a:t>
            </a:r>
          </a:p>
        </p:txBody>
      </p:sp>
      <p:pic>
        <p:nvPicPr>
          <p:cNvPr id="12" name="Picture 11"/>
          <p:cNvPicPr/>
          <p:nvPr/>
        </p:nvPicPr>
        <p:blipFill>
          <a:blip r:embed="rId4">
            <a:extLst>
              <a:ext uri="{28A0092B-C50C-407E-A947-70E740481C1C}">
                <a14:useLocalDpi xmlns:a14="http://schemas.microsoft.com/office/drawing/2010/main" val="0"/>
              </a:ext>
            </a:extLst>
          </a:blip>
          <a:srcRect/>
          <a:stretch>
            <a:fillRect/>
          </a:stretch>
        </p:blipFill>
        <p:spPr bwMode="auto">
          <a:xfrm>
            <a:off x="5033187" y="1989409"/>
            <a:ext cx="4927242" cy="1866153"/>
          </a:xfrm>
          <a:prstGeom prst="rect">
            <a:avLst/>
          </a:prstGeom>
          <a:noFill/>
        </p:spPr>
      </p:pic>
      <p:sp>
        <p:nvSpPr>
          <p:cNvPr id="13" name="TextBox 12"/>
          <p:cNvSpPr txBox="1"/>
          <p:nvPr/>
        </p:nvSpPr>
        <p:spPr>
          <a:xfrm>
            <a:off x="4976949" y="3677322"/>
            <a:ext cx="6052282" cy="369332"/>
          </a:xfrm>
          <a:prstGeom prst="rect">
            <a:avLst/>
          </a:prstGeom>
          <a:noFill/>
        </p:spPr>
        <p:txBody>
          <a:bodyPr wrap="square" rtlCol="0">
            <a:spAutoFit/>
          </a:bodyPr>
          <a:lstStyle/>
          <a:p>
            <a:r>
              <a:rPr lang="en-GB" sz="900" b="1" i="1" dirty="0">
                <a:solidFill>
                  <a:srgbClr val="5F5F5F"/>
                </a:solidFill>
                <a:latin typeface="Calibri" panose="020F0502020204030204" pitchFamily="34" charset="0"/>
                <a:cs typeface="Calibri" panose="020F0502020204030204" pitchFamily="34" charset="0"/>
              </a:rPr>
              <a:t>Figure 17. Percentage of students who achieved 5 or more GCSEs across HIPS and England between 2014/15 and 2017/18</a:t>
            </a:r>
            <a:r>
              <a:rPr lang="en-GB" dirty="0"/>
              <a:t> </a:t>
            </a:r>
          </a:p>
        </p:txBody>
      </p:sp>
    </p:spTree>
    <p:extLst>
      <p:ext uri="{BB962C8B-B14F-4D97-AF65-F5344CB8AC3E}">
        <p14:creationId xmlns:p14="http://schemas.microsoft.com/office/powerpoint/2010/main" val="1704796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9125" y="197963"/>
            <a:ext cx="9195486" cy="1179217"/>
          </a:xfrm>
        </p:spPr>
        <p:txBody>
          <a:bodyPr>
            <a:normAutofit/>
          </a:bodyPr>
          <a:lstStyle/>
          <a:p>
            <a:r>
              <a:rPr lang="en-GB" sz="3600" b="1" dirty="0">
                <a:solidFill>
                  <a:srgbClr val="2FA1A8"/>
                </a:solidFill>
                <a:latin typeface="Calibri" panose="020F0502020204030204" pitchFamily="34" charset="0"/>
                <a:cs typeface="Calibri" panose="020F0502020204030204" pitchFamily="34" charset="0"/>
              </a:rPr>
              <a:t>Why is serious violence happening? </a:t>
            </a:r>
          </a:p>
        </p:txBody>
      </p:sp>
      <p:sp>
        <p:nvSpPr>
          <p:cNvPr id="4" name="Slide Number Placeholder 3"/>
          <p:cNvSpPr>
            <a:spLocks noGrp="1"/>
          </p:cNvSpPr>
          <p:nvPr>
            <p:ph type="sldNum" sz="quarter" idx="4"/>
          </p:nvPr>
        </p:nvSpPr>
        <p:spPr>
          <a:xfrm>
            <a:off x="11436531" y="6176963"/>
            <a:ext cx="371381" cy="365125"/>
          </a:xfrm>
        </p:spPr>
        <p:txBody>
          <a:bodyPr/>
          <a:lstStyle/>
          <a:p>
            <a:fld id="{20E6EF6E-3CFC-45B5-ADB5-6BCFD29737BB}" type="slidenum">
              <a:rPr lang="en-GB" smtClean="0"/>
              <a:t>14</a:t>
            </a:fld>
            <a:endParaRPr lang="en-GB" dirty="0"/>
          </a:p>
        </p:txBody>
      </p:sp>
      <p:sp>
        <p:nvSpPr>
          <p:cNvPr id="5" name="TextBox 4"/>
          <p:cNvSpPr txBox="1"/>
          <p:nvPr/>
        </p:nvSpPr>
        <p:spPr>
          <a:xfrm>
            <a:off x="371968" y="1377180"/>
            <a:ext cx="5288662" cy="1938992"/>
          </a:xfrm>
          <a:prstGeom prst="rect">
            <a:avLst/>
          </a:prstGeom>
          <a:noFill/>
        </p:spPr>
        <p:txBody>
          <a:bodyPr wrap="square" rtlCol="0">
            <a:spAutoFit/>
          </a:bodyPr>
          <a:lstStyle/>
          <a:p>
            <a:r>
              <a:rPr lang="en-GB" sz="1200" b="1" dirty="0">
                <a:solidFill>
                  <a:srgbClr val="2FA1A8"/>
                </a:solidFill>
                <a:latin typeface="Calibri" panose="020F0502020204030204" pitchFamily="34" charset="0"/>
                <a:cs typeface="Calibri" panose="020F0502020204030204" pitchFamily="34" charset="0"/>
              </a:rPr>
              <a:t>Children in the care system</a:t>
            </a:r>
          </a:p>
          <a:p>
            <a:endParaRPr lang="en-GB" sz="1200" b="1" dirty="0">
              <a:solidFill>
                <a:srgbClr val="2FA1A8"/>
              </a:solidFill>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Children in care are overrepresented in the Criminal Justice System. More than half (52%) of children in care have a criminal conviction by the age of 24 years, compared to 13% of children who had an interaction with the criminal justice system and had not been in care.  All HIPS areas are above the average for the South East region for children in care, and all areas have recorded similar figures when compared to the previous year. Isle of Wight have recorded the highest rate of looked after children in HIPS over the last 3 years, considerably higher than the regional average.</a:t>
            </a:r>
          </a:p>
        </p:txBody>
      </p:sp>
      <p:pic>
        <p:nvPicPr>
          <p:cNvPr id="6" name="Picture 5"/>
          <p:cNvPicPr>
            <a:picLocks noChangeAspect="1"/>
          </p:cNvPicPr>
          <p:nvPr/>
        </p:nvPicPr>
        <p:blipFill>
          <a:blip r:embed="rId2"/>
          <a:stretch>
            <a:fillRect/>
          </a:stretch>
        </p:blipFill>
        <p:spPr>
          <a:xfrm>
            <a:off x="355373" y="3419024"/>
            <a:ext cx="5212080" cy="2445421"/>
          </a:xfrm>
          <a:prstGeom prst="rect">
            <a:avLst/>
          </a:prstGeom>
        </p:spPr>
      </p:pic>
      <p:sp>
        <p:nvSpPr>
          <p:cNvPr id="7" name="TextBox 6"/>
          <p:cNvSpPr txBox="1"/>
          <p:nvPr/>
        </p:nvSpPr>
        <p:spPr>
          <a:xfrm>
            <a:off x="6015447" y="1377180"/>
            <a:ext cx="5288662" cy="1754326"/>
          </a:xfrm>
          <a:prstGeom prst="rect">
            <a:avLst/>
          </a:prstGeom>
          <a:noFill/>
        </p:spPr>
        <p:txBody>
          <a:bodyPr wrap="square" rtlCol="0">
            <a:spAutoFit/>
          </a:bodyPr>
          <a:lstStyle/>
          <a:p>
            <a:r>
              <a:rPr lang="en-GB" sz="1200" b="1" dirty="0">
                <a:solidFill>
                  <a:srgbClr val="1D99A0"/>
                </a:solidFill>
                <a:latin typeface="Calibri" panose="020F0502020204030204" pitchFamily="34" charset="0"/>
                <a:cs typeface="Calibri" panose="020F0502020204030204" pitchFamily="34" charset="0"/>
              </a:rPr>
              <a:t>Hospital Admissions</a:t>
            </a:r>
          </a:p>
          <a:p>
            <a:endParaRPr lang="en-GB" sz="1200" b="1" dirty="0">
              <a:solidFill>
                <a:srgbClr val="1D99A0"/>
              </a:solidFill>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Alcohol, substance misuse and mental health conditions have all been identified as risk factors that can make an individual more likely to become involved in serious violence, either as a perpetrator or a victim. All areas across HIPS recorded a higher rate of hospital admissions for substance misuse for 15-24 year olds and mental health conditions for under-18s than the national averages. Similarly, hospital admissions for alcohol related conditions in under 18s were higher in all areas across HIPS, with the exception of Portsmouth, in comparison to England. </a:t>
            </a: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6015447" y="3411487"/>
            <a:ext cx="5421084" cy="2452958"/>
          </a:xfrm>
          <a:prstGeom prst="rect">
            <a:avLst/>
          </a:prstGeom>
          <a:noFill/>
        </p:spPr>
      </p:pic>
      <p:sp>
        <p:nvSpPr>
          <p:cNvPr id="10" name="TextBox 9"/>
          <p:cNvSpPr txBox="1"/>
          <p:nvPr/>
        </p:nvSpPr>
        <p:spPr>
          <a:xfrm>
            <a:off x="371968" y="5946131"/>
            <a:ext cx="5212080" cy="230832"/>
          </a:xfrm>
          <a:prstGeom prst="rect">
            <a:avLst/>
          </a:prstGeom>
          <a:noFill/>
        </p:spPr>
        <p:txBody>
          <a:bodyPr wrap="square" rtlCol="0">
            <a:spAutoFit/>
          </a:bodyPr>
          <a:lstStyle/>
          <a:p>
            <a:r>
              <a:rPr lang="en-GB" sz="900" b="1" i="1" dirty="0">
                <a:solidFill>
                  <a:srgbClr val="5F5F5F"/>
                </a:solidFill>
                <a:latin typeface="Calibri" panose="020F0502020204030204" pitchFamily="34" charset="0"/>
                <a:cs typeface="Calibri" panose="020F0502020204030204" pitchFamily="34" charset="0"/>
              </a:rPr>
              <a:t>Figure 19. Rate of looked after children (per 10,000) by area across HIPS, South East and England</a:t>
            </a:r>
          </a:p>
        </p:txBody>
      </p:sp>
      <p:sp>
        <p:nvSpPr>
          <p:cNvPr id="11" name="TextBox 10"/>
          <p:cNvSpPr txBox="1"/>
          <p:nvPr/>
        </p:nvSpPr>
        <p:spPr>
          <a:xfrm>
            <a:off x="6193274" y="5946131"/>
            <a:ext cx="4153989" cy="230832"/>
          </a:xfrm>
          <a:prstGeom prst="rect">
            <a:avLst/>
          </a:prstGeom>
          <a:noFill/>
        </p:spPr>
        <p:txBody>
          <a:bodyPr wrap="square" rtlCol="0">
            <a:spAutoFit/>
          </a:bodyPr>
          <a:lstStyle/>
          <a:p>
            <a:r>
              <a:rPr lang="en-GB" sz="900" b="1" i="1" dirty="0">
                <a:solidFill>
                  <a:srgbClr val="5F5F5F"/>
                </a:solidFill>
                <a:latin typeface="Calibri" panose="020F0502020204030204" pitchFamily="34" charset="0"/>
                <a:cs typeface="Calibri" panose="020F0502020204030204" pitchFamily="34" charset="0"/>
              </a:rPr>
              <a:t>Figure 20. Hospital admissions (per 100,000 population) across HIPS and England</a:t>
            </a:r>
          </a:p>
        </p:txBody>
      </p:sp>
    </p:spTree>
    <p:extLst>
      <p:ext uri="{BB962C8B-B14F-4D97-AF65-F5344CB8AC3E}">
        <p14:creationId xmlns:p14="http://schemas.microsoft.com/office/powerpoint/2010/main" val="3375304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8314" y="365126"/>
            <a:ext cx="9195486" cy="856252"/>
          </a:xfrm>
        </p:spPr>
        <p:txBody>
          <a:bodyPr>
            <a:normAutofit/>
          </a:bodyPr>
          <a:lstStyle/>
          <a:p>
            <a:r>
              <a:rPr lang="en-GB" sz="3600" b="1" dirty="0">
                <a:solidFill>
                  <a:srgbClr val="2FA1A8"/>
                </a:solidFill>
                <a:latin typeface="Calibri" panose="020F0502020204030204" pitchFamily="34" charset="0"/>
                <a:cs typeface="Calibri" panose="020F0502020204030204" pitchFamily="34" charset="0"/>
              </a:rPr>
              <a:t>Why is serious violence happening? </a:t>
            </a:r>
          </a:p>
        </p:txBody>
      </p:sp>
      <p:sp>
        <p:nvSpPr>
          <p:cNvPr id="4" name="Slide Number Placeholder 3"/>
          <p:cNvSpPr>
            <a:spLocks noGrp="1"/>
          </p:cNvSpPr>
          <p:nvPr>
            <p:ph type="sldNum" sz="quarter" idx="4"/>
          </p:nvPr>
        </p:nvSpPr>
        <p:spPr>
          <a:xfrm>
            <a:off x="11449594" y="6176963"/>
            <a:ext cx="358318" cy="365125"/>
          </a:xfrm>
        </p:spPr>
        <p:txBody>
          <a:bodyPr/>
          <a:lstStyle/>
          <a:p>
            <a:fld id="{20E6EF6E-3CFC-45B5-ADB5-6BCFD29737BB}" type="slidenum">
              <a:rPr lang="en-GB" smtClean="0"/>
              <a:t>15</a:t>
            </a:fld>
            <a:endParaRPr lang="en-GB"/>
          </a:p>
        </p:txBody>
      </p:sp>
      <p:sp>
        <p:nvSpPr>
          <p:cNvPr id="6" name="TextBox 5"/>
          <p:cNvSpPr txBox="1"/>
          <p:nvPr/>
        </p:nvSpPr>
        <p:spPr>
          <a:xfrm>
            <a:off x="440548" y="1322614"/>
            <a:ext cx="3435532" cy="276999"/>
          </a:xfrm>
          <a:prstGeom prst="rect">
            <a:avLst/>
          </a:prstGeom>
          <a:noFill/>
        </p:spPr>
        <p:txBody>
          <a:bodyPr wrap="square" rtlCol="0">
            <a:spAutoFit/>
          </a:bodyPr>
          <a:lstStyle/>
          <a:p>
            <a:r>
              <a:rPr lang="en-GB" sz="1200" b="1" dirty="0">
                <a:solidFill>
                  <a:srgbClr val="2FA1A8"/>
                </a:solidFill>
              </a:rPr>
              <a:t>Deprivation</a:t>
            </a:r>
          </a:p>
        </p:txBody>
      </p:sp>
      <p:sp>
        <p:nvSpPr>
          <p:cNvPr id="7" name="TextBox 6"/>
          <p:cNvSpPr txBox="1"/>
          <p:nvPr/>
        </p:nvSpPr>
        <p:spPr>
          <a:xfrm>
            <a:off x="440548" y="1581333"/>
            <a:ext cx="5261389" cy="1754326"/>
          </a:xfrm>
          <a:prstGeom prst="rect">
            <a:avLst/>
          </a:prstGeom>
          <a:noFill/>
        </p:spPr>
        <p:txBody>
          <a:bodyPr wrap="square" rtlCol="0">
            <a:spAutoFit/>
          </a:bodyPr>
          <a:lstStyle/>
          <a:p>
            <a:r>
              <a:rPr lang="en-GB" sz="1200" dirty="0">
                <a:latin typeface="Calibri" panose="020F0502020204030204" pitchFamily="34" charset="0"/>
                <a:cs typeface="Calibri" panose="020F0502020204030204" pitchFamily="34" charset="0"/>
              </a:rPr>
              <a:t>Research has highlighted a positive correlation between deprivation and violence, with deprived communities feeling the greatest impact of violence. </a:t>
            </a:r>
          </a:p>
          <a:p>
            <a:endParaRPr lang="en-GB" sz="1200" dirty="0">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Across the HIPS area, there are </a:t>
            </a:r>
            <a:r>
              <a:rPr lang="en-GB" sz="1200" dirty="0" smtClean="0">
                <a:latin typeface="Calibri" panose="020F0502020204030204" pitchFamily="34" charset="0"/>
                <a:cs typeface="Calibri" panose="020F0502020204030204" pitchFamily="34" charset="0"/>
              </a:rPr>
              <a:t>44 </a:t>
            </a:r>
            <a:r>
              <a:rPr lang="en-GB" sz="1200" dirty="0">
                <a:latin typeface="Calibri" panose="020F0502020204030204" pitchFamily="34" charset="0"/>
                <a:cs typeface="Calibri" panose="020F0502020204030204" pitchFamily="34" charset="0"/>
              </a:rPr>
              <a:t>areas which are ranked in the 10% most deprived nationally. Portsmouth falls into one of the 20% most deprived districts or unitary authorities in England. Southampton is ranked 55</a:t>
            </a:r>
            <a:r>
              <a:rPr lang="en-GB" sz="1200" baseline="30000" dirty="0">
                <a:latin typeface="Calibri" panose="020F0502020204030204" pitchFamily="34" charset="0"/>
                <a:cs typeface="Calibri" panose="020F0502020204030204" pitchFamily="34" charset="0"/>
              </a:rPr>
              <a:t>th</a:t>
            </a:r>
            <a:r>
              <a:rPr lang="en-GB" sz="1200" dirty="0">
                <a:latin typeface="Calibri" panose="020F0502020204030204" pitchFamily="34" charset="0"/>
                <a:cs typeface="Calibri" panose="020F0502020204030204" pitchFamily="34" charset="0"/>
              </a:rPr>
              <a:t> out of 317 local authorities, where one is the most deprived, when looking at a national comparison. Roughly 20% of children in both Southampton and Portsmouth are considered to come from low income families. </a:t>
            </a:r>
          </a:p>
        </p:txBody>
      </p:sp>
      <p:pic>
        <p:nvPicPr>
          <p:cNvPr id="8" name="Picture 7"/>
          <p:cNvPicPr>
            <a:picLocks noChangeAspect="1"/>
          </p:cNvPicPr>
          <p:nvPr/>
        </p:nvPicPr>
        <p:blipFill>
          <a:blip r:embed="rId2"/>
          <a:stretch>
            <a:fillRect/>
          </a:stretch>
        </p:blipFill>
        <p:spPr>
          <a:xfrm>
            <a:off x="464576" y="3508124"/>
            <a:ext cx="2983361" cy="3099355"/>
          </a:xfrm>
          <a:prstGeom prst="rect">
            <a:avLst/>
          </a:prstGeom>
        </p:spPr>
      </p:pic>
      <p:pic>
        <p:nvPicPr>
          <p:cNvPr id="9" name="Picture 8"/>
          <p:cNvPicPr>
            <a:picLocks noChangeAspect="1"/>
          </p:cNvPicPr>
          <p:nvPr/>
        </p:nvPicPr>
        <p:blipFill>
          <a:blip r:embed="rId3"/>
          <a:stretch>
            <a:fillRect/>
          </a:stretch>
        </p:blipFill>
        <p:spPr>
          <a:xfrm>
            <a:off x="4335611" y="4425953"/>
            <a:ext cx="1001801" cy="1644291"/>
          </a:xfrm>
          <a:prstGeom prst="rect">
            <a:avLst/>
          </a:prstGeom>
        </p:spPr>
      </p:pic>
      <p:sp>
        <p:nvSpPr>
          <p:cNvPr id="11" name="TextBox 10"/>
          <p:cNvSpPr txBox="1"/>
          <p:nvPr/>
        </p:nvSpPr>
        <p:spPr>
          <a:xfrm>
            <a:off x="3536359" y="3169278"/>
            <a:ext cx="2227378" cy="1200329"/>
          </a:xfrm>
          <a:prstGeom prst="rect">
            <a:avLst/>
          </a:prstGeom>
          <a:noFill/>
        </p:spPr>
        <p:txBody>
          <a:bodyPr wrap="square" rtlCol="0">
            <a:spAutoFit/>
          </a:bodyPr>
          <a:lstStyle/>
          <a:p>
            <a:r>
              <a:rPr lang="en-GB" sz="1200" dirty="0">
                <a:latin typeface="Calibri" panose="020F0502020204030204" pitchFamily="34" charset="0"/>
                <a:cs typeface="Calibri" panose="020F0502020204030204" pitchFamily="34" charset="0"/>
              </a:rPr>
              <a:t>IMD data is the official measure of relative deprivation in England. Figure 21 shows the IMD data for HIPS, where 1 (dark blue) is most deprived, and 10 (yellow) is the least deprived</a:t>
            </a:r>
            <a:r>
              <a:rPr lang="en-GB" sz="1200" dirty="0"/>
              <a:t>. </a:t>
            </a:r>
          </a:p>
        </p:txBody>
      </p:sp>
      <p:sp>
        <p:nvSpPr>
          <p:cNvPr id="12" name="TextBox 11"/>
          <p:cNvSpPr txBox="1"/>
          <p:nvPr/>
        </p:nvSpPr>
        <p:spPr>
          <a:xfrm>
            <a:off x="5852159" y="1551966"/>
            <a:ext cx="5851250" cy="1575248"/>
          </a:xfrm>
          <a:prstGeom prst="rect">
            <a:avLst/>
          </a:prstGeom>
          <a:noFill/>
        </p:spPr>
        <p:txBody>
          <a:bodyPr wrap="square" rtlCol="0">
            <a:spAutoFit/>
          </a:bodyPr>
          <a:lstStyle/>
          <a:p>
            <a:r>
              <a:rPr lang="en-GB" sz="1200" dirty="0">
                <a:latin typeface="Calibri" panose="020F0502020204030204" pitchFamily="34" charset="0"/>
                <a:cs typeface="Calibri" panose="020F0502020204030204" pitchFamily="34" charset="0"/>
              </a:rPr>
              <a:t>When focussing on child deprivation, </a:t>
            </a:r>
            <a:r>
              <a:rPr lang="en-GB" sz="1200" dirty="0" smtClean="0">
                <a:latin typeface="Calibri" panose="020F0502020204030204" pitchFamily="34" charset="0"/>
                <a:cs typeface="Calibri" panose="020F0502020204030204" pitchFamily="34" charset="0"/>
              </a:rPr>
              <a:t>49 </a:t>
            </a:r>
            <a:r>
              <a:rPr lang="en-GB" sz="1200" dirty="0">
                <a:latin typeface="Calibri" panose="020F0502020204030204" pitchFamily="34" charset="0"/>
                <a:cs typeface="Calibri" panose="020F0502020204030204" pitchFamily="34" charset="0"/>
              </a:rPr>
              <a:t>local areas are ranked in the 10% most deprived areas nationally. With </a:t>
            </a:r>
            <a:r>
              <a:rPr lang="en-GB" sz="1200" dirty="0" smtClean="0">
                <a:latin typeface="Calibri" panose="020F0502020204030204" pitchFamily="34" charset="0"/>
                <a:cs typeface="Calibri" panose="020F0502020204030204" pitchFamily="34" charset="0"/>
              </a:rPr>
              <a:t>16 </a:t>
            </a:r>
            <a:r>
              <a:rPr lang="en-GB" sz="1200" dirty="0">
                <a:latin typeface="Calibri" panose="020F0502020204030204" pitchFamily="34" charset="0"/>
                <a:cs typeface="Calibri" panose="020F0502020204030204" pitchFamily="34" charset="0"/>
              </a:rPr>
              <a:t>and </a:t>
            </a:r>
            <a:r>
              <a:rPr lang="en-GB" sz="1200" dirty="0" smtClean="0">
                <a:latin typeface="Calibri" panose="020F0502020204030204" pitchFamily="34" charset="0"/>
                <a:cs typeface="Calibri" panose="020F0502020204030204" pitchFamily="34" charset="0"/>
              </a:rPr>
              <a:t>19 </a:t>
            </a:r>
            <a:r>
              <a:rPr lang="en-GB" sz="1200" dirty="0">
                <a:latin typeface="Calibri" panose="020F0502020204030204" pitchFamily="34" charset="0"/>
                <a:cs typeface="Calibri" panose="020F0502020204030204" pitchFamily="34" charset="0"/>
              </a:rPr>
              <a:t>of these coming from Portsmouth and Southampton respectively. </a:t>
            </a:r>
          </a:p>
          <a:p>
            <a:endParaRPr lang="en-GB" sz="1200" dirty="0">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The IDACI is a supplementary index to IMD data, which only looks at children up to the age of 15 years  living in income deprived households. Figure 22 below shows the breakdown of IDACI data across the HIPS area, where darker blue areas are more deprived and lighter green and yellow areas are less deprived. </a:t>
            </a:r>
          </a:p>
        </p:txBody>
      </p:sp>
      <p:pic>
        <p:nvPicPr>
          <p:cNvPr id="13" name="Picture 12"/>
          <p:cNvPicPr>
            <a:picLocks noChangeAspect="1"/>
          </p:cNvPicPr>
          <p:nvPr/>
        </p:nvPicPr>
        <p:blipFill>
          <a:blip r:embed="rId4"/>
          <a:stretch>
            <a:fillRect/>
          </a:stretch>
        </p:blipFill>
        <p:spPr>
          <a:xfrm>
            <a:off x="5852159" y="3457803"/>
            <a:ext cx="3007389" cy="3149676"/>
          </a:xfrm>
          <a:prstGeom prst="rect">
            <a:avLst/>
          </a:prstGeom>
        </p:spPr>
      </p:pic>
      <p:sp>
        <p:nvSpPr>
          <p:cNvPr id="10" name="TextBox 9"/>
          <p:cNvSpPr txBox="1"/>
          <p:nvPr/>
        </p:nvSpPr>
        <p:spPr>
          <a:xfrm>
            <a:off x="3476591" y="6126590"/>
            <a:ext cx="2090714" cy="415498"/>
          </a:xfrm>
          <a:prstGeom prst="rect">
            <a:avLst/>
          </a:prstGeom>
          <a:noFill/>
        </p:spPr>
        <p:txBody>
          <a:bodyPr wrap="square" rtlCol="0">
            <a:spAutoFit/>
          </a:bodyPr>
          <a:lstStyle/>
          <a:p>
            <a:r>
              <a:rPr lang="en-GB" sz="1050" b="1" i="1" dirty="0">
                <a:solidFill>
                  <a:srgbClr val="5F5F5F"/>
                </a:solidFill>
                <a:latin typeface="Calibri" panose="020F0502020204030204" pitchFamily="34" charset="0"/>
                <a:cs typeface="Calibri" panose="020F0502020204030204" pitchFamily="34" charset="0"/>
              </a:rPr>
              <a:t>Figure 21. Map of IMD data across HIPS </a:t>
            </a:r>
          </a:p>
        </p:txBody>
      </p:sp>
      <p:sp>
        <p:nvSpPr>
          <p:cNvPr id="14" name="TextBox 13"/>
          <p:cNvSpPr txBox="1"/>
          <p:nvPr/>
        </p:nvSpPr>
        <p:spPr>
          <a:xfrm>
            <a:off x="8887241" y="6070243"/>
            <a:ext cx="2376529" cy="415498"/>
          </a:xfrm>
          <a:prstGeom prst="rect">
            <a:avLst/>
          </a:prstGeom>
          <a:noFill/>
        </p:spPr>
        <p:txBody>
          <a:bodyPr wrap="square" rtlCol="0">
            <a:spAutoFit/>
          </a:bodyPr>
          <a:lstStyle/>
          <a:p>
            <a:r>
              <a:rPr lang="en-GB" sz="1050" b="1" i="1" dirty="0">
                <a:solidFill>
                  <a:srgbClr val="5F5F5F"/>
                </a:solidFill>
                <a:latin typeface="Calibri" panose="020F0502020204030204" pitchFamily="34" charset="0"/>
                <a:cs typeface="Calibri" panose="020F0502020204030204" pitchFamily="34" charset="0"/>
              </a:rPr>
              <a:t>Figure 22. Map of IDACI data across HIPS</a:t>
            </a:r>
          </a:p>
        </p:txBody>
      </p:sp>
    </p:spTree>
    <p:extLst>
      <p:ext uri="{BB962C8B-B14F-4D97-AF65-F5344CB8AC3E}">
        <p14:creationId xmlns:p14="http://schemas.microsoft.com/office/powerpoint/2010/main" val="2154615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1743" y="313192"/>
            <a:ext cx="9195486" cy="862783"/>
          </a:xfrm>
        </p:spPr>
        <p:txBody>
          <a:bodyPr>
            <a:normAutofit/>
          </a:bodyPr>
          <a:lstStyle/>
          <a:p>
            <a:r>
              <a:rPr lang="en-GB" sz="3600" b="1" dirty="0">
                <a:solidFill>
                  <a:srgbClr val="1D99A0"/>
                </a:solidFill>
                <a:latin typeface="Calibri" panose="020F0502020204030204" pitchFamily="34" charset="0"/>
                <a:cs typeface="Calibri" panose="020F0502020204030204" pitchFamily="34" charset="0"/>
              </a:rPr>
              <a:t>Community voices</a:t>
            </a:r>
          </a:p>
        </p:txBody>
      </p:sp>
      <p:sp>
        <p:nvSpPr>
          <p:cNvPr id="4" name="Slide Number Placeholder 3"/>
          <p:cNvSpPr>
            <a:spLocks noGrp="1"/>
          </p:cNvSpPr>
          <p:nvPr>
            <p:ph type="sldNum" sz="quarter" idx="4"/>
          </p:nvPr>
        </p:nvSpPr>
        <p:spPr>
          <a:xfrm>
            <a:off x="11430000" y="6176963"/>
            <a:ext cx="377912" cy="365125"/>
          </a:xfrm>
        </p:spPr>
        <p:txBody>
          <a:bodyPr/>
          <a:lstStyle/>
          <a:p>
            <a:fld id="{20E6EF6E-3CFC-45B5-ADB5-6BCFD29737BB}" type="slidenum">
              <a:rPr lang="en-GB" smtClean="0"/>
              <a:t>16</a:t>
            </a:fld>
            <a:endParaRPr lang="en-GB" dirty="0"/>
          </a:p>
        </p:txBody>
      </p:sp>
      <p:sp>
        <p:nvSpPr>
          <p:cNvPr id="5" name="Rounded Rectangular Callout 4"/>
          <p:cNvSpPr/>
          <p:nvPr/>
        </p:nvSpPr>
        <p:spPr>
          <a:xfrm>
            <a:off x="437605" y="1299754"/>
            <a:ext cx="11069625" cy="2285049"/>
          </a:xfrm>
          <a:prstGeom prst="wedgeRoundRectCallout">
            <a:avLst>
              <a:gd name="adj1" fmla="val 33348"/>
              <a:gd name="adj2" fmla="val 63437"/>
              <a:gd name="adj3" fmla="val 16667"/>
            </a:avLst>
          </a:prstGeom>
          <a:solidFill>
            <a:schemeClr val="bg1"/>
          </a:solidFill>
          <a:ln>
            <a:solidFill>
              <a:srgbClr val="2FA1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rgbClr val="1D99A0"/>
                </a:solidFill>
                <a:latin typeface="Calibri" panose="020F0502020204030204" pitchFamily="34" charset="0"/>
                <a:cs typeface="Calibri" panose="020F0502020204030204" pitchFamily="34" charset="0"/>
              </a:rPr>
              <a:t>Community Safety Surveys</a:t>
            </a:r>
          </a:p>
          <a:p>
            <a:endParaRPr lang="en-GB" sz="1200" b="1" dirty="0">
              <a:solidFill>
                <a:srgbClr val="1D99A0"/>
              </a:solidFill>
              <a:latin typeface="Calibri" panose="020F0502020204030204" pitchFamily="34" charset="0"/>
              <a:cs typeface="Calibri" panose="020F0502020204030204" pitchFamily="34" charset="0"/>
            </a:endParaRPr>
          </a:p>
          <a:p>
            <a:r>
              <a:rPr lang="en-GB" sz="1200" dirty="0">
                <a:solidFill>
                  <a:schemeClr val="tx1"/>
                </a:solidFill>
                <a:latin typeface="Calibri" panose="020F0502020204030204" pitchFamily="34" charset="0"/>
                <a:cs typeface="Calibri" panose="020F0502020204030204" pitchFamily="34" charset="0"/>
              </a:rPr>
              <a:t>The purpose of community safety surveys are to gather peoples’ views on what effects their personal sense of safety within their communities, this often centres around crime and anti-social behaviour. Across HIPS in 2023/24, these surveys were conducted in Portsmouth, Rushmoor and Southampton. Below are some key results from the surveys:</a:t>
            </a:r>
          </a:p>
          <a:p>
            <a:endParaRPr lang="en-GB" sz="1200" dirty="0">
              <a:solidFill>
                <a:schemeClr val="tx1"/>
              </a:solidFill>
              <a:latin typeface="Calibri" panose="020F0502020204030204" pitchFamily="34" charset="0"/>
              <a:cs typeface="Calibri" panose="020F0502020204030204" pitchFamily="34" charset="0"/>
            </a:endParaRPr>
          </a:p>
          <a:p>
            <a:pPr marL="171450" indent="-171450">
              <a:buFont typeface="Wingdings" panose="05000000000000000000" pitchFamily="2" charset="2"/>
              <a:buChar char="Ø"/>
            </a:pPr>
            <a:r>
              <a:rPr lang="en-GB" sz="1200" dirty="0">
                <a:solidFill>
                  <a:schemeClr val="tx1"/>
                </a:solidFill>
                <a:latin typeface="Calibri" panose="020F0502020204030204" pitchFamily="34" charset="0"/>
                <a:cs typeface="Calibri" panose="020F0502020204030204" pitchFamily="34" charset="0"/>
              </a:rPr>
              <a:t>44% of respondents thought knife crime was a problem in Portsmouth.</a:t>
            </a:r>
          </a:p>
          <a:p>
            <a:pPr marL="171450" indent="-171450">
              <a:buFont typeface="Wingdings" panose="05000000000000000000" pitchFamily="2" charset="2"/>
              <a:buChar char="Ø"/>
            </a:pPr>
            <a:r>
              <a:rPr lang="en-GB" sz="1200" dirty="0">
                <a:solidFill>
                  <a:schemeClr val="tx1"/>
                </a:solidFill>
                <a:latin typeface="Calibri" panose="020F0502020204030204" pitchFamily="34" charset="0"/>
                <a:cs typeface="Calibri" panose="020F0502020204030204" pitchFamily="34" charset="0"/>
              </a:rPr>
              <a:t>The proportion of young people in Portsmouth having reported seeing someone carrying a knife rose from 40% to just over 50% in 2024.</a:t>
            </a:r>
          </a:p>
          <a:p>
            <a:pPr marL="171450" indent="-171450">
              <a:buFont typeface="Wingdings" panose="05000000000000000000" pitchFamily="2" charset="2"/>
              <a:buChar char="Ø"/>
            </a:pPr>
            <a:r>
              <a:rPr lang="en-GB" sz="1200" dirty="0">
                <a:solidFill>
                  <a:schemeClr val="tx1"/>
                </a:solidFill>
                <a:latin typeface="Calibri" panose="020F0502020204030204" pitchFamily="34" charset="0"/>
                <a:cs typeface="Calibri" panose="020F0502020204030204" pitchFamily="34" charset="0"/>
              </a:rPr>
              <a:t>72.9% of respondents in Rushmoor currently feel safe in their communities.</a:t>
            </a:r>
          </a:p>
          <a:p>
            <a:pPr marL="171450" indent="-171450">
              <a:buFont typeface="Wingdings" panose="05000000000000000000" pitchFamily="2" charset="2"/>
              <a:buChar char="Ø"/>
            </a:pPr>
            <a:r>
              <a:rPr lang="en-GB" sz="1200" dirty="0">
                <a:solidFill>
                  <a:schemeClr val="tx1"/>
                </a:solidFill>
                <a:latin typeface="Calibri" panose="020F0502020204030204" pitchFamily="34" charset="0"/>
                <a:cs typeface="Calibri" panose="020F0502020204030204" pitchFamily="34" charset="0"/>
              </a:rPr>
              <a:t>22% of respondents from Rushmoor had been a victim of crime or ASB, however, most did not report because they felt nothing would be done. </a:t>
            </a:r>
          </a:p>
          <a:p>
            <a:pPr marL="171450" indent="-171450">
              <a:buFont typeface="Wingdings" panose="05000000000000000000" pitchFamily="2" charset="2"/>
              <a:buChar char="Ø"/>
            </a:pPr>
            <a:r>
              <a:rPr lang="en-GB" sz="1200" dirty="0">
                <a:solidFill>
                  <a:schemeClr val="tx1"/>
                </a:solidFill>
                <a:latin typeface="Calibri" panose="020F0502020204030204" pitchFamily="34" charset="0"/>
                <a:cs typeface="Calibri" panose="020F0502020204030204" pitchFamily="34" charset="0"/>
              </a:rPr>
              <a:t>Just 18% of respondents in Southampton agreed that public services were doing a good job of dealing with community safety.</a:t>
            </a:r>
          </a:p>
          <a:p>
            <a:pPr marL="171450" indent="-171450">
              <a:buFont typeface="Wingdings" panose="05000000000000000000" pitchFamily="2" charset="2"/>
              <a:buChar char="Ø"/>
            </a:pPr>
            <a:r>
              <a:rPr lang="en-GB" sz="1200" dirty="0">
                <a:solidFill>
                  <a:schemeClr val="tx1"/>
                </a:solidFill>
                <a:latin typeface="Calibri" panose="020F0502020204030204" pitchFamily="34" charset="0"/>
                <a:cs typeface="Calibri" panose="020F0502020204030204" pitchFamily="34" charset="0"/>
              </a:rPr>
              <a:t>For respondents in Southampton, 14 out of 16 crimes showed increases in reporting since 2023, including serious violent crime.</a:t>
            </a:r>
          </a:p>
          <a:p>
            <a:pPr marL="171450" indent="-171450">
              <a:buFont typeface="Wingdings" panose="05000000000000000000" pitchFamily="2" charset="2"/>
              <a:buChar char="Ø"/>
            </a:pPr>
            <a:endParaRPr lang="en-GB" sz="1200" dirty="0">
              <a:solidFill>
                <a:schemeClr val="tx1"/>
              </a:solidFill>
              <a:latin typeface="Calibri" panose="020F0502020204030204" pitchFamily="34" charset="0"/>
              <a:cs typeface="Calibri" panose="020F0502020204030204" pitchFamily="34" charset="0"/>
            </a:endParaRPr>
          </a:p>
        </p:txBody>
      </p:sp>
      <p:sp>
        <p:nvSpPr>
          <p:cNvPr id="8" name="Rounded Rectangular Callout 7"/>
          <p:cNvSpPr/>
          <p:nvPr/>
        </p:nvSpPr>
        <p:spPr>
          <a:xfrm>
            <a:off x="437604" y="3957569"/>
            <a:ext cx="11069625" cy="2155847"/>
          </a:xfrm>
          <a:prstGeom prst="wedgeRoundRectCallout">
            <a:avLst>
              <a:gd name="adj1" fmla="val -33477"/>
              <a:gd name="adj2" fmla="val 73138"/>
              <a:gd name="adj3" fmla="val 16667"/>
            </a:avLst>
          </a:prstGeom>
          <a:noFill/>
          <a:ln>
            <a:solidFill>
              <a:srgbClr val="1D99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574766" y="3957569"/>
            <a:ext cx="10104120" cy="2123658"/>
          </a:xfrm>
          <a:prstGeom prst="rect">
            <a:avLst/>
          </a:prstGeom>
          <a:noFill/>
        </p:spPr>
        <p:txBody>
          <a:bodyPr wrap="square" rtlCol="0">
            <a:spAutoFit/>
          </a:bodyPr>
          <a:lstStyle/>
          <a:p>
            <a:r>
              <a:rPr lang="en-GB" sz="1200" b="1" dirty="0">
                <a:solidFill>
                  <a:srgbClr val="1D99A0"/>
                </a:solidFill>
                <a:latin typeface="Calibri" panose="020F0502020204030204" pitchFamily="34" charset="0"/>
                <a:cs typeface="Calibri" panose="020F0502020204030204" pitchFamily="34" charset="0"/>
              </a:rPr>
              <a:t>Knife Crime</a:t>
            </a:r>
          </a:p>
          <a:p>
            <a:endParaRPr lang="en-GB" sz="1200" b="1" dirty="0">
              <a:solidFill>
                <a:srgbClr val="1D99A0"/>
              </a:solidFill>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The Serious Violence and Knife Crime survey and the VRP Participation Pack are two key initiatives developed within the HIPS VRU to engage directly with young people most affected by serious violence. Designed to complement each other, these tools aim to amplify youth voices and inform strategies around knife crime. Below are some key results from the knife crime survey:</a:t>
            </a:r>
          </a:p>
          <a:p>
            <a:endParaRPr lang="en-GB" sz="120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Ø"/>
            </a:pPr>
            <a:r>
              <a:rPr lang="en-GB" sz="1200" dirty="0">
                <a:latin typeface="Calibri" panose="020F0502020204030204" pitchFamily="34" charset="0"/>
                <a:cs typeface="Calibri" panose="020F0502020204030204" pitchFamily="34" charset="0"/>
              </a:rPr>
              <a:t>43% agreed or strongly agreed that its ok to do whatever it takes to protect yourself.</a:t>
            </a:r>
          </a:p>
          <a:p>
            <a:pPr marL="171450" indent="-171450">
              <a:buFont typeface="Wingdings" panose="05000000000000000000" pitchFamily="2" charset="2"/>
              <a:buChar char="Ø"/>
            </a:pPr>
            <a:r>
              <a:rPr lang="en-GB" sz="1200" dirty="0">
                <a:latin typeface="Calibri" panose="020F0502020204030204" pitchFamily="34" charset="0"/>
                <a:cs typeface="Calibri" panose="020F0502020204030204" pitchFamily="34" charset="0"/>
              </a:rPr>
              <a:t>47% agreed or strongly agreed that they were worried about others carrying a knife or a weapon.</a:t>
            </a:r>
          </a:p>
          <a:p>
            <a:pPr marL="171450" indent="-171450">
              <a:buFont typeface="Wingdings" panose="05000000000000000000" pitchFamily="2" charset="2"/>
              <a:buChar char="Ø"/>
            </a:pPr>
            <a:r>
              <a:rPr lang="en-GB" sz="1200" dirty="0">
                <a:latin typeface="Calibri" panose="020F0502020204030204" pitchFamily="34" charset="0"/>
                <a:cs typeface="Calibri" panose="020F0502020204030204" pitchFamily="34" charset="0"/>
              </a:rPr>
              <a:t>Parents/family members were the most commonly trusted adult when it came to disclosing information about someone possessing a knife.</a:t>
            </a:r>
          </a:p>
          <a:p>
            <a:pPr marL="171450" indent="-171450">
              <a:buFont typeface="Wingdings" panose="05000000000000000000" pitchFamily="2" charset="2"/>
              <a:buChar char="Ø"/>
            </a:pPr>
            <a:r>
              <a:rPr lang="en-GB" sz="1200" dirty="0">
                <a:latin typeface="Calibri" panose="020F0502020204030204" pitchFamily="34" charset="0"/>
                <a:cs typeface="Calibri" panose="020F0502020204030204" pitchFamily="34" charset="0"/>
              </a:rPr>
              <a:t>27% of young people did not report a crime because of their lack of trust in the police.</a:t>
            </a:r>
          </a:p>
          <a:p>
            <a:pPr marL="171450" indent="-171450">
              <a:buFont typeface="Wingdings" panose="05000000000000000000" pitchFamily="2" charset="2"/>
              <a:buChar char="Ø"/>
            </a:pPr>
            <a:endParaRPr lang="en-GB"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5857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8314" y="365125"/>
            <a:ext cx="9195486" cy="888909"/>
          </a:xfrm>
        </p:spPr>
        <p:txBody>
          <a:bodyPr>
            <a:normAutofit/>
          </a:bodyPr>
          <a:lstStyle/>
          <a:p>
            <a:r>
              <a:rPr lang="en-GB" sz="3600" b="1" dirty="0">
                <a:solidFill>
                  <a:srgbClr val="1D99A0"/>
                </a:solidFill>
                <a:latin typeface="Calibri" panose="020F0502020204030204" pitchFamily="34" charset="0"/>
                <a:cs typeface="Calibri" panose="020F0502020204030204" pitchFamily="34" charset="0"/>
              </a:rPr>
              <a:t>Community voices</a:t>
            </a:r>
          </a:p>
        </p:txBody>
      </p:sp>
      <p:sp>
        <p:nvSpPr>
          <p:cNvPr id="4" name="Slide Number Placeholder 3"/>
          <p:cNvSpPr>
            <a:spLocks noGrp="1"/>
          </p:cNvSpPr>
          <p:nvPr>
            <p:ph type="sldNum" sz="quarter" idx="4"/>
          </p:nvPr>
        </p:nvSpPr>
        <p:spPr>
          <a:xfrm>
            <a:off x="11448962" y="6233524"/>
            <a:ext cx="454112" cy="365125"/>
          </a:xfrm>
        </p:spPr>
        <p:txBody>
          <a:bodyPr/>
          <a:lstStyle/>
          <a:p>
            <a:fld id="{20E6EF6E-3CFC-45B5-ADB5-6BCFD29737BB}" type="slidenum">
              <a:rPr lang="en-GB" smtClean="0"/>
              <a:t>17</a:t>
            </a:fld>
            <a:endParaRPr lang="en-GB" dirty="0"/>
          </a:p>
        </p:txBody>
      </p:sp>
      <p:sp>
        <p:nvSpPr>
          <p:cNvPr id="7" name="Rounded Rectangular Callout 6"/>
          <p:cNvSpPr/>
          <p:nvPr/>
        </p:nvSpPr>
        <p:spPr>
          <a:xfrm>
            <a:off x="424541" y="1365069"/>
            <a:ext cx="11286309" cy="1600200"/>
          </a:xfrm>
          <a:prstGeom prst="wedgeRoundRectCallout">
            <a:avLst>
              <a:gd name="adj1" fmla="val -33507"/>
              <a:gd name="adj2" fmla="val 77194"/>
              <a:gd name="adj3" fmla="val 16667"/>
            </a:avLst>
          </a:prstGeom>
          <a:noFill/>
          <a:ln>
            <a:solidFill>
              <a:srgbClr val="2FA1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515981" y="1365069"/>
            <a:ext cx="11103428" cy="1754326"/>
          </a:xfrm>
          <a:prstGeom prst="rect">
            <a:avLst/>
          </a:prstGeom>
          <a:noFill/>
        </p:spPr>
        <p:txBody>
          <a:bodyPr wrap="square" rtlCol="0">
            <a:spAutoFit/>
          </a:bodyPr>
          <a:lstStyle/>
          <a:p>
            <a:r>
              <a:rPr lang="en-GB" sz="1200" b="1" dirty="0">
                <a:solidFill>
                  <a:srgbClr val="1D99A0"/>
                </a:solidFill>
                <a:latin typeface="Calibri" panose="020F0502020204030204" pitchFamily="34" charset="0"/>
                <a:cs typeface="Calibri" panose="020F0502020204030204" pitchFamily="34" charset="0"/>
              </a:rPr>
              <a:t>Youth Commission Report 2023</a:t>
            </a:r>
          </a:p>
          <a:p>
            <a:endParaRPr lang="en-GB" sz="1200" b="1" dirty="0">
              <a:solidFill>
                <a:srgbClr val="1D99A0"/>
              </a:solidFill>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The youth commission are a group of young people aged between 14 and 25 years, across HIPS,  who act as a conduit between their peer group and the Police and Crime Commissioner, providing the youth voice regarding their experiences of policing and crime and how they believe these issues should be addressed. Below are the topics that stood out to these young people and their recommendations:</a:t>
            </a:r>
          </a:p>
          <a:p>
            <a:pPr marL="171450" indent="-171450">
              <a:buFont typeface="Wingdings" panose="05000000000000000000" pitchFamily="2" charset="2"/>
              <a:buChar char="Ø"/>
            </a:pPr>
            <a:r>
              <a:rPr lang="en-GB" sz="1200" dirty="0">
                <a:latin typeface="Calibri" panose="020F0502020204030204" pitchFamily="34" charset="0"/>
                <a:cs typeface="Calibri" panose="020F0502020204030204" pitchFamily="34" charset="0"/>
              </a:rPr>
              <a:t>Relationships with the police – Importance of a trusted two-way relationship, more school and community visits from police, more police on the streets.</a:t>
            </a:r>
          </a:p>
          <a:p>
            <a:pPr marL="171450" indent="-171450">
              <a:buFont typeface="Wingdings" panose="05000000000000000000" pitchFamily="2" charset="2"/>
              <a:buChar char="Ø"/>
            </a:pPr>
            <a:r>
              <a:rPr lang="en-GB" sz="1200" dirty="0">
                <a:latin typeface="Calibri" panose="020F0502020204030204" pitchFamily="34" charset="0"/>
                <a:cs typeface="Calibri" panose="020F0502020204030204" pitchFamily="34" charset="0"/>
              </a:rPr>
              <a:t>Domestic abuse – More education and awareness training for professionals and young people, harsher punishments for offenders, more victim support.</a:t>
            </a:r>
          </a:p>
          <a:p>
            <a:pPr marL="171450" indent="-171450">
              <a:buFont typeface="Wingdings" panose="05000000000000000000" pitchFamily="2" charset="2"/>
              <a:buChar char="Ø"/>
            </a:pPr>
            <a:r>
              <a:rPr lang="en-GB" sz="1200" dirty="0">
                <a:latin typeface="Calibri" panose="020F0502020204030204" pitchFamily="34" charset="0"/>
                <a:cs typeface="Calibri" panose="020F0502020204030204" pitchFamily="34" charset="0"/>
              </a:rPr>
              <a:t>Safe on the streets – More police and surveillance on the streets, more education, more community safe spaces.</a:t>
            </a:r>
          </a:p>
          <a:p>
            <a:endParaRPr lang="en-GB" sz="1200" dirty="0">
              <a:latin typeface="Calibri" panose="020F0502020204030204" pitchFamily="34" charset="0"/>
              <a:cs typeface="Calibri" panose="020F0502020204030204" pitchFamily="34" charset="0"/>
            </a:endParaRPr>
          </a:p>
        </p:txBody>
      </p:sp>
      <p:sp>
        <p:nvSpPr>
          <p:cNvPr id="11" name="Rounded Rectangular Callout 10"/>
          <p:cNvSpPr/>
          <p:nvPr/>
        </p:nvSpPr>
        <p:spPr>
          <a:xfrm>
            <a:off x="498565" y="3555931"/>
            <a:ext cx="11194869" cy="1200329"/>
          </a:xfrm>
          <a:prstGeom prst="wedgeRoundRectCallout">
            <a:avLst>
              <a:gd name="adj1" fmla="val 33601"/>
              <a:gd name="adj2" fmla="val 7354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515981" y="3557320"/>
            <a:ext cx="10437965" cy="1384995"/>
          </a:xfrm>
          <a:prstGeom prst="rect">
            <a:avLst/>
          </a:prstGeom>
          <a:noFill/>
        </p:spPr>
        <p:txBody>
          <a:bodyPr wrap="square" rtlCol="0">
            <a:spAutoFit/>
          </a:bodyPr>
          <a:lstStyle/>
          <a:p>
            <a:r>
              <a:rPr lang="en-GB" sz="1200" b="1" dirty="0">
                <a:solidFill>
                  <a:srgbClr val="2FA1A8"/>
                </a:solidFill>
                <a:latin typeface="Calibri" panose="020F0502020204030204" pitchFamily="34" charset="0"/>
                <a:cs typeface="Calibri" panose="020F0502020204030204" pitchFamily="34" charset="0"/>
              </a:rPr>
              <a:t>Make your mark UK Youth Parliament survey</a:t>
            </a:r>
          </a:p>
          <a:p>
            <a:endParaRPr lang="en-GB" sz="1200" dirty="0">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The ‘Make your mark’ survey is designed to help inform what topics should be debated and discussed in the UK Youth Parliament that year. It represents what topics are most important to those aged 11 to 18 years. Overall, crime and safety was the second biggest issue in the  UK amongst young people. Across HIPS, it was the most important in Southampton (21%), 3</a:t>
            </a:r>
            <a:r>
              <a:rPr lang="en-GB" sz="1200" baseline="30000" dirty="0">
                <a:latin typeface="Calibri" panose="020F0502020204030204" pitchFamily="34" charset="0"/>
                <a:cs typeface="Calibri" panose="020F0502020204030204" pitchFamily="34" charset="0"/>
              </a:rPr>
              <a:t>rd</a:t>
            </a:r>
            <a:r>
              <a:rPr lang="en-GB" sz="1200" dirty="0">
                <a:latin typeface="Calibri" panose="020F0502020204030204" pitchFamily="34" charset="0"/>
                <a:cs typeface="Calibri" panose="020F0502020204030204" pitchFamily="34" charset="0"/>
              </a:rPr>
              <a:t> in Hampshire (11%), and 4</a:t>
            </a:r>
            <a:r>
              <a:rPr lang="en-GB" sz="1200" baseline="30000" dirty="0">
                <a:latin typeface="Calibri" panose="020F0502020204030204" pitchFamily="34" charset="0"/>
                <a:cs typeface="Calibri" panose="020F0502020204030204" pitchFamily="34" charset="0"/>
              </a:rPr>
              <a:t>th</a:t>
            </a:r>
            <a:r>
              <a:rPr lang="en-GB" sz="1200" dirty="0">
                <a:latin typeface="Calibri" panose="020F0502020204030204" pitchFamily="34" charset="0"/>
                <a:cs typeface="Calibri" panose="020F0502020204030204" pitchFamily="34" charset="0"/>
              </a:rPr>
              <a:t> on the Isle of Wight (12%). This aligns well with the results presented in this SNA as Southampton had the highest rate of serious violence.</a:t>
            </a:r>
          </a:p>
          <a:p>
            <a:endParaRPr lang="en-GB" sz="1200" dirty="0">
              <a:latin typeface="Calibri" panose="020F0502020204030204" pitchFamily="34" charset="0"/>
              <a:cs typeface="Calibri" panose="020F0502020204030204" pitchFamily="34" charset="0"/>
            </a:endParaRPr>
          </a:p>
        </p:txBody>
      </p:sp>
      <p:sp>
        <p:nvSpPr>
          <p:cNvPr id="13" name="Rounded Rectangular Callout 12"/>
          <p:cNvSpPr/>
          <p:nvPr/>
        </p:nvSpPr>
        <p:spPr>
          <a:xfrm>
            <a:off x="515982" y="5133702"/>
            <a:ext cx="11177452" cy="1206228"/>
          </a:xfrm>
          <a:prstGeom prst="wedgeRoundRectCallout">
            <a:avLst>
              <a:gd name="adj1" fmla="val -33388"/>
              <a:gd name="adj2" fmla="val 6629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515981" y="5139601"/>
            <a:ext cx="11160037" cy="1200329"/>
          </a:xfrm>
          <a:prstGeom prst="rect">
            <a:avLst/>
          </a:prstGeom>
          <a:noFill/>
          <a:ln>
            <a:noFill/>
          </a:ln>
        </p:spPr>
        <p:txBody>
          <a:bodyPr wrap="square" rtlCol="0">
            <a:spAutoFit/>
          </a:bodyPr>
          <a:lstStyle/>
          <a:p>
            <a:r>
              <a:rPr lang="en-GB" sz="1200" b="1" dirty="0">
                <a:solidFill>
                  <a:srgbClr val="1D99A0"/>
                </a:solidFill>
                <a:latin typeface="Calibri" panose="020F0502020204030204" pitchFamily="34" charset="0"/>
                <a:cs typeface="Calibri" panose="020F0502020204030204" pitchFamily="34" charset="0"/>
              </a:rPr>
              <a:t>BeeWell Neighbourhood data hive 2023</a:t>
            </a:r>
          </a:p>
          <a:p>
            <a:endParaRPr lang="en-GB" sz="1200" b="1" dirty="0">
              <a:solidFill>
                <a:srgbClr val="1D99A0"/>
              </a:solidFill>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BeeWell work in partnership with schools to survey the domains and drivers of the wellbeing of pupils across HIPS. Some of the average results for HIPS include; 6.59 for life satisfaction (0 to 10 scale), 5.74 for emotion regulation (3 to 9 scale), 3.27 for feeling connected to school (1 to 5 scale), 4.3 for bullying (3 to 12 scale), and 75.4% said they had never consumed alcohol. Also when asked about whether their area was safe to live those that lived in Havant NW, </a:t>
            </a:r>
            <a:r>
              <a:rPr lang="en-GB" sz="1200" dirty="0" err="1">
                <a:latin typeface="Calibri" panose="020F0502020204030204" pitchFamily="34" charset="0"/>
                <a:cs typeface="Calibri" panose="020F0502020204030204" pitchFamily="34" charset="0"/>
              </a:rPr>
              <a:t>Barncroft</a:t>
            </a:r>
            <a:r>
              <a:rPr lang="en-GB" sz="1200" dirty="0">
                <a:latin typeface="Calibri" panose="020F0502020204030204" pitchFamily="34" charset="0"/>
                <a:cs typeface="Calibri" panose="020F0502020204030204" pitchFamily="34" charset="0"/>
              </a:rPr>
              <a:t>, and Warren Park had the highest proportion of disagrees (26.9% and those who lived in Winchester town, Alresford, and </a:t>
            </a:r>
            <a:r>
              <a:rPr lang="en-GB" sz="1200" dirty="0" err="1">
                <a:latin typeface="Calibri" panose="020F0502020204030204" pitchFamily="34" charset="0"/>
                <a:cs typeface="Calibri" panose="020F0502020204030204" pitchFamily="34" charset="0"/>
              </a:rPr>
              <a:t>Micheldever</a:t>
            </a:r>
            <a:r>
              <a:rPr lang="en-GB" sz="1200" dirty="0">
                <a:latin typeface="Calibri" panose="020F0502020204030204" pitchFamily="34" charset="0"/>
                <a:cs typeface="Calibri" panose="020F0502020204030204" pitchFamily="34" charset="0"/>
              </a:rPr>
              <a:t> had the highest proportion of agrees (92.7%).</a:t>
            </a:r>
          </a:p>
        </p:txBody>
      </p:sp>
    </p:spTree>
    <p:extLst>
      <p:ext uri="{BB962C8B-B14F-4D97-AF65-F5344CB8AC3E}">
        <p14:creationId xmlns:p14="http://schemas.microsoft.com/office/powerpoint/2010/main" val="3615032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8167" y="143074"/>
            <a:ext cx="9195486" cy="1325563"/>
          </a:xfrm>
        </p:spPr>
        <p:txBody>
          <a:bodyPr>
            <a:normAutofit/>
          </a:bodyPr>
          <a:lstStyle/>
          <a:p>
            <a:r>
              <a:rPr lang="en-GB" sz="3600" b="1" dirty="0">
                <a:solidFill>
                  <a:srgbClr val="1D99A0"/>
                </a:solidFill>
                <a:latin typeface="Calibri" panose="020F0502020204030204" pitchFamily="34" charset="0"/>
                <a:cs typeface="Calibri" panose="020F0502020204030204" pitchFamily="34" charset="0"/>
              </a:rPr>
              <a:t>Partnership evaluation</a:t>
            </a:r>
          </a:p>
        </p:txBody>
      </p:sp>
      <p:sp>
        <p:nvSpPr>
          <p:cNvPr id="4" name="Slide Number Placeholder 3"/>
          <p:cNvSpPr>
            <a:spLocks noGrp="1"/>
          </p:cNvSpPr>
          <p:nvPr>
            <p:ph type="sldNum" sz="quarter" idx="4"/>
          </p:nvPr>
        </p:nvSpPr>
        <p:spPr>
          <a:xfrm>
            <a:off x="11403874" y="6176963"/>
            <a:ext cx="404038" cy="365125"/>
          </a:xfrm>
        </p:spPr>
        <p:txBody>
          <a:bodyPr/>
          <a:lstStyle/>
          <a:p>
            <a:fld id="{20E6EF6E-3CFC-45B5-ADB5-6BCFD29737BB}" type="slidenum">
              <a:rPr lang="en-GB" smtClean="0"/>
              <a:t>18</a:t>
            </a:fld>
            <a:endParaRPr lang="en-GB" dirty="0"/>
          </a:p>
        </p:txBody>
      </p:sp>
      <p:sp>
        <p:nvSpPr>
          <p:cNvPr id="6" name="TextBox 5"/>
          <p:cNvSpPr txBox="1"/>
          <p:nvPr/>
        </p:nvSpPr>
        <p:spPr>
          <a:xfrm>
            <a:off x="6726461" y="1281212"/>
            <a:ext cx="5081451" cy="5078313"/>
          </a:xfrm>
          <a:prstGeom prst="rect">
            <a:avLst/>
          </a:prstGeom>
          <a:noFill/>
        </p:spPr>
        <p:txBody>
          <a:bodyPr wrap="square" rtlCol="0">
            <a:spAutoFit/>
          </a:bodyPr>
          <a:lstStyle/>
          <a:p>
            <a:r>
              <a:rPr lang="en-GB" sz="1200" b="1" dirty="0">
                <a:solidFill>
                  <a:srgbClr val="1D99A0"/>
                </a:solidFill>
                <a:latin typeface="Calibri" panose="020F0502020204030204" pitchFamily="34" charset="0"/>
                <a:cs typeface="Calibri" panose="020F0502020204030204" pitchFamily="34" charset="0"/>
              </a:rPr>
              <a:t>PESTELO Analysis</a:t>
            </a:r>
          </a:p>
          <a:p>
            <a:endParaRPr lang="en-GB" sz="1200" dirty="0">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A PESTELO analysis is a way of analysing a multitude of factors that may impact upon an organisation. This was conducted with partners during an away day within the HIPS TVRP.  Participants took part in small groups and noted how the PESTELO factors affected them and their roles. Below are some key points:</a:t>
            </a:r>
          </a:p>
          <a:p>
            <a:endParaRPr lang="en-GB" sz="120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Ø"/>
            </a:pPr>
            <a:r>
              <a:rPr lang="en-GB" sz="1200" b="1" dirty="0">
                <a:latin typeface="Calibri" panose="020F0502020204030204" pitchFamily="34" charset="0"/>
                <a:cs typeface="Calibri" panose="020F0502020204030204" pitchFamily="34" charset="0"/>
              </a:rPr>
              <a:t>Political</a:t>
            </a:r>
            <a:r>
              <a:rPr lang="en-GB" sz="1200" dirty="0">
                <a:latin typeface="Calibri" panose="020F0502020204030204" pitchFamily="34" charset="0"/>
                <a:cs typeface="Calibri" panose="020F0502020204030204" pitchFamily="34" charset="0"/>
              </a:rPr>
              <a:t> – New Labour government means new opportunities and priorities, Government has promised to halve knife crime.</a:t>
            </a:r>
          </a:p>
          <a:p>
            <a:pPr marL="171450" indent="-171450">
              <a:buFont typeface="Wingdings" panose="05000000000000000000" pitchFamily="2" charset="2"/>
              <a:buChar char="Ø"/>
            </a:pPr>
            <a:r>
              <a:rPr lang="en-GB" sz="1200" b="1" dirty="0">
                <a:latin typeface="Calibri" panose="020F0502020204030204" pitchFamily="34" charset="0"/>
                <a:cs typeface="Calibri" panose="020F0502020204030204" pitchFamily="34" charset="0"/>
              </a:rPr>
              <a:t>Economic </a:t>
            </a:r>
            <a:r>
              <a:rPr lang="en-GB" sz="1200" dirty="0">
                <a:latin typeface="Calibri" panose="020F0502020204030204" pitchFamily="34" charset="0"/>
                <a:cs typeface="Calibri" panose="020F0502020204030204" pitchFamily="34" charset="0"/>
              </a:rPr>
              <a:t>– Uncertainty of funding for partners within the TVRP, more devolved funding and home office funding? Possibility of cuts?</a:t>
            </a:r>
          </a:p>
          <a:p>
            <a:pPr marL="171450" indent="-171450">
              <a:buFont typeface="Wingdings" panose="05000000000000000000" pitchFamily="2" charset="2"/>
              <a:buChar char="Ø"/>
            </a:pPr>
            <a:r>
              <a:rPr lang="en-GB" sz="1200" b="1" dirty="0">
                <a:latin typeface="Calibri" panose="020F0502020204030204" pitchFamily="34" charset="0"/>
                <a:cs typeface="Calibri" panose="020F0502020204030204" pitchFamily="34" charset="0"/>
              </a:rPr>
              <a:t>Social</a:t>
            </a:r>
            <a:r>
              <a:rPr lang="en-GB" sz="1200" dirty="0">
                <a:latin typeface="Calibri" panose="020F0502020204030204" pitchFamily="34" charset="0"/>
                <a:cs typeface="Calibri" panose="020F0502020204030204" pitchFamily="34" charset="0"/>
              </a:rPr>
              <a:t> – Social issues often coincide with lack of accessibility to services, cost of living crisis, right wing protests (summer 2024) could be a result of disenfranchised populations.</a:t>
            </a:r>
          </a:p>
          <a:p>
            <a:pPr marL="171450" indent="-171450">
              <a:buFont typeface="Wingdings" panose="05000000000000000000" pitchFamily="2" charset="2"/>
              <a:buChar char="Ø"/>
            </a:pPr>
            <a:r>
              <a:rPr lang="en-GB" sz="1200" b="1" dirty="0">
                <a:latin typeface="Calibri" panose="020F0502020204030204" pitchFamily="34" charset="0"/>
                <a:cs typeface="Calibri" panose="020F0502020204030204" pitchFamily="34" charset="0"/>
              </a:rPr>
              <a:t>Technological</a:t>
            </a:r>
            <a:r>
              <a:rPr lang="en-GB" sz="1200" dirty="0">
                <a:latin typeface="Calibri" panose="020F0502020204030204" pitchFamily="34" charset="0"/>
                <a:cs typeface="Calibri" panose="020F0502020204030204" pitchFamily="34" charset="0"/>
              </a:rPr>
              <a:t> – Usefulness of information sharing, but partners may use different systems which can act as a barrier to information sharing.</a:t>
            </a:r>
          </a:p>
          <a:p>
            <a:pPr marL="171450" indent="-171450">
              <a:buFont typeface="Wingdings" panose="05000000000000000000" pitchFamily="2" charset="2"/>
              <a:buChar char="Ø"/>
            </a:pPr>
            <a:r>
              <a:rPr lang="en-GB" sz="1200" b="1" dirty="0">
                <a:latin typeface="Calibri" panose="020F0502020204030204" pitchFamily="34" charset="0"/>
                <a:cs typeface="Calibri" panose="020F0502020204030204" pitchFamily="34" charset="0"/>
              </a:rPr>
              <a:t>Environmental</a:t>
            </a:r>
            <a:r>
              <a:rPr lang="en-GB" sz="1200" dirty="0">
                <a:latin typeface="Calibri" panose="020F0502020204030204" pitchFamily="34" charset="0"/>
                <a:cs typeface="Calibri" panose="020F0502020204030204" pitchFamily="34" charset="0"/>
              </a:rPr>
              <a:t> – Increase in housing estates (can increase population size and risk of serious violence), local authorities have to fulfil their duties in terms of environmental policies.</a:t>
            </a:r>
          </a:p>
          <a:p>
            <a:pPr marL="171450" indent="-171450">
              <a:buFont typeface="Wingdings" panose="05000000000000000000" pitchFamily="2" charset="2"/>
              <a:buChar char="Ø"/>
            </a:pPr>
            <a:r>
              <a:rPr lang="en-GB" sz="1200" b="1" dirty="0">
                <a:latin typeface="Calibri" panose="020F0502020204030204" pitchFamily="34" charset="0"/>
                <a:cs typeface="Calibri" panose="020F0502020204030204" pitchFamily="34" charset="0"/>
              </a:rPr>
              <a:t>Legal</a:t>
            </a:r>
            <a:r>
              <a:rPr lang="en-GB" sz="1200" dirty="0">
                <a:latin typeface="Calibri" panose="020F0502020204030204" pitchFamily="34" charset="0"/>
                <a:cs typeface="Calibri" panose="020F0502020204030204" pitchFamily="34" charset="0"/>
              </a:rPr>
              <a:t> – Possible changes to Serious Violence Duty, new legislation, early release of prisoners, higher threshold to remand children in custody.</a:t>
            </a:r>
          </a:p>
          <a:p>
            <a:pPr marL="171450" indent="-171450">
              <a:buFont typeface="Wingdings" panose="05000000000000000000" pitchFamily="2" charset="2"/>
              <a:buChar char="Ø"/>
            </a:pPr>
            <a:r>
              <a:rPr lang="en-GB" sz="1200" b="1" dirty="0">
                <a:latin typeface="Calibri" panose="020F0502020204030204" pitchFamily="34" charset="0"/>
                <a:cs typeface="Calibri" panose="020F0502020204030204" pitchFamily="34" charset="0"/>
              </a:rPr>
              <a:t>Organisational</a:t>
            </a:r>
            <a:r>
              <a:rPr lang="en-GB" sz="1200" dirty="0">
                <a:latin typeface="Calibri" panose="020F0502020204030204" pitchFamily="34" charset="0"/>
                <a:cs typeface="Calibri" panose="020F0502020204030204" pitchFamily="34" charset="0"/>
              </a:rPr>
              <a:t> – Employment structures, retention and recruitment, resources and budgets available to organisations to fulfil their duties.</a:t>
            </a:r>
          </a:p>
          <a:p>
            <a:pPr marL="171450" indent="-171450">
              <a:buFont typeface="Wingdings" panose="05000000000000000000" pitchFamily="2" charset="2"/>
              <a:buChar char="Ø"/>
            </a:pPr>
            <a:endParaRPr lang="en-GB" sz="1200" dirty="0">
              <a:latin typeface="Calibri" panose="020F0502020204030204" pitchFamily="34" charset="0"/>
              <a:cs typeface="Calibri" panose="020F0502020204030204" pitchFamily="34" charset="0"/>
            </a:endParaRPr>
          </a:p>
          <a:p>
            <a:endParaRPr lang="en-GB" sz="1200" dirty="0">
              <a:latin typeface="Calibri" panose="020F0502020204030204" pitchFamily="34" charset="0"/>
              <a:cs typeface="Calibri" panose="020F0502020204030204" pitchFamily="34" charset="0"/>
            </a:endParaRPr>
          </a:p>
          <a:p>
            <a:endParaRPr lang="en-GB" sz="1200" dirty="0"/>
          </a:p>
          <a:p>
            <a:endParaRPr lang="en-GB" sz="1200" dirty="0"/>
          </a:p>
        </p:txBody>
      </p:sp>
      <p:sp>
        <p:nvSpPr>
          <p:cNvPr id="8" name="TextBox 7"/>
          <p:cNvSpPr txBox="1"/>
          <p:nvPr/>
        </p:nvSpPr>
        <p:spPr>
          <a:xfrm>
            <a:off x="504199" y="3016957"/>
            <a:ext cx="5675812" cy="3600986"/>
          </a:xfrm>
          <a:prstGeom prst="rect">
            <a:avLst/>
          </a:prstGeom>
          <a:noFill/>
        </p:spPr>
        <p:txBody>
          <a:bodyPr wrap="square" rtlCol="0">
            <a:spAutoFit/>
          </a:bodyPr>
          <a:lstStyle/>
          <a:p>
            <a:r>
              <a:rPr lang="en-GB" sz="1200" b="1" dirty="0">
                <a:solidFill>
                  <a:srgbClr val="1D99A0"/>
                </a:solidFill>
                <a:latin typeface="Calibri" panose="020F0502020204030204" pitchFamily="34" charset="0"/>
                <a:cs typeface="Calibri" panose="020F0502020204030204" pitchFamily="34" charset="0"/>
              </a:rPr>
              <a:t>Support and Provision available to Community Safety Partnerships (CSPs), Youth Justice Services (YJS), and Voluntary, Community and Social Enterprise (VCSE)</a:t>
            </a:r>
          </a:p>
          <a:p>
            <a:endParaRPr lang="en-GB" sz="1200" b="1" dirty="0">
              <a:solidFill>
                <a:srgbClr val="1D99A0"/>
              </a:solidFill>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Surveys were distributed to partners, professional contacts and those attending engagement events (those who work for either a CSP, YJS, or a VCSE). The goal of this project was to paint a clearer picture regarding where there are gaps where more input and interventions should be directed. As a result of the project below are some of the key recommendations:</a:t>
            </a:r>
          </a:p>
          <a:p>
            <a:endParaRPr lang="en-GB" sz="120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Ø"/>
            </a:pPr>
            <a:r>
              <a:rPr lang="en-GB" sz="1200" dirty="0">
                <a:latin typeface="Calibri" panose="020F0502020204030204" pitchFamily="34" charset="0"/>
                <a:cs typeface="Calibri" panose="020F0502020204030204" pitchFamily="34" charset="0"/>
              </a:rPr>
              <a:t>Reduce barriers to MH services.</a:t>
            </a:r>
          </a:p>
          <a:p>
            <a:pPr marL="171450" indent="-171450">
              <a:buFont typeface="Wingdings" panose="05000000000000000000" pitchFamily="2" charset="2"/>
              <a:buChar char="Ø"/>
            </a:pPr>
            <a:r>
              <a:rPr lang="en-GB" sz="1200" dirty="0">
                <a:latin typeface="Calibri" panose="020F0502020204030204" pitchFamily="34" charset="0"/>
                <a:cs typeface="Calibri" panose="020F0502020204030204" pitchFamily="34" charset="0"/>
              </a:rPr>
              <a:t>Explore how the police can be a more effective partner for </a:t>
            </a:r>
            <a:r>
              <a:rPr lang="en-GB" sz="1200" dirty="0" smtClean="0">
                <a:latin typeface="Calibri" panose="020F0502020204030204" pitchFamily="34" charset="0"/>
                <a:cs typeface="Calibri" panose="020F0502020204030204" pitchFamily="34" charset="0"/>
              </a:rPr>
              <a:t>CSPs</a:t>
            </a:r>
            <a:r>
              <a:rPr lang="en-GB" sz="1200" dirty="0">
                <a:latin typeface="Calibri" panose="020F0502020204030204" pitchFamily="34" charset="0"/>
                <a:cs typeface="Calibri" panose="020F0502020204030204" pitchFamily="34" charset="0"/>
              </a:rPr>
              <a:t>.</a:t>
            </a:r>
            <a:endParaRPr lang="en-GB" sz="1200" dirty="0">
              <a:highlight>
                <a:srgbClr val="FFFF00"/>
              </a:highlight>
              <a:latin typeface="Calibri" panose="020F0502020204030204" pitchFamily="34" charset="0"/>
              <a:cs typeface="Calibri" panose="020F0502020204030204" pitchFamily="34" charset="0"/>
            </a:endParaRPr>
          </a:p>
          <a:p>
            <a:pPr marL="171450" indent="-171450">
              <a:buFont typeface="Wingdings" panose="05000000000000000000" pitchFamily="2" charset="2"/>
              <a:buChar char="Ø"/>
            </a:pPr>
            <a:r>
              <a:rPr lang="en-GB" sz="1200" dirty="0">
                <a:latin typeface="Calibri" panose="020F0502020204030204" pitchFamily="34" charset="0"/>
                <a:cs typeface="Calibri" panose="020F0502020204030204" pitchFamily="34" charset="0"/>
              </a:rPr>
              <a:t>Maintain engagement and relationships with statutory services.</a:t>
            </a:r>
          </a:p>
          <a:p>
            <a:pPr marL="171450" indent="-171450">
              <a:buFont typeface="Wingdings" panose="05000000000000000000" pitchFamily="2" charset="2"/>
              <a:buChar char="Ø"/>
            </a:pPr>
            <a:r>
              <a:rPr lang="en-GB" sz="1200" dirty="0">
                <a:latin typeface="Calibri" panose="020F0502020204030204" pitchFamily="34" charset="0"/>
                <a:cs typeface="Calibri" panose="020F0502020204030204" pitchFamily="34" charset="0"/>
              </a:rPr>
              <a:t>Raise awareness of diversionary activities for CSPs (proved effective for YJS).</a:t>
            </a:r>
          </a:p>
          <a:p>
            <a:pPr marL="171450" indent="-171450">
              <a:buFont typeface="Wingdings" panose="05000000000000000000" pitchFamily="2" charset="2"/>
              <a:buChar char="Ø"/>
            </a:pPr>
            <a:r>
              <a:rPr lang="en-GB" sz="1200" dirty="0">
                <a:latin typeface="Calibri" panose="020F0502020204030204" pitchFamily="34" charset="0"/>
                <a:cs typeface="Calibri" panose="020F0502020204030204" pitchFamily="34" charset="0"/>
              </a:rPr>
              <a:t>Understand  better how to recruit more responses to surveys from the VCSE sector.</a:t>
            </a:r>
          </a:p>
          <a:p>
            <a:pPr marL="171450" indent="-171450">
              <a:buFont typeface="Wingdings" panose="05000000000000000000" pitchFamily="2" charset="2"/>
              <a:buChar char="Ø"/>
            </a:pPr>
            <a:r>
              <a:rPr lang="en-GB" sz="1200" dirty="0">
                <a:latin typeface="Calibri" panose="020F0502020204030204" pitchFamily="34" charset="0"/>
                <a:cs typeface="Calibri" panose="020F0502020204030204" pitchFamily="34" charset="0"/>
              </a:rPr>
              <a:t>Encourage CSPs from Southampton to use Saints Foundation as a support (it was well supported by YJS participants from the area).</a:t>
            </a:r>
          </a:p>
          <a:p>
            <a:pPr marL="171450" indent="-171450">
              <a:buFont typeface="Wingdings" panose="05000000000000000000" pitchFamily="2" charset="2"/>
              <a:buChar char="Ø"/>
            </a:pPr>
            <a:endParaRPr lang="en-GB" sz="1200" dirty="0">
              <a:latin typeface="Calibri" panose="020F0502020204030204" pitchFamily="34" charset="0"/>
              <a:cs typeface="Calibri" panose="020F0502020204030204" pitchFamily="34" charset="0"/>
            </a:endParaRPr>
          </a:p>
          <a:p>
            <a:endParaRPr lang="en-GB" sz="1200" dirty="0">
              <a:latin typeface="Calibri" panose="020F0502020204030204" pitchFamily="34" charset="0"/>
              <a:cs typeface="Calibri" panose="020F0502020204030204" pitchFamily="34" charset="0"/>
            </a:endParaRPr>
          </a:p>
          <a:p>
            <a:endParaRPr lang="en-GB" sz="1200" dirty="0">
              <a:latin typeface="Calibri" panose="020F0502020204030204" pitchFamily="34" charset="0"/>
              <a:cs typeface="Calibri" panose="020F0502020204030204" pitchFamily="34" charset="0"/>
            </a:endParaRPr>
          </a:p>
        </p:txBody>
      </p:sp>
      <p:sp>
        <p:nvSpPr>
          <p:cNvPr id="9" name="TextBox 8"/>
          <p:cNvSpPr txBox="1"/>
          <p:nvPr/>
        </p:nvSpPr>
        <p:spPr>
          <a:xfrm>
            <a:off x="504199" y="1651200"/>
            <a:ext cx="5481148" cy="1200329"/>
          </a:xfrm>
          <a:prstGeom prst="rect">
            <a:avLst/>
          </a:prstGeom>
          <a:noFill/>
        </p:spPr>
        <p:txBody>
          <a:bodyPr wrap="square" rtlCol="0">
            <a:spAutoFit/>
          </a:bodyPr>
          <a:lstStyle/>
          <a:p>
            <a:r>
              <a:rPr lang="en-GB" sz="1200" dirty="0">
                <a:latin typeface="Calibri" panose="020F0502020204030204" pitchFamily="34" charset="0"/>
                <a:cs typeface="Calibri" panose="020F0502020204030204" pitchFamily="34" charset="0"/>
              </a:rPr>
              <a:t>Evaluation is consistently promoted by the VRU to partners. By evaluating what we do, we can understand what works. Therefore, we can effectively implement a public health approach. Either by evaluating our own work and sharing with partners, or by encouraging and supporting our partners to evaluate their own work, we can help build and inform better practices across HIPS. Two pieces of evaluation conducted within the partnership are highlighted here.</a:t>
            </a:r>
            <a:endParaRPr lang="en-GB" dirty="0"/>
          </a:p>
        </p:txBody>
      </p:sp>
    </p:spTree>
    <p:extLst>
      <p:ext uri="{BB962C8B-B14F-4D97-AF65-F5344CB8AC3E}">
        <p14:creationId xmlns:p14="http://schemas.microsoft.com/office/powerpoint/2010/main" val="2781182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6277" y="199767"/>
            <a:ext cx="9195486" cy="1325563"/>
          </a:xfrm>
        </p:spPr>
        <p:txBody>
          <a:bodyPr>
            <a:normAutofit/>
          </a:bodyPr>
          <a:lstStyle/>
          <a:p>
            <a:r>
              <a:rPr lang="en-GB" sz="3600" b="1" dirty="0">
                <a:solidFill>
                  <a:srgbClr val="2FA1A8"/>
                </a:solidFill>
                <a:latin typeface="Calibri" panose="020F0502020204030204" pitchFamily="34" charset="0"/>
                <a:cs typeface="Calibri" panose="020F0502020204030204" pitchFamily="34" charset="0"/>
              </a:rPr>
              <a:t>Recommendations</a:t>
            </a:r>
          </a:p>
        </p:txBody>
      </p:sp>
      <p:sp>
        <p:nvSpPr>
          <p:cNvPr id="4" name="Slide Number Placeholder 3"/>
          <p:cNvSpPr>
            <a:spLocks noGrp="1"/>
          </p:cNvSpPr>
          <p:nvPr>
            <p:ph type="sldNum" sz="quarter" idx="4"/>
          </p:nvPr>
        </p:nvSpPr>
        <p:spPr>
          <a:xfrm>
            <a:off x="11443063" y="6176963"/>
            <a:ext cx="364849" cy="365125"/>
          </a:xfrm>
        </p:spPr>
        <p:txBody>
          <a:bodyPr/>
          <a:lstStyle/>
          <a:p>
            <a:fld id="{20E6EF6E-3CFC-45B5-ADB5-6BCFD29737BB}" type="slidenum">
              <a:rPr lang="en-GB" smtClean="0"/>
              <a:t>19</a:t>
            </a:fld>
            <a:endParaRPr lang="en-GB" dirty="0"/>
          </a:p>
        </p:txBody>
      </p:sp>
      <p:sp>
        <p:nvSpPr>
          <p:cNvPr id="6" name="TextBox 5"/>
          <p:cNvSpPr txBox="1"/>
          <p:nvPr/>
        </p:nvSpPr>
        <p:spPr>
          <a:xfrm>
            <a:off x="345421" y="1525330"/>
            <a:ext cx="11280066" cy="5016758"/>
          </a:xfrm>
          <a:prstGeom prst="rect">
            <a:avLst/>
          </a:prstGeom>
          <a:noFill/>
        </p:spPr>
        <p:txBody>
          <a:bodyPr wrap="square" rtlCol="0">
            <a:spAutoFit/>
          </a:bodyPr>
          <a:lstStyle/>
          <a:p>
            <a:pPr marL="285750" lvl="0" indent="-285750">
              <a:buFont typeface="Arial" panose="020B0604020202020204" pitchFamily="34" charset="0"/>
              <a:buChar char="•"/>
            </a:pPr>
            <a:r>
              <a:rPr lang="en-GB" sz="1600" dirty="0"/>
              <a:t>To effectively tackle serious violence it is essential that strategies are informed by data. Combining criminal justice datasets presents the opportunity to identify patterns and trends that would otherwise be hidden. The VRP should continue to prioritise enhanced data sharing and development to inform strategy and operational activity. The Partnership Data Tracker should be used to measure progress on a quarterly basis. </a:t>
            </a:r>
          </a:p>
          <a:p>
            <a:endParaRPr lang="en-GB" sz="1600" dirty="0"/>
          </a:p>
          <a:p>
            <a:pPr marL="285750" lvl="0" indent="-285750">
              <a:buFont typeface="Arial" panose="020B0604020202020204" pitchFamily="34" charset="0"/>
              <a:buChar char="•"/>
            </a:pPr>
            <a:r>
              <a:rPr lang="en-GB" sz="1600" dirty="0"/>
              <a:t>To focus on developing collaborative, evidence-based interventions focused on highest need.  The data demonstrates that violence is concentrated in specific geographical areas and disproportionately affects certain age groups. This data and similar evidence should inform decision-making regarding where and how interventions are introduced.</a:t>
            </a:r>
          </a:p>
          <a:p>
            <a:endParaRPr lang="en-GB" sz="1600" dirty="0"/>
          </a:p>
          <a:p>
            <a:pPr marL="285750" lvl="0" indent="-285750">
              <a:buFont typeface="Arial" panose="020B0604020202020204" pitchFamily="34" charset="0"/>
              <a:buChar char="•"/>
            </a:pPr>
            <a:r>
              <a:rPr lang="en-GB" sz="1600" dirty="0"/>
              <a:t>To build a stronger evidence base of effective practise.  The VRP should improve the quality and consistency of impact evaluations to develop evidence of what works. Key performance indicators aligned with violence reduction objectives should be tracked to assess progress and inform continuous improvement. </a:t>
            </a:r>
          </a:p>
          <a:p>
            <a:endParaRPr lang="en-GB" sz="1600" dirty="0"/>
          </a:p>
          <a:p>
            <a:pPr marL="285750" lvl="0" indent="-285750">
              <a:buFont typeface="Arial" panose="020B0604020202020204" pitchFamily="34" charset="0"/>
              <a:buChar char="•"/>
            </a:pPr>
            <a:r>
              <a:rPr lang="en-GB" sz="1600" dirty="0"/>
              <a:t>To make the best use of education or employment as a protective factor against involvement in serious violence. The VRP should work together in partnership to reduce risk of harm for students after school hours. </a:t>
            </a:r>
          </a:p>
          <a:p>
            <a:endParaRPr lang="en-GB" sz="1600" dirty="0"/>
          </a:p>
          <a:p>
            <a:pPr marL="285750" indent="-285750">
              <a:buFont typeface="Arial" panose="020B0604020202020204" pitchFamily="34" charset="0"/>
              <a:buChar char="•"/>
            </a:pPr>
            <a:r>
              <a:rPr lang="en-GB" sz="1600" dirty="0"/>
              <a:t>To reflect the voice of communities and individuals most affected by serious violence, ensuring those voices are central to the design and delivery of interventions.  Serious violence is often rooted in complex, overlapping vulnerabilities such as poverty, school exclusion, and exposure to domestic abuse. Developing a counter narrative for young people at risk of serious violence is essential to shifting perceptions and reducing harm. </a:t>
            </a:r>
            <a:endParaRPr lang="en-GB"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2834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3003" y="194694"/>
            <a:ext cx="9195486" cy="1325563"/>
          </a:xfrm>
        </p:spPr>
        <p:txBody>
          <a:bodyPr/>
          <a:lstStyle/>
          <a:p>
            <a:r>
              <a:rPr lang="en-GB" sz="3600" b="1" dirty="0">
                <a:solidFill>
                  <a:srgbClr val="1D99A0"/>
                </a:solidFill>
                <a:latin typeface="Calibri" panose="020F0502020204030204" pitchFamily="34" charset="0"/>
                <a:cs typeface="Calibri" panose="020F0502020204030204" pitchFamily="34" charset="0"/>
              </a:rPr>
              <a:t>Contents</a:t>
            </a:r>
            <a:r>
              <a:rPr lang="en-GB" dirty="0"/>
              <a:t> </a:t>
            </a:r>
          </a:p>
        </p:txBody>
      </p:sp>
      <p:sp>
        <p:nvSpPr>
          <p:cNvPr id="4" name="Slide Number Placeholder 3"/>
          <p:cNvSpPr>
            <a:spLocks noGrp="1"/>
          </p:cNvSpPr>
          <p:nvPr>
            <p:ph type="sldNum" sz="quarter" idx="4"/>
          </p:nvPr>
        </p:nvSpPr>
        <p:spPr/>
        <p:txBody>
          <a:bodyPr/>
          <a:lstStyle/>
          <a:p>
            <a:fld id="{20E6EF6E-3CFC-45B5-ADB5-6BCFD29737BB}" type="slidenum">
              <a:rPr lang="en-GB" smtClean="0"/>
              <a:t>2</a:t>
            </a:fld>
            <a:endParaRPr lang="en-GB"/>
          </a:p>
        </p:txBody>
      </p:sp>
      <p:sp>
        <p:nvSpPr>
          <p:cNvPr id="6" name="Hexagon 5"/>
          <p:cNvSpPr/>
          <p:nvPr/>
        </p:nvSpPr>
        <p:spPr>
          <a:xfrm>
            <a:off x="832567" y="1468226"/>
            <a:ext cx="689956" cy="415636"/>
          </a:xfrm>
          <a:prstGeom prst="hexagon">
            <a:avLst/>
          </a:prstGeom>
          <a:noFill/>
          <a:ln w="38100">
            <a:solidFill>
              <a:srgbClr val="1D99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alibri" panose="020F0502020204030204" pitchFamily="34" charset="0"/>
                <a:cs typeface="Calibri" panose="020F0502020204030204" pitchFamily="34" charset="0"/>
              </a:rPr>
              <a:t>3</a:t>
            </a:r>
          </a:p>
        </p:txBody>
      </p:sp>
      <p:sp>
        <p:nvSpPr>
          <p:cNvPr id="14" name="Hexagon 13"/>
          <p:cNvSpPr/>
          <p:nvPr/>
        </p:nvSpPr>
        <p:spPr>
          <a:xfrm>
            <a:off x="798022" y="2177455"/>
            <a:ext cx="689956" cy="415636"/>
          </a:xfrm>
          <a:prstGeom prst="hexagon">
            <a:avLst/>
          </a:prstGeom>
          <a:noFill/>
          <a:ln w="38100">
            <a:solidFill>
              <a:srgbClr val="1D99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alibri" panose="020F0502020204030204" pitchFamily="34" charset="0"/>
                <a:cs typeface="Calibri" panose="020F0502020204030204" pitchFamily="34" charset="0"/>
              </a:rPr>
              <a:t>5</a:t>
            </a:r>
          </a:p>
        </p:txBody>
      </p:sp>
      <p:sp>
        <p:nvSpPr>
          <p:cNvPr id="15" name="Hexagon 14"/>
          <p:cNvSpPr/>
          <p:nvPr/>
        </p:nvSpPr>
        <p:spPr>
          <a:xfrm>
            <a:off x="798022" y="2999283"/>
            <a:ext cx="689956" cy="415636"/>
          </a:xfrm>
          <a:prstGeom prst="hexagon">
            <a:avLst/>
          </a:prstGeom>
          <a:noFill/>
          <a:ln w="38100">
            <a:solidFill>
              <a:srgbClr val="1D99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alibri" panose="020F0502020204030204" pitchFamily="34" charset="0"/>
                <a:cs typeface="Calibri" panose="020F0502020204030204" pitchFamily="34" charset="0"/>
              </a:rPr>
              <a:t>6</a:t>
            </a:r>
          </a:p>
        </p:txBody>
      </p:sp>
      <p:sp>
        <p:nvSpPr>
          <p:cNvPr id="16" name="Hexagon 15"/>
          <p:cNvSpPr/>
          <p:nvPr/>
        </p:nvSpPr>
        <p:spPr>
          <a:xfrm>
            <a:off x="798022" y="3858142"/>
            <a:ext cx="689956" cy="415636"/>
          </a:xfrm>
          <a:prstGeom prst="hexagon">
            <a:avLst/>
          </a:prstGeom>
          <a:noFill/>
          <a:ln w="38100">
            <a:solidFill>
              <a:srgbClr val="1D99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alibri" panose="020F0502020204030204" pitchFamily="34" charset="0"/>
                <a:cs typeface="Calibri" panose="020F0502020204030204" pitchFamily="34" charset="0"/>
              </a:rPr>
              <a:t>8</a:t>
            </a:r>
          </a:p>
        </p:txBody>
      </p:sp>
      <p:sp>
        <p:nvSpPr>
          <p:cNvPr id="17" name="Hexagon 16"/>
          <p:cNvSpPr/>
          <p:nvPr/>
        </p:nvSpPr>
        <p:spPr>
          <a:xfrm>
            <a:off x="798022" y="4717802"/>
            <a:ext cx="689956" cy="415636"/>
          </a:xfrm>
          <a:prstGeom prst="hexagon">
            <a:avLst/>
          </a:prstGeom>
          <a:noFill/>
          <a:ln w="38100">
            <a:solidFill>
              <a:srgbClr val="1D99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alibri" panose="020F0502020204030204" pitchFamily="34" charset="0"/>
                <a:cs typeface="Calibri" panose="020F0502020204030204" pitchFamily="34" charset="0"/>
              </a:rPr>
              <a:t>9</a:t>
            </a:r>
          </a:p>
        </p:txBody>
      </p:sp>
      <p:sp>
        <p:nvSpPr>
          <p:cNvPr id="18" name="Hexagon 17"/>
          <p:cNvSpPr/>
          <p:nvPr/>
        </p:nvSpPr>
        <p:spPr>
          <a:xfrm>
            <a:off x="798022" y="5576661"/>
            <a:ext cx="689956" cy="415636"/>
          </a:xfrm>
          <a:prstGeom prst="hexagon">
            <a:avLst/>
          </a:prstGeom>
          <a:noFill/>
          <a:ln w="38100">
            <a:solidFill>
              <a:srgbClr val="1D99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alibri" panose="020F0502020204030204" pitchFamily="34" charset="0"/>
                <a:cs typeface="Calibri" panose="020F0502020204030204" pitchFamily="34" charset="0"/>
              </a:rPr>
              <a:t>10</a:t>
            </a:r>
          </a:p>
        </p:txBody>
      </p:sp>
      <p:sp>
        <p:nvSpPr>
          <p:cNvPr id="19" name="Hexagon 18"/>
          <p:cNvSpPr/>
          <p:nvPr/>
        </p:nvSpPr>
        <p:spPr>
          <a:xfrm>
            <a:off x="7157166" y="1399423"/>
            <a:ext cx="689956" cy="415636"/>
          </a:xfrm>
          <a:prstGeom prst="hexagon">
            <a:avLst/>
          </a:prstGeom>
          <a:noFill/>
          <a:ln w="38100">
            <a:solidFill>
              <a:srgbClr val="1D99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alibri" panose="020F0502020204030204" pitchFamily="34" charset="0"/>
                <a:cs typeface="Calibri" panose="020F0502020204030204" pitchFamily="34" charset="0"/>
              </a:rPr>
              <a:t>11</a:t>
            </a:r>
          </a:p>
        </p:txBody>
      </p:sp>
      <p:sp>
        <p:nvSpPr>
          <p:cNvPr id="20" name="Hexagon 19"/>
          <p:cNvSpPr/>
          <p:nvPr/>
        </p:nvSpPr>
        <p:spPr>
          <a:xfrm>
            <a:off x="7157166" y="2157769"/>
            <a:ext cx="689956" cy="415636"/>
          </a:xfrm>
          <a:prstGeom prst="hexagon">
            <a:avLst/>
          </a:prstGeom>
          <a:noFill/>
          <a:ln w="38100">
            <a:solidFill>
              <a:srgbClr val="1D99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alibri" panose="020F0502020204030204" pitchFamily="34" charset="0"/>
                <a:cs typeface="Calibri" panose="020F0502020204030204" pitchFamily="34" charset="0"/>
              </a:rPr>
              <a:t>12</a:t>
            </a:r>
          </a:p>
        </p:txBody>
      </p:sp>
      <p:sp>
        <p:nvSpPr>
          <p:cNvPr id="21" name="Hexagon 20"/>
          <p:cNvSpPr/>
          <p:nvPr/>
        </p:nvSpPr>
        <p:spPr>
          <a:xfrm>
            <a:off x="7157166" y="2919217"/>
            <a:ext cx="689956" cy="415636"/>
          </a:xfrm>
          <a:prstGeom prst="hexagon">
            <a:avLst/>
          </a:prstGeom>
          <a:noFill/>
          <a:ln w="38100">
            <a:solidFill>
              <a:srgbClr val="1D99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alibri" panose="020F0502020204030204" pitchFamily="34" charset="0"/>
                <a:cs typeface="Calibri" panose="020F0502020204030204" pitchFamily="34" charset="0"/>
              </a:rPr>
              <a:t>16</a:t>
            </a:r>
          </a:p>
        </p:txBody>
      </p:sp>
      <p:sp>
        <p:nvSpPr>
          <p:cNvPr id="23" name="TextBox 22"/>
          <p:cNvSpPr txBox="1"/>
          <p:nvPr/>
        </p:nvSpPr>
        <p:spPr>
          <a:xfrm>
            <a:off x="1853734" y="1403177"/>
            <a:ext cx="1903615" cy="369332"/>
          </a:xfrm>
          <a:prstGeom prst="rect">
            <a:avLst/>
          </a:prstGeom>
          <a:noFill/>
          <a:ln>
            <a:noFill/>
          </a:ln>
        </p:spPr>
        <p:txBody>
          <a:bodyPr wrap="square" rtlCol="0">
            <a:spAutoFit/>
          </a:bodyPr>
          <a:lstStyle/>
          <a:p>
            <a:r>
              <a:rPr lang="en-GB" b="1" dirty="0">
                <a:latin typeface="Calibri" panose="020F0502020204030204" pitchFamily="34" charset="0"/>
                <a:cs typeface="Calibri" panose="020F0502020204030204" pitchFamily="34" charset="0"/>
              </a:rPr>
              <a:t>Introduction</a:t>
            </a:r>
          </a:p>
        </p:txBody>
      </p:sp>
      <p:sp>
        <p:nvSpPr>
          <p:cNvPr id="24" name="TextBox 23"/>
          <p:cNvSpPr txBox="1"/>
          <p:nvPr/>
        </p:nvSpPr>
        <p:spPr>
          <a:xfrm>
            <a:off x="1760969" y="2198546"/>
            <a:ext cx="8454047" cy="369332"/>
          </a:xfrm>
          <a:prstGeom prst="rect">
            <a:avLst/>
          </a:prstGeom>
          <a:noFill/>
          <a:ln>
            <a:noFill/>
          </a:ln>
        </p:spPr>
        <p:txBody>
          <a:bodyPr wrap="square" rtlCol="0">
            <a:spAutoFit/>
          </a:bodyPr>
          <a:lstStyle/>
          <a:p>
            <a:r>
              <a:rPr lang="en-GB" b="1" dirty="0">
                <a:latin typeface="Calibri" panose="020F0502020204030204" pitchFamily="34" charset="0"/>
                <a:cs typeface="Calibri" panose="020F0502020204030204" pitchFamily="34" charset="0"/>
              </a:rPr>
              <a:t>What serious violence has happened in the last year?</a:t>
            </a:r>
          </a:p>
        </p:txBody>
      </p:sp>
      <p:sp>
        <p:nvSpPr>
          <p:cNvPr id="25" name="TextBox 24"/>
          <p:cNvSpPr txBox="1"/>
          <p:nvPr/>
        </p:nvSpPr>
        <p:spPr>
          <a:xfrm>
            <a:off x="1760969" y="3034959"/>
            <a:ext cx="8454047" cy="369332"/>
          </a:xfrm>
          <a:prstGeom prst="rect">
            <a:avLst/>
          </a:prstGeom>
          <a:noFill/>
          <a:ln>
            <a:noFill/>
          </a:ln>
        </p:spPr>
        <p:txBody>
          <a:bodyPr wrap="square" rtlCol="0">
            <a:spAutoFit/>
          </a:bodyPr>
          <a:lstStyle/>
          <a:p>
            <a:r>
              <a:rPr lang="en-GB" b="1" dirty="0">
                <a:latin typeface="Calibri" panose="020F0502020204030204" pitchFamily="34" charset="0"/>
                <a:cs typeface="Calibri" panose="020F0502020204030204" pitchFamily="34" charset="0"/>
              </a:rPr>
              <a:t>What serious violence is happening?</a:t>
            </a:r>
          </a:p>
        </p:txBody>
      </p:sp>
      <p:sp>
        <p:nvSpPr>
          <p:cNvPr id="26" name="TextBox 25"/>
          <p:cNvSpPr txBox="1"/>
          <p:nvPr/>
        </p:nvSpPr>
        <p:spPr>
          <a:xfrm>
            <a:off x="7964977" y="2942369"/>
            <a:ext cx="3475913" cy="369332"/>
          </a:xfrm>
          <a:prstGeom prst="rect">
            <a:avLst/>
          </a:prstGeom>
          <a:noFill/>
          <a:ln>
            <a:noFill/>
          </a:ln>
        </p:spPr>
        <p:txBody>
          <a:bodyPr wrap="square" rtlCol="0">
            <a:spAutoFit/>
          </a:bodyPr>
          <a:lstStyle/>
          <a:p>
            <a:r>
              <a:rPr lang="en-GB" b="1" dirty="0">
                <a:latin typeface="Calibri" panose="020F0502020204030204" pitchFamily="34" charset="0"/>
                <a:cs typeface="Calibri" panose="020F0502020204030204" pitchFamily="34" charset="0"/>
              </a:rPr>
              <a:t>Community voices</a:t>
            </a:r>
          </a:p>
        </p:txBody>
      </p:sp>
      <p:sp>
        <p:nvSpPr>
          <p:cNvPr id="27" name="TextBox 26"/>
          <p:cNvSpPr txBox="1"/>
          <p:nvPr/>
        </p:nvSpPr>
        <p:spPr>
          <a:xfrm>
            <a:off x="7964977" y="2147928"/>
            <a:ext cx="4044145" cy="369332"/>
          </a:xfrm>
          <a:prstGeom prst="rect">
            <a:avLst/>
          </a:prstGeom>
          <a:noFill/>
          <a:ln>
            <a:noFill/>
          </a:ln>
        </p:spPr>
        <p:txBody>
          <a:bodyPr wrap="square" rtlCol="0">
            <a:spAutoFit/>
          </a:bodyPr>
          <a:lstStyle/>
          <a:p>
            <a:r>
              <a:rPr lang="en-GB" b="1" dirty="0">
                <a:latin typeface="Calibri" panose="020F0502020204030204" pitchFamily="34" charset="0"/>
                <a:cs typeface="Calibri" panose="020F0502020204030204" pitchFamily="34" charset="0"/>
              </a:rPr>
              <a:t>Why is serious violence happening?</a:t>
            </a:r>
          </a:p>
        </p:txBody>
      </p:sp>
      <p:sp>
        <p:nvSpPr>
          <p:cNvPr id="28" name="TextBox 27"/>
          <p:cNvSpPr txBox="1"/>
          <p:nvPr/>
        </p:nvSpPr>
        <p:spPr>
          <a:xfrm>
            <a:off x="7948239" y="1418927"/>
            <a:ext cx="8454045" cy="369332"/>
          </a:xfrm>
          <a:prstGeom prst="rect">
            <a:avLst/>
          </a:prstGeom>
          <a:noFill/>
          <a:ln>
            <a:noFill/>
          </a:ln>
        </p:spPr>
        <p:txBody>
          <a:bodyPr wrap="square" rtlCol="0">
            <a:spAutoFit/>
          </a:bodyPr>
          <a:lstStyle/>
          <a:p>
            <a:r>
              <a:rPr lang="en-GB" b="1" dirty="0">
                <a:latin typeface="Calibri" panose="020F0502020204030204" pitchFamily="34" charset="0"/>
                <a:cs typeface="Calibri" panose="020F0502020204030204" pitchFamily="34" charset="0"/>
              </a:rPr>
              <a:t>How is serious violence happening?</a:t>
            </a:r>
          </a:p>
        </p:txBody>
      </p:sp>
      <p:sp>
        <p:nvSpPr>
          <p:cNvPr id="29" name="TextBox 28"/>
          <p:cNvSpPr txBox="1"/>
          <p:nvPr/>
        </p:nvSpPr>
        <p:spPr>
          <a:xfrm>
            <a:off x="1760969" y="3900573"/>
            <a:ext cx="8454046" cy="369332"/>
          </a:xfrm>
          <a:prstGeom prst="rect">
            <a:avLst/>
          </a:prstGeom>
          <a:noFill/>
          <a:ln>
            <a:noFill/>
          </a:ln>
        </p:spPr>
        <p:txBody>
          <a:bodyPr wrap="square" rtlCol="0">
            <a:spAutoFit/>
          </a:bodyPr>
          <a:lstStyle/>
          <a:p>
            <a:r>
              <a:rPr lang="en-GB" b="1" dirty="0">
                <a:latin typeface="Calibri" panose="020F0502020204030204" pitchFamily="34" charset="0"/>
                <a:cs typeface="Calibri" panose="020F0502020204030204" pitchFamily="34" charset="0"/>
              </a:rPr>
              <a:t>When is serious violence happening?</a:t>
            </a:r>
          </a:p>
        </p:txBody>
      </p:sp>
      <p:sp>
        <p:nvSpPr>
          <p:cNvPr id="30" name="TextBox 29"/>
          <p:cNvSpPr txBox="1"/>
          <p:nvPr/>
        </p:nvSpPr>
        <p:spPr>
          <a:xfrm>
            <a:off x="1760969" y="4755701"/>
            <a:ext cx="8454046" cy="369332"/>
          </a:xfrm>
          <a:prstGeom prst="rect">
            <a:avLst/>
          </a:prstGeom>
          <a:noFill/>
          <a:ln>
            <a:noFill/>
          </a:ln>
        </p:spPr>
        <p:txBody>
          <a:bodyPr wrap="square" rtlCol="0">
            <a:spAutoFit/>
          </a:bodyPr>
          <a:lstStyle/>
          <a:p>
            <a:r>
              <a:rPr lang="en-GB" b="1" dirty="0">
                <a:latin typeface="Calibri" panose="020F0502020204030204" pitchFamily="34" charset="0"/>
                <a:cs typeface="Calibri" panose="020F0502020204030204" pitchFamily="34" charset="0"/>
              </a:rPr>
              <a:t>Who is impacted by serious violence?</a:t>
            </a:r>
          </a:p>
        </p:txBody>
      </p:sp>
      <p:sp>
        <p:nvSpPr>
          <p:cNvPr id="31" name="TextBox 30"/>
          <p:cNvSpPr txBox="1"/>
          <p:nvPr/>
        </p:nvSpPr>
        <p:spPr>
          <a:xfrm>
            <a:off x="1760969" y="5599813"/>
            <a:ext cx="8454046" cy="369332"/>
          </a:xfrm>
          <a:prstGeom prst="rect">
            <a:avLst/>
          </a:prstGeom>
          <a:noFill/>
          <a:ln>
            <a:noFill/>
          </a:ln>
        </p:spPr>
        <p:txBody>
          <a:bodyPr wrap="square" rtlCol="0">
            <a:spAutoFit/>
          </a:bodyPr>
          <a:lstStyle/>
          <a:p>
            <a:r>
              <a:rPr lang="en-GB" b="1" dirty="0">
                <a:latin typeface="Calibri" panose="020F0502020204030204" pitchFamily="34" charset="0"/>
                <a:cs typeface="Calibri" panose="020F0502020204030204" pitchFamily="34" charset="0"/>
              </a:rPr>
              <a:t>Who is perpetrating serious violence?</a:t>
            </a:r>
          </a:p>
        </p:txBody>
      </p:sp>
      <p:sp>
        <p:nvSpPr>
          <p:cNvPr id="33" name="Hexagon 32"/>
          <p:cNvSpPr/>
          <p:nvPr/>
        </p:nvSpPr>
        <p:spPr>
          <a:xfrm>
            <a:off x="7157166" y="3798118"/>
            <a:ext cx="689956" cy="415636"/>
          </a:xfrm>
          <a:prstGeom prst="hexagon">
            <a:avLst/>
          </a:prstGeom>
          <a:noFill/>
          <a:ln w="38100">
            <a:solidFill>
              <a:srgbClr val="1D99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alibri" panose="020F0502020204030204" pitchFamily="34" charset="0"/>
                <a:cs typeface="Calibri" panose="020F0502020204030204" pitchFamily="34" charset="0"/>
              </a:rPr>
              <a:t>18</a:t>
            </a:r>
          </a:p>
        </p:txBody>
      </p:sp>
      <p:sp>
        <p:nvSpPr>
          <p:cNvPr id="5" name="TextBox 4"/>
          <p:cNvSpPr txBox="1"/>
          <p:nvPr/>
        </p:nvSpPr>
        <p:spPr>
          <a:xfrm>
            <a:off x="7964977" y="3821270"/>
            <a:ext cx="3259183" cy="369332"/>
          </a:xfrm>
          <a:prstGeom prst="rect">
            <a:avLst/>
          </a:prstGeom>
          <a:noFill/>
        </p:spPr>
        <p:txBody>
          <a:bodyPr wrap="square" rtlCol="0">
            <a:spAutoFit/>
          </a:bodyPr>
          <a:lstStyle/>
          <a:p>
            <a:r>
              <a:rPr lang="en-GB" b="1" dirty="0">
                <a:latin typeface="Calibri" panose="020F0502020204030204" pitchFamily="34" charset="0"/>
                <a:cs typeface="Calibri" panose="020F0502020204030204" pitchFamily="34" charset="0"/>
              </a:rPr>
              <a:t>Partnership evaluation</a:t>
            </a:r>
          </a:p>
        </p:txBody>
      </p:sp>
      <p:sp>
        <p:nvSpPr>
          <p:cNvPr id="34" name="Hexagon 33"/>
          <p:cNvSpPr/>
          <p:nvPr/>
        </p:nvSpPr>
        <p:spPr>
          <a:xfrm>
            <a:off x="7157166" y="4669323"/>
            <a:ext cx="689956" cy="415636"/>
          </a:xfrm>
          <a:prstGeom prst="hexagon">
            <a:avLst/>
          </a:prstGeom>
          <a:noFill/>
          <a:ln w="38100">
            <a:solidFill>
              <a:srgbClr val="1D99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alibri" panose="020F0502020204030204" pitchFamily="34" charset="0"/>
                <a:cs typeface="Calibri" panose="020F0502020204030204" pitchFamily="34" charset="0"/>
              </a:rPr>
              <a:t>19</a:t>
            </a:r>
          </a:p>
        </p:txBody>
      </p:sp>
      <p:sp>
        <p:nvSpPr>
          <p:cNvPr id="7" name="TextBox 6"/>
          <p:cNvSpPr txBox="1"/>
          <p:nvPr/>
        </p:nvSpPr>
        <p:spPr>
          <a:xfrm>
            <a:off x="7964977" y="4688534"/>
            <a:ext cx="2961440" cy="369332"/>
          </a:xfrm>
          <a:prstGeom prst="rect">
            <a:avLst/>
          </a:prstGeom>
          <a:noFill/>
        </p:spPr>
        <p:txBody>
          <a:bodyPr wrap="square" rtlCol="0">
            <a:spAutoFit/>
          </a:bodyPr>
          <a:lstStyle/>
          <a:p>
            <a:r>
              <a:rPr lang="en-GB" b="1" dirty="0">
                <a:latin typeface="Calibri" panose="020F0502020204030204" pitchFamily="34" charset="0"/>
                <a:cs typeface="Calibri" panose="020F0502020204030204" pitchFamily="34" charset="0"/>
              </a:rPr>
              <a:t>Recommendations</a:t>
            </a:r>
          </a:p>
        </p:txBody>
      </p:sp>
    </p:spTree>
    <p:extLst>
      <p:ext uri="{BB962C8B-B14F-4D97-AF65-F5344CB8AC3E}">
        <p14:creationId xmlns:p14="http://schemas.microsoft.com/office/powerpoint/2010/main" val="3862429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11380124" y="6176963"/>
            <a:ext cx="427788" cy="365125"/>
          </a:xfrm>
        </p:spPr>
        <p:txBody>
          <a:bodyPr/>
          <a:lstStyle/>
          <a:p>
            <a:fld id="{20E6EF6E-3CFC-45B5-ADB5-6BCFD29737BB}" type="slidenum">
              <a:rPr lang="en-GB" smtClean="0"/>
              <a:t>20</a:t>
            </a:fld>
            <a:endParaRPr lang="en-GB"/>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3555217" y="563651"/>
            <a:ext cx="4965327" cy="2819629"/>
          </a:xfrm>
          <a:prstGeom prst="rect">
            <a:avLst/>
          </a:prstGeom>
          <a:noFill/>
        </p:spPr>
      </p:pic>
      <p:sp>
        <p:nvSpPr>
          <p:cNvPr id="8" name="TextBox 7"/>
          <p:cNvSpPr txBox="1"/>
          <p:nvPr/>
        </p:nvSpPr>
        <p:spPr>
          <a:xfrm>
            <a:off x="1440941" y="4123102"/>
            <a:ext cx="9193877" cy="923330"/>
          </a:xfrm>
          <a:prstGeom prst="rect">
            <a:avLst/>
          </a:prstGeom>
          <a:noFill/>
        </p:spPr>
        <p:txBody>
          <a:bodyPr wrap="square" rtlCol="0">
            <a:spAutoFit/>
          </a:bodyPr>
          <a:lstStyle/>
          <a:p>
            <a:pPr algn="ctr"/>
            <a:r>
              <a:rPr lang="en-GB" dirty="0"/>
              <a:t>If you would like to know more about the Violence Reduction Partnership, please contact us at: </a:t>
            </a:r>
          </a:p>
          <a:p>
            <a:pPr algn="ctr"/>
            <a:r>
              <a:rPr lang="en-GB" dirty="0">
                <a:hlinkClick r:id="rId3"/>
              </a:rPr>
              <a:t>VRU@hampshire.police.uk</a:t>
            </a:r>
            <a:r>
              <a:rPr lang="en-GB" dirty="0"/>
              <a:t> </a:t>
            </a:r>
          </a:p>
        </p:txBody>
      </p:sp>
    </p:spTree>
    <p:extLst>
      <p:ext uri="{BB962C8B-B14F-4D97-AF65-F5344CB8AC3E}">
        <p14:creationId xmlns:p14="http://schemas.microsoft.com/office/powerpoint/2010/main" val="808647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6750" y="101052"/>
            <a:ext cx="3693846" cy="1325563"/>
          </a:xfrm>
        </p:spPr>
        <p:txBody>
          <a:bodyPr/>
          <a:lstStyle/>
          <a:p>
            <a:r>
              <a:rPr lang="en-GB" sz="3600" b="1" dirty="0">
                <a:solidFill>
                  <a:srgbClr val="1D99A0"/>
                </a:solidFill>
                <a:latin typeface="Calibri" panose="020F0502020204030204" pitchFamily="34" charset="0"/>
                <a:cs typeface="Calibri" panose="020F0502020204030204" pitchFamily="34" charset="0"/>
              </a:rPr>
              <a:t>Introduction</a:t>
            </a:r>
            <a:r>
              <a:rPr lang="en-GB" sz="3600" b="1" dirty="0">
                <a:solidFill>
                  <a:srgbClr val="2FA1A8"/>
                </a:solidFill>
                <a:latin typeface="Calibri" panose="020F0502020204030204" pitchFamily="34" charset="0"/>
                <a:cs typeface="Calibri" panose="020F0502020204030204" pitchFamily="34" charset="0"/>
              </a:rPr>
              <a:t> </a:t>
            </a:r>
            <a:r>
              <a:rPr lang="en-GB" b="1" dirty="0">
                <a:solidFill>
                  <a:srgbClr val="5F5F5F"/>
                </a:solidFill>
              </a:rPr>
              <a:t> </a:t>
            </a:r>
          </a:p>
        </p:txBody>
      </p:sp>
      <p:sp>
        <p:nvSpPr>
          <p:cNvPr id="3" name="Content Placeholder 2"/>
          <p:cNvSpPr>
            <a:spLocks noGrp="1"/>
          </p:cNvSpPr>
          <p:nvPr>
            <p:ph idx="1"/>
          </p:nvPr>
        </p:nvSpPr>
        <p:spPr>
          <a:xfrm>
            <a:off x="405353" y="1426615"/>
            <a:ext cx="5833916" cy="3236825"/>
          </a:xfrm>
          <a:ln>
            <a:noFill/>
          </a:ln>
        </p:spPr>
        <p:txBody>
          <a:bodyPr>
            <a:normAutofit fontScale="70000" lnSpcReduction="20000"/>
          </a:bodyPr>
          <a:lstStyle/>
          <a:p>
            <a:pPr marL="0" indent="0">
              <a:lnSpc>
                <a:spcPct val="110000"/>
              </a:lnSpc>
              <a:buNone/>
            </a:pPr>
            <a:r>
              <a:rPr lang="en-GB" sz="1900" dirty="0">
                <a:latin typeface="Calibri" panose="020F0502020204030204" pitchFamily="34" charset="0"/>
                <a:cs typeface="Calibri" panose="020F0502020204030204" pitchFamily="34" charset="0"/>
              </a:rPr>
              <a:t>The Hampshire, Isle of Wight, Portsmouth and Southampton (HIPS) Violence Reduction Partnership (VRP) has produced its third edition of the HIPS-wide Strategic Needs Assessment (SNA)  to provide a comprehensive assessment of serious violence, which will be updated on an annual basis. The following slides are a publically accessible summary providing an overview of the main findings and next steps. </a:t>
            </a:r>
          </a:p>
          <a:p>
            <a:pPr marL="0" indent="0">
              <a:lnSpc>
                <a:spcPct val="110000"/>
              </a:lnSpc>
              <a:buNone/>
            </a:pPr>
            <a:r>
              <a:rPr lang="en-GB" sz="1900" dirty="0">
                <a:latin typeface="Calibri" panose="020F0502020204030204" pitchFamily="34" charset="0"/>
                <a:cs typeface="Calibri" panose="020F0502020204030204" pitchFamily="34" charset="0"/>
              </a:rPr>
              <a:t>The aim of the SNA, is to assess the current picture of serious violence in the HIPS area. It further aims to help local partners identify groups and places most at risk of serious violence. Outlining the current picture of serious violence across HIPS using partnership data is critical to the ongoing success of the HIPS VRP. As such, the SNA utilises a range of partnership data sources to outline the most comprehensive view of violence possible with the available data.</a:t>
            </a:r>
          </a:p>
          <a:p>
            <a:pPr marL="0" indent="0">
              <a:lnSpc>
                <a:spcPct val="110000"/>
              </a:lnSpc>
              <a:buNone/>
            </a:pPr>
            <a:r>
              <a:rPr lang="en-GB" sz="1900" dirty="0">
                <a:latin typeface="Calibri" panose="020F0502020204030204" pitchFamily="34" charset="0"/>
                <a:cs typeface="Calibri" panose="020F0502020204030204" pitchFamily="34" charset="0"/>
              </a:rPr>
              <a:t>In response to the Serious Violence Duty, a common definition of serious violence was agreed at the HIPS Serious Violence Reduction Partnership to enable consistency across the partnership.</a:t>
            </a:r>
            <a:endParaRPr lang="en-GB" sz="1700" dirty="0">
              <a:latin typeface="Calibri" panose="020F0502020204030204" pitchFamily="34" charset="0"/>
              <a:cs typeface="Calibri" panose="020F0502020204030204" pitchFamily="34" charset="0"/>
            </a:endParaRPr>
          </a:p>
          <a:p>
            <a:pPr marL="0" indent="0">
              <a:buNone/>
            </a:pPr>
            <a:endParaRPr lang="en-GB" sz="1200" dirty="0"/>
          </a:p>
          <a:p>
            <a:pPr marL="0" indent="0">
              <a:buNone/>
            </a:pPr>
            <a:endParaRPr lang="en-GB" sz="1200" dirty="0"/>
          </a:p>
          <a:p>
            <a:pPr marL="0" indent="0">
              <a:buNone/>
            </a:pPr>
            <a:endParaRPr lang="en-GB" sz="1200" dirty="0"/>
          </a:p>
        </p:txBody>
      </p:sp>
      <p:sp>
        <p:nvSpPr>
          <p:cNvPr id="4" name="Slide Number Placeholder 3"/>
          <p:cNvSpPr>
            <a:spLocks noGrp="1"/>
          </p:cNvSpPr>
          <p:nvPr>
            <p:ph type="sldNum" sz="quarter" idx="4"/>
          </p:nvPr>
        </p:nvSpPr>
        <p:spPr/>
        <p:txBody>
          <a:bodyPr/>
          <a:lstStyle/>
          <a:p>
            <a:fld id="{20E6EF6E-3CFC-45B5-ADB5-6BCFD29737BB}" type="slidenum">
              <a:rPr lang="en-GB" smtClean="0"/>
              <a:t>3</a:t>
            </a:fld>
            <a:endParaRPr lang="en-GB"/>
          </a:p>
        </p:txBody>
      </p:sp>
      <p:sp>
        <p:nvSpPr>
          <p:cNvPr id="6" name="Rounded Rectangle 5"/>
          <p:cNvSpPr/>
          <p:nvPr/>
        </p:nvSpPr>
        <p:spPr>
          <a:xfrm>
            <a:off x="480768" y="4663440"/>
            <a:ext cx="5615232" cy="1953779"/>
          </a:xfrm>
          <a:prstGeom prst="roundRect">
            <a:avLst/>
          </a:prstGeom>
          <a:solidFill>
            <a:srgbClr val="E4F3F3">
              <a:alpha val="50196"/>
            </a:srgbClr>
          </a:solidFill>
          <a:ln w="28575">
            <a:solidFill>
              <a:srgbClr val="2FA1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endParaRPr lang="en-GB" sz="1200" dirty="0">
              <a:solidFill>
                <a:srgbClr val="5F5F5F"/>
              </a:solidFill>
              <a:effectLst/>
              <a:ea typeface="Calibri" panose="020F0502020204030204" pitchFamily="34" charset="0"/>
              <a:cs typeface="Times New Roman" panose="02020603050405020304" pitchFamily="18" charset="0"/>
            </a:endParaRPr>
          </a:p>
          <a:p>
            <a:pPr>
              <a:lnSpc>
                <a:spcPct val="107000"/>
              </a:lnSpc>
              <a:spcAft>
                <a:spcPts val="800"/>
              </a:spcAft>
            </a:pPr>
            <a:r>
              <a:rPr lang="en-GB"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agreed HIPS-wide Serious Violence definition captures the following offences and Home Office crime codes:</a:t>
            </a:r>
          </a:p>
          <a:p>
            <a:pPr marL="457200" indent="-228600">
              <a:lnSpc>
                <a:spcPct val="107000"/>
              </a:lnSpc>
              <a:spcAft>
                <a:spcPts val="0"/>
              </a:spcAft>
              <a:buFont typeface="+mj-lt"/>
              <a:buAutoNum type="arabicPeriod"/>
            </a:pPr>
            <a:r>
              <a:rPr lang="en-GB"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Most Serious Violence – Existing Definition (1a and 1b where it is GBH and above incl. death by dangerous driving). </a:t>
            </a:r>
          </a:p>
          <a:p>
            <a:pPr marL="457200" indent="-228600">
              <a:lnSpc>
                <a:spcPct val="107000"/>
              </a:lnSpc>
              <a:spcAft>
                <a:spcPts val="0"/>
              </a:spcAft>
              <a:buFont typeface="+mj-lt"/>
              <a:buAutoNum type="arabicPeriod"/>
            </a:pPr>
            <a:r>
              <a:rPr lang="en-GB"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Robbery (3a and 3b). </a:t>
            </a:r>
          </a:p>
          <a:p>
            <a:pPr marL="457200" indent="-228600">
              <a:lnSpc>
                <a:spcPct val="107000"/>
              </a:lnSpc>
              <a:spcAft>
                <a:spcPts val="0"/>
              </a:spcAft>
              <a:buFont typeface="+mj-lt"/>
              <a:buAutoNum type="arabicPeriod"/>
            </a:pPr>
            <a:r>
              <a:rPr lang="en-GB"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Possession of Weapon Offences (7). </a:t>
            </a:r>
          </a:p>
          <a:p>
            <a:pPr marL="457200" indent="-228600">
              <a:lnSpc>
                <a:spcPct val="107000"/>
              </a:lnSpc>
              <a:spcAft>
                <a:spcPts val="0"/>
              </a:spcAft>
              <a:buFont typeface="+mj-lt"/>
              <a:buAutoNum type="arabicPeriod"/>
            </a:pPr>
            <a:r>
              <a:rPr lang="en-GB"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Public Order (Violence Disorder [65] and Riot [64/1] only). </a:t>
            </a:r>
          </a:p>
          <a:p>
            <a:pPr marL="457200" indent="-228600">
              <a:lnSpc>
                <a:spcPct val="107000"/>
              </a:lnSpc>
              <a:spcAft>
                <a:spcPts val="800"/>
              </a:spcAft>
              <a:buFont typeface="+mj-lt"/>
              <a:buAutoNum type="arabicPeriod"/>
            </a:pPr>
            <a:r>
              <a:rPr lang="en-GB"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Any Violence with Injury (1b) not included under MSV where a bladed implement was used. </a:t>
            </a:r>
          </a:p>
          <a:p>
            <a:pPr>
              <a:lnSpc>
                <a:spcPct val="107000"/>
              </a:lnSpc>
              <a:spcAft>
                <a:spcPts val="800"/>
              </a:spcAft>
            </a:pPr>
            <a:r>
              <a:rPr lang="en-GB" sz="1100" dirty="0">
                <a:effectLst/>
                <a:ea typeface="Calibri" panose="020F0502020204030204" pitchFamily="34" charset="0"/>
                <a:cs typeface="Times New Roman" panose="02020603050405020304" pitchFamily="18" charset="0"/>
              </a:rPr>
              <a:t> </a:t>
            </a:r>
          </a:p>
        </p:txBody>
      </p:sp>
      <p:sp>
        <p:nvSpPr>
          <p:cNvPr id="8" name="Content Placeholder 2"/>
          <p:cNvSpPr txBox="1">
            <a:spLocks/>
          </p:cNvSpPr>
          <p:nvPr/>
        </p:nvSpPr>
        <p:spPr>
          <a:xfrm>
            <a:off x="6572596" y="4164675"/>
            <a:ext cx="4934634" cy="2377411"/>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200" dirty="0">
                <a:latin typeface="Calibri" panose="020F0502020204030204" pitchFamily="34" charset="0"/>
                <a:cs typeface="Calibri" panose="020F0502020204030204" pitchFamily="34" charset="0"/>
              </a:rPr>
              <a:t>The HIPS VRP are focussed on embedding a public health approach to reducing violence and aim to do so while implementing the following underlying principles: </a:t>
            </a:r>
          </a:p>
          <a:p>
            <a:pPr>
              <a:buFont typeface="+mj-lt"/>
              <a:buAutoNum type="arabicPeriod"/>
            </a:pPr>
            <a:r>
              <a:rPr lang="en-GB" sz="1200" dirty="0">
                <a:latin typeface="Calibri" panose="020F0502020204030204" pitchFamily="34" charset="0"/>
                <a:cs typeface="Calibri" panose="020F0502020204030204" pitchFamily="34" charset="0"/>
              </a:rPr>
              <a:t>Focussing on a defined population, </a:t>
            </a:r>
          </a:p>
          <a:p>
            <a:pPr>
              <a:buFont typeface="+mj-lt"/>
              <a:buAutoNum type="arabicPeriod"/>
            </a:pPr>
            <a:r>
              <a:rPr lang="en-GB" sz="1200" dirty="0">
                <a:latin typeface="Calibri" panose="020F0502020204030204" pitchFamily="34" charset="0"/>
                <a:cs typeface="Calibri" panose="020F0502020204030204" pitchFamily="34" charset="0"/>
              </a:rPr>
              <a:t>With and for communities, </a:t>
            </a:r>
          </a:p>
          <a:p>
            <a:pPr>
              <a:buFont typeface="+mj-lt"/>
              <a:buAutoNum type="arabicPeriod"/>
            </a:pPr>
            <a:r>
              <a:rPr lang="en-GB" sz="1200" dirty="0">
                <a:latin typeface="Calibri" panose="020F0502020204030204" pitchFamily="34" charset="0"/>
                <a:cs typeface="Calibri" panose="020F0502020204030204" pitchFamily="34" charset="0"/>
              </a:rPr>
              <a:t>Not constrained by organisational or professional boundaries, </a:t>
            </a:r>
          </a:p>
          <a:p>
            <a:pPr>
              <a:buFont typeface="+mj-lt"/>
              <a:buAutoNum type="arabicPeriod"/>
            </a:pPr>
            <a:r>
              <a:rPr lang="en-GB" sz="1200" dirty="0">
                <a:latin typeface="Calibri" panose="020F0502020204030204" pitchFamily="34" charset="0"/>
                <a:cs typeface="Calibri" panose="020F0502020204030204" pitchFamily="34" charset="0"/>
              </a:rPr>
              <a:t>Focussing on generating long term and short term solutions,</a:t>
            </a:r>
          </a:p>
          <a:p>
            <a:pPr>
              <a:buFont typeface="+mj-lt"/>
              <a:buAutoNum type="arabicPeriod"/>
            </a:pPr>
            <a:r>
              <a:rPr lang="en-GB" sz="1200" dirty="0">
                <a:latin typeface="Calibri" panose="020F0502020204030204" pitchFamily="34" charset="0"/>
                <a:cs typeface="Calibri" panose="020F0502020204030204" pitchFamily="34" charset="0"/>
              </a:rPr>
              <a:t>Based on data and intelligence to identify the burden on the population, </a:t>
            </a:r>
          </a:p>
          <a:p>
            <a:pPr>
              <a:buFont typeface="+mj-lt"/>
              <a:buAutoNum type="arabicPeriod"/>
            </a:pPr>
            <a:r>
              <a:rPr lang="en-GB" sz="1200" dirty="0">
                <a:latin typeface="Calibri" panose="020F0502020204030204" pitchFamily="34" charset="0"/>
                <a:cs typeface="Calibri" panose="020F0502020204030204" pitchFamily="34" charset="0"/>
              </a:rPr>
              <a:t>Rooted in evidence of effectiveness to tackle the problem.</a:t>
            </a:r>
          </a:p>
        </p:txBody>
      </p:sp>
      <p:sp>
        <p:nvSpPr>
          <p:cNvPr id="9" name="AutoShape 1" descr="data:image/png;base64,iVBORw0KGgoAAAANSUhEUgAABekAAAOqCAYAAAAIRN7+AAAAAXNSR0IArs4c6QAAIABJREFUeF7s3QmcjfXf//HP7PtmS3ZJlgglUiFLRYUUFSlkz/5DSLZUtmSJ7FsqSyQqJEsoZK8kRZayLzNzZubMvtz3deqajtM5M2edOedcr+vx6HEz890+z+9lfv//+1zzvXyECwEEEEAAAQQQQAABBBBAAAEEEEAAAQQQQAABBApFwKdQZmVSBBBAAAEEEEAAAQQQQAABBBBAAAEEEEAAAQQQEEJ6bgIEEEAAAQQQQAABBBBAAAEEEEAAAQQQQAABBApJgJC+kOCZFgEEEEAAAQQQQAABBBBAAAEEEEAAAQQQQAABQnruAQQQQAABBApfwE9EiopI9D//RYpIuIiEiUioiASLSJCIBIiI0lb5T7lyRCRbRDJFJENE0kQkVURSRCTpn/8SRCReROJEJPaf9oVfMStAAAEEEEAAAQQQQAABBBBAAAGDACE9NwICCCCAAAKuFbhNRCqISDkRKRsUElLRPzD4DvGRUtmZmcUzM9KjM9PTQwNDQlODw8IzgsPDs0PCIyQ4LMInKDTMNyg0xC8kPDLUPzBA/PwDxNfPT3x8ff/+n/CcHMnJyZasrCzJysiQrIx0SU5M0qen6LNT9UnKfzkpSYmSlpTkl6pPCkhLSQkKCArS+wcGxPv6+V8XkQvpaalnMlJSzorIXyLyp4icE5EbriVhdAQQQAABBBBAAAEEEEAAAQQQUAUI6bkXEEAAAQQQcFxAedq9uohU8/X3rxYSEXFvTlZ25fSUlFJ+AQE50SVKphUtXca3eJkKQTGlSgVFFb9NoooVl4iixSQ8pqiERSkP0BfMlRQfJ0mxNyXx5g3R3bgmuutXJfbSxbTrF86n3rz4l/L3oOysrOzAkJBLPj6+v+njdUdEsk+KyK8icuKfp/ULZrHMggACCCCAAAIIIIAAAggggIAGBAjpNbDJlIgAAggg4FSB0iJSR0Rqh8UUaZidkVEzLSW5RNFSZZJuv7OKb5kq1SNKlK8oxctVkGJlyonyVLynXckJOrnx13m5/tc5uXrurFz47UTC5T9+z4m9dCEiODz8kq+v/096XdweETkmIkdF5Kqn1ch6EUAAAQQQQAABBBBAAAEEEHAXAUJ6d9kJ1oEAAggg4I4CyhnwDUSkflh09KNZGRn35uRIaOm7qqVVqn1fROkq1f1KVa4iJSve6Y5rd8GacuTS6d/l0qnf5K+Tv2Sc/fGw/tKp34J9/fwS/PwDDul1cdtEZP8//ynn5XMhgAACCCCAAAIIIIAAAggggEA+AoT03CIIIIAAAgj8KxAiIo39/f0fCQqPaJmsi69RsuKdCVXqPxRRvmZtv/J332N4Op7rVoFr587I+RM/ydkfj2T+fnBf0o0Lf4aHRET+pI+P+1JEdovIrn9ebgsdAggggAACCCCAAAIIIIAAAgiYCBDSc0sggAACCGhdQHlSvllYdMwzel187XLVauiqP/RIdKV775c7at0nAUFBWvexuf60ZL38ceyQ/HH4YNaJ73clXv7jt4iQyOjD+vjYdSKyXUQO2zwoHRBAAAEEEEAAAQQQQAABBBDwUgFCei/dWMpCAAEEELAoECMiLUOjottlpKU2iypeIqdGo2ah1R54OKBy3QbiHxgInZMFlND+94P75eS+PWnH92xP0yckZAb4+2/VJ+iU0H6TiCQ7eUqGQwABBBBAAAEEEEAAAQQQQMBjBAjpPWarWCgCCCCAgAMCyhk1rcNiinRK0enqVr7/gaTazVpEVXuwkRS5XXkPLFdBClz/85z8um+3HN22Of7M0UNRYVExe5LiYz8SkS9E5EpBroW5EEAAAQQQQAABBBBAAAEEEChsAUL6wt4B5kcAAQQQcJVAWRF5Jiw6pmtGamqVGo2bZ9Z5tGV4jYebiF+A8j5YLncQSEtJll9275Aj32xKPPHdzuCgsIij+vjYpSLymYhcc4c1sgYEEEAAAQQQQAABBBBAAAEEXClASO9KXcZGAAEEEChogQgReT4sukiP9JTkWrWaPp5xX4unwu9+uElBr4P57BDIycmRn3ZulUObv0g8vntbSEh4xN6k+LhFIrJaRNLtGJIuCCCAAAIIIIAAAggggAACCLi9ACG9228RC0QAAQQQsEKgZXhkdC99UkKr6g82Tqrf+tnI2s1aWNGNJu4qkJWRoRyHI/s3fqr748jBkODQsM/0CbqFIrLDXdfMuhBAAAEEEEAAAQQQQAABBBCwR4CQ3h41+iCAAAIIuINABRF5OSQ8/NWY20oFPdSuQ/R9LVpJaGS0O6yNNThRQHfjmhze8oV8v26lLik+LiElQTdHRD4UkctOnIahEEAAAQQQQAABBBBAAAEEECgUAUL6QmFnUgQQQAABBwSeDIsuMjA9Wd+4fpt28kDrdoHlqtd0YDi6epLAmWOHZN+GT1MOfvV5YHBExFfJ8fGzRGS7J9XAWhFAAAEEEEAAAQQQQAABBBAwFiCk535AAAEEEPAEgRAR6REaGTUkqliJyMYdu0TXb/Ws+Pn7e8LaWaMLBNKS9fLDxnXy7cplupTEhKt6Xfw0EVGOw8lxwXQMiQACCCCAAAIIIIAAAggggIDLBAjpXUbLwAgggAACThC4IyAoqH9Odk7vuxs2yWr0/MthlevWd8KwDOFNAr/u3a2E9YmnjxyQjPT0GZKdPZejcLxph6kFAQQQQAABBBBAAAEEEPBuAUJ6795fqkMAAQQ8VeC+sKio4anJyU8/0qFzwEPPdpRiZcp5ai2su4AELv9xSnav/jB172ergoJCw5en6hOnisiJApqeaRBAAAEEEEAAAQQQQAABBBCwS4CQ3i42OiGAAAIIuEigYXh0kdFZ2VkPPtq5Z1jD5zpJUGiYi6ZiWG8VSIqLld2rV8iOFYtSA4ODtiTFx78tIoe8tV7qQgABBBBAAAEEEEAAAQQQ8GwBQnrP3j9WjwACCHiLwCPh0THjfP38732s26sRjZ5/yVvqoo5CFMjMSJddK5fL1qXz9L4+vrv1urhxInKgEJfE1AgggAACCCCAAAIIIIAAAgj8R4CQnpsCAQQQQKAwBR4Kj46Z4OcfULdFz/4RDz3boTDXwtxeLLDz4yXy9eIP9D4+Pjv18XFjROSoF5dLaQgggAACCCCAAAIIIIAAAh4kQEjvQZvFUhFAAAEvEqgVFh3zlo/IIy17DQxXjrXhQqAgBLZ/uFC2LJyd4u/vv1GfoBstIqcKYl7mQAABBBBAAAEEEEAAAQQQQMCSACE99wYCCCCAQEEKlA4Oi3grOyujQ8ueA4Kade5ZkHMzFwIGgYy0NNm2bL58vXhOll9g4JyMlBTlGJw4eBBAAAEEEEAAAQQQQAABBBAoDAFC+sJQZ04EEEBAewLK/9684evrO7bJi91yHu/R1z84LFx7ClTsVgIJN6/LlgXvp+7fuDYnMz1deap+mlstkMUggAACCCCAAAIIIIAAAghoQoCQXhPbTJEIIIBAoQq8HBwWPrVqg4ahrfoNCS9etkKhLobJETAVuPj7Sdn4/pSEc8d/jE9J0A0RkbUoIYAAAggggAACCCCAAAIIIFBQAoT0BSXNPAgggID2BOqHRReZFV3itrvaDh4ZfVe9B7UnQMUeJXB893ZZP32iLiUh4XBSfOwgEfnZowpgsQgggAACCCCAAAIIIIAAAh4pQEjvkdvGohFAAAG3FggJCgmdKiLd2gwaEfxwu45uvVgWh4CpwI4Vi+WL2VMzc7JlSnZ25iiEEEAAAQQQQAABBBBAAAEEEHClACG9K3UZGwEEENCewIvBoWGz6jz2ZEibgcNDQiOjtCdAxV4hEH/tiqx/b2LSyX27dSlJif1E5HOvKIwiEEAAAQQQQAABBBBAAAEE3E6AkN7ttoQFIYAAAh4pUDEsJmZuWFRM/eeGj+NoG4/cQhZtTuDnXdtl7eRxCWmpKVuTdfF9ReQaUggggAACCCCAAAIIIIAAAgg4U4CQ3pmajIUAAghoU6Cfr5//ey179g94vLuSYXIh4H0CG9+fKrtWLkvKSEvrLyLLvK9CKkIAAQQQQAABBBBAAAEEECgsAUL6wpJnXgQQQMDzBe4Kj4lZXLR0uRrPvz4hukyV6p5fERUgkIfAmWOHZPXbb8Qn3Ly5T6+L6y4ilwBDAAEEEEAAAQQQQAABBBBAwFEBQnpHBemPAAIIaFOgj6+f36xWfYf4N+vcU5sCVK1Zga/mTs/ZsWJRckZaWh8RWaFZCApHAAEEEEAAAQQQQAABBBBwigAhvVMYGQQBBBDQjEDJsKiYpTElSzboMGZSVNmqd2umcApFwFjgjyMH5eM3R+hSEuK/1ut03UQkCSEEEEAAAQQQQAABBBBAAAEE7BEgpLdHjT4IIICANgWeDQwOXdykU9eoJ/sM1qYAVSNgIrDu3beyD3yx9npKUlJnEfkaIAQQQAABBBBAAAEEEEAAAQRsFSCkt1WM9ggggIAGBQJCQmaFhIZ36TR+SkTVBg01KEDJCFgW+HHH1/LxuOHJqfqkqf/fahxWCCCAAAIIIIAAAggggAACCNgiQEhvixZtEUAAAe0JVA+Ljll15731K3QaPzkiKDRMewJUjIAVAgk3rsmKMUN1F38/+UtSXGwHEfnTim40QQABBBBAAAEEEEAAAQQQQEAI6bkJEEAAAQQsCbzo5++/9OlBIwMad1BO8uBCAIH8BLYu/kC+XvJBYkZq6ksisiG/9nwfAQQQQAABBBBAAAEEEEAAAUJ67gEEEEAAgf8IBASFTA+Linql8zszIivVqYsQAgjYIHDi+12y/I3/6VMSdJNFZIINXWmKAAIIIIAAAggggAACCCCgQQFCeg1uOiUjgAACeQiUDI8psq783bVqKAF9cBjH23C3IGCPgO76VVk6cmD81XN/7NfHxbUTEb0949AHAQQQQAABBBBAAAEEEEDA+wUI6b1/j6kQAQQQsFagcXBY+KdNOr1SvGXPAdb2oR0CCOQhsH7aW+n7v1x/OSVB94yIHAELAQQQQAABBBBAAAEEEEAAAVMBQnruCQQQQAABRaCbr5/f/JcnTPO79/GnEEEAAScK7F2/WtZMHJOZnZX1ooisceLQDIUAAggggAACCCCAAAIIIOAFAoT0XrCJlIAAAgg4IuDr7z8xqmjxV7tPmxtZtloNR4aiLwIIWBA4dWi/LH6tnz5ZF6+cUa+cVc+FAAIIIIAAAggggAACCCCAgEGAkJ4bAQEEENCwQHh09Oe3VazcuMd786JDI6M0LEHpCLheIPbyRVn4v97xNy9e+DxVn9jV9TMyAwIIIIAAAggggAACCCCAgCcIENJ7wi6xRgQQQMD5AiXDomM21WjYtMqL4yaHOn94RkQAAUsCC4f2STh79NDRpPi4J0QkGSkEEEAAAQQQQAABBBBAAAFtCxDSa3v/qR4BBLQpcE9IeMSmJi++UrpFz/7aFKBqBApZQHmh7IGvNpzV6+JaisjZQl4O0yOAAAIIIIAAAggggAACCBSiACF9IeIzNQIIIFAIAk0DgoI2PjPkjbCHnu1QCNMzJQIIqALbP1woXy+acz1Vn6Q8UX8IGQQQQAABBBBAAAEEEEAAAW0KENJrc9+pGgEEtCnwrIh8+sqU2T61m7XQpgBVI+BmAvs3rpU174xJzcxIby0i37jZ8lgOAggggAACCCCAAAIIIIBAAQgQ0hcAMlMggAACbiDQNSA4eG6vGQuD7rq/gRsshyUggIAq8NO338jioa/m5OTktBeRdcgggAACCCCAAAIIIIAAAghoS4CQXlv7TbUIIKBNgX6hUdGTXp29NKxc9ZraFKBqBNxc4PeD+2T+wO5pGWlpPUXkQzdfLstDAAEEEEAAAQQQQAABBBBwogAhvRMxGQoBBBBwQ4Gh0cVvG9133oeRt1Wo5IbLY0kIIKAKnD/+o8zp2zU5NSlhsIgsQAYBBBBAAAEEEEAAAQQQQEAbAoT02thnqkQAAW0KjCxauuzw/vNWRBUpVUabAlSNgIcJXPz9pMx59eWkpLjYESIyx8OWz3IRQAABBBBAAAEEEEAAAQTsECCktwONLggggIAHCLxRvFyFoQPmfxwVVeI2D1guS0QAAVXgytnTMrtXp8SEmzdGicj7yCCAAAIIIIAAAggggAACCHi3ACG9d+8v1SGAgDYFRikB/cCFK6MjixXXpgBVI+DhAlfPnZH3e3ZUgvrXRWS2h5fD8hFAAAEEEEAAAQQQQAABBPIQIKTn9kAAAQS8S2B4sTLlRg5cvCoqqlgJ76qMahDQmMDVc3/IrB4dkxJjbw4TkXkaK59yEUAAAQQQQAABBBBAAAHNCBDSa2arKRQBBDQgMDim5O3jBi1ZExlz2+0aKJcSEfB+gct//C4zu3fQJyfoBojIEu+vmAoRQAABBBBAAAEEEEAAAe0JENJrb8+pGAEEvFOgV0SRYlMHLVkdUbxsee+skKoQ0KjAX78el5k9OqampyR3FZFVGmWgbAQQQAABBBBAAAEEEEDAawUI6b12aykMAQQ0JPBicFj4gkGLV4eWqlxFQ2VTKgLaEfjj6CGZ3btTZlZm5tMi8pV2KqdSBBBAAAEEEEAAAQQQQMD7BQjpvX+PqRABBLxb4Ek/f//PByz4xL9irXu9u1KqQ0DjAie+3yULBvfMzM7KaiIi32mcg/IRQAABBBBAAAEEEEAAAa8RIKT3mq2kEAQQ0KBAAz9//109ps0LqP7wIxosn5IR0J7A4S1fyMoJo3TpqckPisgJ7QlQMQIIIIAAAggggAACCCDgfQKE9N63p1SEAALaELgzODTsh/Yjxhe5/0nl9AsuBBDQisDu1Svkq3kz/kxJ0N0nIje0Ujd1IoAAAggggAACCCCAAALeKkBI7607S10IIODNAmFhUdFHH3ulT+Umnbp5c53UhgACFgS+mjs957u1Kw/r42PvBwkBBBBAAAEEEEAAAQQQQMCzBQjpPXv/WD0CCGhQIDw65tu6T7Z98Jn/vR6gwfIpGQEE/hFYMWao/pfvvt2arIt/BhQEEEAAAQQQQAABBBBAAAHPFSCk99y9Y+UIIKBBgeCwiMWV6z7Qrsd7cyM1WD4lI4CAicDM7h3iz/58dF52ZuZIcBBAAAEEEEAAAQQQQAABBDxTgJDeM/eNVSOAgDYFhpa6s8qo4au+jPbx4ce3Nm8BqkbgVoHkBJ1M7vBUQtyVy0NFZCE+CCCAAAIIIIAAAggggAACnidAyuN5e8aKEUBAmwLPBIdHrhj+yYbQoqXLalOAqhFAwKzAhZO/yLTOz2ZmZWY+LiI7YEIAAQQQQAABBBBAAAEEEPAsAUJ6z9ovVosAAtoUqOEXEHCo98xFQVXqP6RNAapGAIE8BY5t2yyfjB8Rm5qsry0if8GFAAIIIIAAAggggAACCCDgOQKE9J6zV6wUAQS0KeAfFhV94onegyo3fK6TNgWoGgEErBLYuvgD2fnJskP6+Nj7repAIwQQQAABBBBAAAEEEEAAAbcQIKR3i21gEQgggIB5gdCo6HW1m7Vo+cKot0IwQgABBPITWDysX+LJ/d99kpac1Du/tnwfAQQQQAABBBBAAAEEEEDAPQQI6d1jH1gFAgggYE5gaNlqNUYN++jzaHgQQAABawQyM9LlnXYtdDcu/Km8SHaRNX1ogwACCCCAAAIIIIAAAgggULgChPSF68/sCCCAgCWB5gHBwV+OWPVVUPGy5VFCAAEErBb488TP8u7Lz+RITk49ETlkdUcaIoAAAggggAACCCCAAAIIFIoAIX2hsDMpAgggkKdATHBY+MmOYyaWqN28JVQIIICAzQJ716+WjbOm/JGcoKssIjk2D0AHBBBAAAEEEEAAAQQQQACBAhMgpC8waiZCAAEErBMIi4rZ9ECbdo+2GTjc37oetEIAAQT+K/Dx+OHJP+38Zl1KYsLL+CCAAAIIIIAAAggggAACCLivACG9++4NK0MAAW0KDC5XveaYoSvWcw69NvefqhFwnkBOjrzZtrnuxl/nB4nIMucNzEgIIIAAAggggAACCCCAAALOFCCkd6YmYyGAAAKOCdT39fP/buSar/xvq1DJsZHojQACCIjI2Z+OyqweHdKzMjNrisjvoCCAAAIIIIAAAggggAACCLifACG9++0JK0IAAY0KhEVF/dZ6wIi7GjzdXqMClI0AAq4Q2LFikXyzbMEBfXxsfVeMz5gIIIAAAggggAACCCCAAAKOCRDSO+ZHbwQQQMApAgFBITPueaRZr87vzAh2yoAMggACCBgJzO79UvzvB/dNFZF3gEEAAQQQQAABBBBAAAEEEHAvAUJ699oPVoMAAtoUaBkeHbNm9IYd4SHhEdoUoGoEEHCpQOylC/LWs4+lZ6anPyIi+1w6GYMjgAACCCCAAAIIIIAAAgjYJEBIbxMXjRFAAAGnCwSEhEec6zh2UqlaTR93+uAMiAACCKgC+zd8KhtmTjmp18VVQwUBBBBAAAEEEEAAAQQQQMB9BAjp3WcvWAkCCGhQIDg0fH7tR1t06jhmUqgGy6dkBBAoYIEFg3slHN+9fYaIjC3gqZkOAQQQQAABBBBAAAEEEEDAggAhPbcGAgggUHgCLSNiiqwZ++Wu8MDgkMJbBTMjgIBmBHTXrsqbTzdNy0hLU4692a+ZwikUAQQQQAABBBBAAAEEEHBjAUJ6N94cloYAAt4tEBIZdb7DG2+Xq92shXcXSnUIIOBWAnvXr5YvZr/7sz4+7h63WhiLQQABBBBAAAEEEEAAAQQ0KkBIr9GNp2wEEChcAX9//0m1mrcc0Pnt6TxCX7hbwewIaFJgdu9Out8P7n9LRN7VJABFI4AAAggggAACCCCAAAJuJEBI70abwVIQQEAzAvcHBAXtGfvFt0GRRYtrpmgKRQAB9xG4cva0THzuieyc7OwqInLafVbGShBAAAEEEEAAAQQQQAAB7QkQ0mtvz6kYAQQKWSAsusjBJ/sMrPtwuxcLeSVMjwACWhbYuuQD2fnR0q/1ujjO3NLyjUDtCCCAAAIIIIAAAgggUOgChPSFvgUsAAEENCbQs9zd90we+uFn0Rqrm3IRQMANBd58upnuxl/ne4jIp264PJaEAAIIIIAAAggggAACCGhCgJBeE9tMkQgg4CYCUQHBwX/1m7siouI9ddxkSSwDAQS0LPDLd9/Kh6MGX0pJSiytZQdqRwABBBBAAAEEEEAAAQQKU4CQvjD1mRsBBDQlEBQaOvf+J57u8tzIN4M1VTjFIoCAWwssHtYv8ccdW5QXyL7p1gtlcQgggAACCCCAAAIIIICAlwoQ0nvpxlIWAgi4nUDdwOCQPW9u+T44NCLS7RbHghBAQLsCNy78KW8+3SxHcnLuFJEz2pWgcgQQQAABBBBAAAEEEECgcAQI6QvHnVkRQEBjAuHRMbse79GvUeMXOmuscspFAAFPENg8f5bsWv3humRdfDtPWC9rRAABBBBAAAEEEEAAAQS8SYCQ3pt2k1oQQMBdBdoWL1dh6ej126LcdYGsCwEEtC2Qk5Mjox6tn5QUF9tKRL7VtgbVI4AAAggggAACCCCAAAIFK0BIX7DezIYAAhoUCI2KOt1x9MRK9zR5TIPVUzICCHiKwL7P18jG9989pI+Pvd9T1sw6EUAAAQQQQAABBBBAAAFvECCk94ZdpAYEEHBngd6V6tw/ceCildHuvEjWhgACCCgCE9u3iL985nQvEVmDCAIIIIAAAggggAACCCCAQMEIENIXjDOzIICANgV8gsPCrveetbjoHbXralOAqhFAwKMEft61XT4e99qZ5ARdJY9aOItFAAEEEEAAAQQQQAABBDxYgJDegzePpSOAgNsLDL+nyWOjur/7QYTbr5QFIoAAAv8IzOj2QvyZY4deE5GFoCCAAAIIIIAAAggggAACCLhegJDe9cbMgAAC2hQICwgKuvq/5evCSleuqk0BqkYAAY8UOHVovywa0udKSlLi7R5ZAItGAAEEEEAAAQQQQAABBDxMgJDewzaM5SKAgMcIjLn/iTavvTRhWpjHrJiFIoAAAv8IfNC3q+7k/j1viMhsUBBAAAEEEEAAAQQQQAABBFwrQEjvWl9GRwABbQpE+gcEXh2+6svg2yrcoU0BqkYAAY8WOPvjEZnb/5Ubqfqk4h5dCItHAAEEEEAAAQQQQAABBDxAgJDeAzaJJSKAgMcJjK331DPDOo2fwlP0Hrd1LBgBBFSBuf276X7du4un6bklEEAAAQQQQAABBBBAAAEXCxDSuxiY4RFAQHMCof6BgTde++SLkJIVK2mueApGAAHvEThz7LDMG9DtWqo+6TbvqYpKEEAAAQQQQAABBBBAAAH3EyCkd789YUUIIODZAiPufeypUV0mzgj37DJYPQIIICDyfu9OulMH9w8TkYV4IIAAAggggAACCCCAAAIIuEaAkN41royKAAIaFQgMDY0btHBldJmqd2tUgLIRQMCbBH774XtZOmLA+eQEXQVvqotaEEAAAQQQQAABBBBAAAF3EiCkd6fdYC0IIODpAn2qNWg8sc/sxVGeXgjrRwABBFSBqS89Hf/XieO9RWQ1KggggAACCCCAAAIIIIAAAs4XIKR3vikjIoCARgVCIqPOd5syu9xd9zfQqABlI4CANwoc27ZZVk8c86M+Pq62N9ZHTQgggAACCCCAAAIIIIBAYQsQ0hf2DjA/Agh4i0C7MlXuXvjaJxuivaUg6kAAAQRUgXFPNtbFXrnYVkR2ooIAAggggAACCCCAAAIIIOBcAUJ653oyGgIIaFQgLLrIgXbDRt9/X4tWGhWgbAQQ8GaB3atXyOb5szbrdXFPeHOd1IYAAggggAACCCCAAAIIFIYAIX1hqDMnAgh4m0D9iKLFvnl76/4IbyuMehBAAAFFICsjQ15rXCctIy21hoicRgUBBBBAAAEEEEAAAQQQQMB5AoT0zrNkJAQQ0KhASGTkx8079+z4aBflvYpcCLiPwMXff5XZfV4WfXyc1GneUjo7SuwQAAAgAElEQVS9OVUCgoJl16rlsm7qBMNCO46dJA+0bmf4s6Wvu09FrKQwBda/NzFzz6crZmSmpw8rzHUwNwIIIIAAAggggAACCCDgbQKE9N62o9SDAAIFLVDUx8fn+tvf/OATHlOkoOfW1Hyp+iT5cs40UY7dUK4GT7eXDqMnOmyQnZ0lv+7dLd8smSdnfz4qOdnZ4ufvL8oLgB/p2FWqNmgoPj6e+T+Xx3fvkAWDexqMYkqWkiHL10pksRKybdl82fj+VMPXW/cfJs279DL82dLXHUZmAK8QuHrujEzp2DopIy2V3xryih2lCAQQQAABBBBAAAEEEHAXAc9MHdxFj3UggAACIkPue7zVuM7vTA8HwzUCSoh+dOsmWf3OaFGCevWq91Rb6TT+76DZ3isrM1PWTX1Tvlv7idkhgkLDZNDiVVL6rmr2TlGo/Sw9SU9IX6jb4tGTz+79ku73g/sGicgyjy6ExSOAAAIIIIAAAggggAACbiRASO9Gm8FSEEDA8wRCIqPO95w2r1yle+/3vMV7yIqVcP77dSv/s1pnhPTKE/TzBnSTnJwcQxD/yuT3pXi5CpKSlCjHtm2RHSsWSZeJMzw2pLe0xYT0HnLzu+Eyf9q5VVa+NeqYPj6ujhsujyUhgAACCCCAAAIIIIAAAh4pQEjvkdvGohFAwE0EmpcoX3HtG599E+Um6/HKZXw0dpicOXZYHu/eV25e+Eu2LJptqNMZIf3KCSNl3+efGsZ7/vUJ8tCzHbzS0LQoQnpNbLPLihzVvF5SYlxs4/8/LemIyyZhYAQQQAABBBBAAAEEEEBAQwKE9BrabEpFAAHnCoRGRa9r2aP/M407dHbuwIx2i0BWRob4+vsbzoU3DpedEdIrHwAc+HK9Yb7mnXtKq/7DLJ4/nxh7U2Z0e16u/3lOqj3YSLpNmSOBISGGvsbfK1e9pvSZvVTCoqJv+fqzw0ZL8bIVRJkzKS7WMJ9eF5f7IUGvmQvl7oeb5Naelpwsi4e+Kid/+E5ibrtdBi1ZbThXXrmunDktG2ZOlpP794hyZI+Pr69UrFlHWvUbKnfUqZtbg3Lczfu9Oklygk5qN28hL02YJgGBQTafSZ+Rlio/7twqu1YulwsnfzHMqVzFypSTRzp0kQZtnzO8kFa91N9+UJw6jpkku1Yuk+8/WyUpiQkSEhEpj3TsYqjfuI/S98aFP+XrRXPk6LZNkp6SYng3QNUHGkqbgcOl5B135o4ff/WKbF4wSw5//YWhnXLdXqmytOjRX2o1e1x8ff34V+RCgU3zZsjOj5bMSUtJ7ufCaRgaAQQQQAABBBBAAAEEENCMACG9ZraaQhFAwMkCUT4+PrHvbD/oq4SxXAUj4OyQXjlGRwmU1eueJo9J28GvS9HSZf5TUMKNazKtczuJu3JJ7ryvnvSasUiCQkMN7Yy/Z/yCVuOvl7qzilw+c8rwYlrlUj5kKFf9Hlk7Zbzh7/VbPSsdx07KDdj/+vW4zOzeQdJTU6R8jVry6pxlEhIeIce2b5GlIwbkjmO60KcHj5QmL75iGMd4DOM12/IkfXZWlnw4eogc+fpLi5v8cLuO0u61seLr93c4rn74obyk1s/PT+KuXv5PX9M+v+7bY/hQQqnX9DJe+/lffpQP+nY1BP7mLmXcZ4eNMQT8XK4RuPbnWZncoVViRmpqpGtmYFQEEEAAAQQQQAABBBBAQFsChPTa2m+qRQAB5wn0rtn40ck93ptLSOU803xHcnZIrzwBP7dfV7nw24lb5i539z3SdtDIW55KdzSkNy1OCembvdxDZnR7wRA4F7m9tAxeskaiStxmaLp79YrcAL91/2HSvEsvufzHKZnVs6Po4+OkUp37DS/OVT5QuHb+jMwf1NPwlL/Sf9Ci1YavOyukXzFmqOjj4qRFr/5S/u5ahgBceUp/weBehg8tIosWl8FL10jR0mUNazf+DQWlrXKUUL2nnpFzPx81rFOpNzQyWgYvWS23Vaxk+I2D2b07GepTfivghVFvS/3Wz0hmWrrsWr1czv10VDq/PUPSUpJz2ylzdZ/6gZS6q6rhNxOWjRwopw7tF7+AABmw4BOpeA9Hpuf7D8qBBu91bR9/7qejPUXk7/OiuBBAAAEEEEAAAQQQQAABBOwWIKS3m46OCCCgZYGw6JhjL46dVKtGo2ZaZijw2p0d0isFJNy8LmsmjhXlhZiml/J0e/vh4wzH2jgjpK/ZuJm0Hz5eIooWMzwx7h8QIIuG9BHlKXLlyffesxYbjtLJSE+TxUP7yonvv5XA4BAZuGillK1WI/eYGuO26pp3frRE1k9/x/DXblPnSK2mjzslpLe0ycrLdle8MUQObdl4yxqV9sYh/YvjJht+S0C5jPsof1fqrf5QY/l513ZZ+L9ehjb3Pv6UvDxhWu5T+cbzG7dTntxv9PxLud8+8f0uw0uAleupvkPksVf6FPj9qaUJ929cKxtmTtmmj499VEt1UysCCCCAAAIIIIAAAggg4AoBQnpXqDImAgh4u0DVkPDIw5N3Hfn7rBOuAhNwRUivLF4Jj6+e/UO2LZ8vBzdtuOUoGfUpdkdDeuUJ9yHL1kn0bSVv8TI+cqfhc50Mx8ZcO3dGpr/yvCQnxOceraN8UKCG4vmBq2t2xpP0ylzZ2Vny697dsnvVh/LHsUO558Cr6zD+IEH5mnFI33P6AqnRqGnuks19b+uSufLlnGmGNnm9wNe4XV4GznhfQX7GWv9+RmqqDGtUKys7K+t2EbmudQ/qRwABBBBAAAEEEEAAAQQcESCkd0SPvgggoFWBNxo+99Ib7YePDdIqQGHV7aqQ3rge5aWkn04ea3i6W7mUF5YOXLhSsjIzHDqT3viseuP5lA8H1EBenevXfbvlwzeGGJqpT4wrL5KdP6i7nD58IF/+rpNmSZ1Hn3DKk/TKS2I/nTRW9q5fbXFeR0P6vEJ940mN2+WF8GSfwfJ49775OtHAMYHFw/ol/rhjy3ARmevYSPRGAAEEEEAAAQQQQAABBLQtQEiv7f2negQQsEMgNDLqbM/pCyrcUfs+O3rTxRGBggjplfXdvPiXTO/6nOEoHDVcV77uyItjLYX0xkfbqMfY7Pt8jeEFsSERkTJo8Sq5vdJdtxyBo7ygdcCCj+WO2nXz5HTGk/RnfzpqOAc/KyPDcOa88gFAmarVxdfXL/eJeUdD+rVT3zQ8pa9ceT1Jb9zu5bemSd2WbRy5nejroMDP326TTyaMPKKPj+OHoYOWdEcAAQQQQAABBBBAAAFtCxDSa3v/qR4BBGwXuDeqWIlvJ3y9N8L2rvRwVCC/kD47K0vWvTtB9qz5SKKKlzCceV76rmo2T2scbperXlNenbNMMtPTckN6Jaz+37JPJaJIMcPYJ3/4Tub2e8VwTI5xGG98RI6lkF7pf2jzhtwn56s1aCiX/vhddNeuivLn7tPmSkBQsGEe45Da9Ex2c0U6I6Q/vnuHLBisvB/01rPerT2T3prjboyP/MnrTHpzRwMpH2xwFZ7A0IdqpqanplQVkfOFtwpmRgABBBBAAAEEEEAAAQQ8W4D/n61n7x+rRwCBAhbw9fV9q8mL3Ya3GTTcv4CnZjqR3BenKhjmzh03DsWVNnk9lZ2ekiJLhveT8Jgi0uTFV6TkHZXFz99fbl68YHhC/I+jBw3m6vnupsfNtOo3VJq93EN+O7BXlo0cKCmJCYb29oT0xk/uG2+0aRBv/FS78pS98jR51QcaGl6yGnf5ouzfuE5++vYb6fvBMsMHCM4I6X/74Xv5oG8Xw7n9ypP7PafPE/+AINm+YqFsnj/LsFxHn6S/dv6MzOzeQRJjb4qPr6+8MOptqd/6GclMS5fDX38pR7/5SrpMnCkpiYkyo/vzhg8wlHbPjRgv9Vo9IwGBQZIYe0OObdsiOz5aLN3f/cCuD2f4R2a7wIejh+gPbdow6v9v/Zm296YHAggggAACCCCAAAIIIICAIkBIz32AAAII2CAQGhl1rvesReUr1KxjQy+aOiKwcsJI2ff5p3kO0Xbw69Kk0ytiS0hvzRnvtZu3kA6jJ0pI+N+/OKG8VHbF6L/Pije+lJBaebFrUlysXSG98hsAStCvHHGjXsZH3ahfU4Ly7R8ulI2zplj0KFW5qvSf/5GERUU7JaRXnBYPfdXw2wKml/IUu7ImR0N6ZdxvP1kqn01722xd6ln9YdExBqOlIwbc8nJf404RRYrKwEUrpUT5Oxy57ehrpcDxPTvk43HDj+rj4+61sgvNEEAAAQQQQAABBBBAAAEETAQI6bklEEAAAesF7oksWuy7t7bu56gb680cbmlLSG/rcTfKE9w7P14qx3dvF931a4a1Kk/Tl69RWx7t2kuqPdjIcPa6eimB9NFvNsn69942tFfa1nvqGWnZc4Ds/GSJ7PxoiRiH5MqT4TO6PS/X/zwnyrE5fWYvNYTn5i7lKfClI/8Nn5UPCF6aMM3wlLjxpazhzNFDsnXJB/L7wX2ivNhVuYqVKWc4o71xh865c1z8/Vd5v1cnSU7QifF4u1Ytl3VTJxj6dRw7SR5o3c7wZ0tfT9Unyaa5M2TPpx8Z5lM+kLjv8VZS+f4HZMXooYaQXjk7Xz1aaPU7o0U5mkbx6fvBh3LnffVyS1A+YNi2fIHh733eX2IwVi61ri9mvytnfz5qCOGVeWo0bCotevQ3vMBXva6cOS1bFr4vSkCs/EaEcinHG93zyKPS9KUeUrR0GYfvOwawXmDIg3enZaSlVRKRi9b3oiUCCCCAAAIIIIAAAggggIAqQEjPvYAAAghYL/B6o+deGtNu+NhbU1Pr+9MSAQQQ8DqBxcP6Jf64Y8tQEfn70xcuBBBAAAEEEEAAAQQQQAABmwQI6W3iojECCGhZICw65pcu78yoXqX+Q1pmoHYEEEDgFoEjX38pa6eO350UF9cYGgQQQAABBBBAAAEEEEAAAdsFCOltN6MHAghoU6B0YHDwH+9+f5yn6LW5/1SNAAIWBJTjkIY/cm92TnZ2mIikAoUAAggggAACCCCAAAIIIGCbACG9bV60RgAB7Qp0q/lI8+k9ps3jPHrt3gNUjgACFgSmd20ff/ano11EZANICCCAAAIIIIAAAggggAACtgkQ0tvmRWsEENCoQFhUzOa2/xvZQnlJKBcCCCCAwK0COz9aLJsXzF6Wqk/sig0CCCCAAAIIIIAAAggggIBtAoT0tnnRGgEENCrgHxikH/fFztDIYiU0KkDZCCCAgGWBS6d/k5ndnr+akpRUEicEEEAAAQQQQAABBBBAAAHbBAjpbfOiNQIIaFOgYYkKd3zxxrqtUdosn6oRQACB/AVGPVo/KTH2Zj0R+TX/1rRAAAEEEEAAAQQQQAABBBBQBQjpuRcQQACB/AXGNnupxxttBg33z78pLRBAAAFtCqwYPUR/cNOG4SIyR5sCVI0AAggggAACCCCAAAII2CdASG+fG70QQEBDAmHRMUdffuu92tUaNNRQ1ZSKAAII2CZwaPNG+ezdt75Jio99zLaetEYAAQQQQAABBBBAAAEEtC1ASK/t/ad6BBDIXyBExEf/3r5ffPwDA/NvTQsEEEBAowK661flzTZNkzLS0iI0SkDZCCCAAAIIIIAAAggggIBdAoT0drHRCQEENCTwWNlqNVYP++jzaA3VTKkIIICAXQJjn2yUEHflUhMROWLXAHRCAAEEEEAAAQQQQAABBDQoQEivwU2nZAQQsF7A19d3wqNde7/+5Kv/87W+Fy0RQAABbQp88uaI5P0b1o4UkVnaFKBqBBBAAAEEEEAAAQQQQMB2AUJ6283ogQACGhIIi4459PKEafdVe7CRhqqmVAQQQMA+gYObNijn0m/R6+Ja2jcCvRBAAAEEEEAAAQQQQAAB7QkQ0mtvz6kYAQRsEPDz90+fuP1QQHB4uA29aIoAAghoU+DGxb9kygtPxaYm64tqU4CqEUAAAQQQQAABBBBAAAHbBQjpbTejBwIIaEegXrGy5beO+Xx7lHZKplIEEEDAMYERTevqk3Xx94jIGcdGojcCCCCAAAIIIIAAAgggoA0BQnpt7DNVIoCAfQL9GrRp/26HMROD7OtOLwQQQEB7AvMGdk868d23PURklfaqp2IEEEAAAQQQQAABBBBAwHYBQnrbzeiBAAIaEQiNil7XZuDwZxq0aa+RiikTAQQQcFxg2/IF8vXC92enpaT0d3w0RkAAAQQQQAABBBBAAAEEvF+AkN7795gKEUDAToGQyKg/B8z/uGzpu6raOQLdEEAAAe0J/H5grywdOfBHfXxcbe1VT8UIIIAAAggggAACCCCAgO0ChPS2m9EDAQS0IRDh5+8fO/2Hk/7aKJcqEUAAAecIpCQmyOuP1k/LysgIds6IjIIAAggggAACCCCAAAIIeLcAIb137y/VIYCA/QINS1W6a+OINZui7R+CnggggIA2BUY//mCi7sa1B0TkhDYFqBoBBBBAAAEEEEAAAQQQsF6AkN56K1oigIC2BPo1aPPc1A5j3uFJUG3tO9UigIATBOYP7JHwy3c7e/HyWCdgMgQCCCCAAAIIIIAAAgh4vQAhvddvMQUigIA9AiHhkR+16j/0xYfbdbSnO30QQAABTQt8vWiO8vLYyZmZmSM0DUHxCCCAAAIIIIAAAggggIAVAoT0ViDRBAEEtCcQFh3zS49pc6vfUbuu9oqnYgQQQMBBgZ++/UZWTXh9d1J8XGMHh6I7AggggAACCCCAAAIIIOD1AoT0Xr/FFIgAAvYI+AcEpry1dV9waGSUPd3pgwACCGha4Pqf52Rqp6evpeqTbtM0BMUjgAACCCCAAAIIIIAAAlYIENJbgUQTBBDQnED50KjoXybtOBSmucopGAEEEHCSwKB6VTOzszKVl2/rnTQkwyCAAAIIIIAAAggggAACXilASO+V20pRCCDgoMBjFWrWXv2/ZWuVcIkLAQQQQMAOgTfbNNXduPBnUxE5Ykd3uiCAAAIIIIAAAggggAACmhEgpNfMVlMoAgjYINDvwbbPT3nhjbdDbOhDUwQQQAABI4H5g3om/LJnRy8RWQUMAggggAACCCCAAAIIIICAZQFCeu4OBBBAwEQgKDR83pN9BvZ6pGNXbBBAAAEE7BT4cs607K1L5o4TkQl2DkE3BBBAAAEEEEAAAQQQQEATAoT0mthmikQAAVsEwmOK7Ok4dtLDNRoqpzRwIYAAAgjYI/DDF+tk/fR31iXrdO3s6U8fBBBAAAEEEEAAAQQQQEArAoT0Wtlp6kQAAasFQsIjLgxeuqZ0yTsqW92HhggggAACtwqcPnJAFg/r+7M+Pu4ebBBAAAEEEEAAAQQQQAABBCwLENJzdyCAAAImAn7+/umTdx0LCAwOxgYBBBBAwE6BuCuXZGL7lrGpyfqidg5BNwQQQAABBBBAAAEEEEBAEwKE9JrYZopEAAEbBG4PDgs/PWX3sVAb+tAUAQQQQMCMwMD778rOyc5WPvHMAAgBBBBAAAEEEEAAAQQQQMC8ACE9dwYCCCBwq0C9EhXu+PqNdVujgUEAAQQQcExg1KP1kxJjb9YSkTOOjURvBBBAAAEEEEAAAQQQQMB7BQjpvXdvqQwBBOwTeKbqAw2XvDpnaZR93emFAAIIIKAKTOnQOv7C7yfaiMhuVBBAAAEEEEAAAQQQQAABBMwLENJzZyCAAAK3CvR76NkOU59/fQIH0nNnIIAAAg4KLBjcO+H47m29RGSVg0PRHQEEEEAAAQQQQAABBBDwWgFCeq/dWgpDAAF7BPz9/Se16DVg+GOvvGpPd/oggAACCBgJrJsyIW3X6uUjRWQ6MAgggAACCCCAAAIIIIAAAuYFCOm5MxBAAAEjgbDIqFWtB414vkGb9rgggAACCDgosG35Atk0f+Z7mWlpQxwciu4IIIAAAggggAACCCCAgNcKENJ77dZSGAII2CMQHlNkd8exkxrWaNjUnu70QQABBBAwEvjhi3Xy+bR3PtUn6p4DBgEEEEAAAQQQQAABBBBAwLwAIT13BgIIIGAkEBYV82uvmQurVqhZGxcEEEAAAQcFftmzUz4e/9qepLi4Rg4ORXcEEEAAAQQQQAABBBBAwGsFCOm9dmspDAEE7BEICY+4PPSjz0sWL1venu70QQABBBAwEjj381GZP7Dnr3pdXHVgEEAAAQQQQAABBBBAAAEEzAsQ0nNnIIAAAkYCAUFBSW9u/j4sLCoaFzcX+OvX4zKzewfpMnGm1GhUMMcTHd+9QxYM7ik9py9w6pyFUYuzt9faGqxt58z1fTR2mBz4cn3ukHfeV096zVgkQaGhzpyGscwIXDt/Vqa9/MyllKTE0gAhgAACCCCAAAIIIIAAAggQ0nMPIIAAAvkK+Pj4Zs04cNLXx9c337Y0sF9g27L5smXhbBm4aKWUrVbjloGUQPXYti1mv2fcT+lESG//Hji7p7Xhu7XtnLU+Zb4ti2bLyxPeM4TyCTeuybTO7aRo6TIE9c5CzmOcxNibMq5V44SM1NSoApiOKRBAAAEEEEAAAQQQQAABjxTgSXqP3DYWjQACLhKI8A8MvPHevhOBLhqfYf8RsPREuhqgxl25JK37D5PmXXrlmqUlJ8v8Qd0Nf1eegr52/ozTQnplPctGDjT7wYAzN81SQF3QwbUza1LHsrYGa9u5Yo3qmK76jQhXrtlTx85MT5ehD9+TkZ2Vyc9VT91E1o0AAggggAACCCCAAAIuFyCkdzkxEyCAgAcJlAqJjPp98s7DYR60Zo9cqhrGV65bXzqNn5pbgxrgpqemSL2n2t7yPbVPw/YvGsJ7Z4a9hPSO30bW7oe17RxfkeUR1DW06NHvlg+CXDmnlsceVK9KVnZWlvJzNU3LDtSOAAIIIIAAAggggAACCFgSIKTn3kAAAQT+FbgrqniJQxO27I0AxfUCyrE2pw79IEOWr5XIYiUMEyrH2ez59GOp2biZ/Lxr+y3fM3362TjsPbZ9c+6Z46bhvjruxvf//TBAbaM+nX/68IFbCjY3htLAXMCsrFkdOzA4xOLT+KbnoivjqWejG/9WQH61GH+QYTyGpfPV1Q832g8fJ1fOnMpda0zJUrf4KuMuGtJHOk14VzbPnymKibFDfue6W9oP0/PfLYX0puObnvuvfF+5ajdraXgvgHKp3iXK32H4LQt1H01/C8P0buZJetf/+zaeYehDNVPTU1OUM+ljC3ZmZkMAAQQQQAABBBBAAAEEPEOAkN4z9olVIoBAwQjULla2/LdjPt/O2ckF4G3uXHrTINY4qFUDfDXUNw6r1XbmnpBWxixZ8c7cJ6bVgNY4yLX2SXrTgNm0n+n556aM+R13o/wGQV61mK5d/ZDh5sULtwTuxvMaHyFk+uGEcT9znso45uYw9zXj/qqtufPfTQ3MjWVuj9QQXw39lbUZB/OqW34BvDVmBXD7a2qKEU3r6pN18VVF5IKmCqdYBBBAAAEEEEAAAQQQQMBKAUJ6K6FohgACmhBoUKrSXZtGrNkUrYlqC7lI00Dd+DgbJUxWXu6pHm2jBqtFbi+dewSOpSNLlDA39vJFiy8FNTeWvSG98sHBib27rH4BaX4hvenxK8a1qKG0sYHytfyOj7H0olTTfurfazdvccsxQ5Zs7O2f3wcd6m1puo/mfvPCXCBveiySOp7xhwimv0VQyP8UvH760Y8/mKi7ce0+ETnl9cVSIAIIIIAAAggggAACCCBghwAhvR1odEEAAa8VeKRc9Zrrh65YT0hfAFts7kWwynEr3afNlbLVaohxSJuWnGQI7ZUjW2o0ampYXV7Hppgeo2Ncjum8yjEx9ob0akhseqSLJb78QvouE2fm1qeMYRxMK383/uBCncNSKJ3f9609499cOK6MbfpeAWtrM21n+hsS6rpNv27uwxdzIb25D2HU+8X4/iqAW5wp/hEY1+oRXeylCw+LyHFQEEAAAQQQQAABBBBAAAEE/itASM9dgQACCPwr8FjFWveuHrxkDSF9Ad0VxkHsgS/X3/JUuvFxOLrr12TZyIG3nPduS0if13nwjoT0CpMaFCt/zutMejUontm9g5iG8dbUohgofZUjccxdls5htxTiWxuyW/rNBNMwPL+QXv0tAdN25vZGrc/4iXdC+gL6R+mCaSa0ba67/uc55dO1Iy4YniERQAABBBBAAAEEEEAAAY8XIKT3+C2kAAQQcKLAE5Xr1l/Zf/7HkU4ck6HyEDB+Elp5YapydRr/9wteTV9EanqEjTXBdlBouOHccuOz1535JL1xaWrorXzN+GW4xm3yC7LteZI+vxssv5BePVLIGk/1Bb/KnNaG/JaOxVFrtfQkvWldhPT57bT7fv/t9i3ir545/biI3PqGZvddMitDAAEEEEAAAQQQQAABBApUgJC+QLmZDAEE3Fyg1V31GqzoN3cFL44toI1Sg96ajZvJz7u233KcjRqmh0RESkpiglR/sHHuy19NQ3z1CBzl68bHs6hPnxuf9e6qkF6ZO79jcxwJ6dUPHEzPpM9vq0zDdLW96VExltZm65n0pufqm3u5rvFvE+Rnpq7X0ZA+Pye+7zqBSc8/GX/p9G9PiMg+183CyAgggAACCCCAAAIIIICA5woQ0nvu3rFyBBBwvkCbKvUfXN73gw8J6Z1va3FE9bgTc0fF5PU9a578ViZVznGvXLd+7hP66pjG58hbegmt6aKN56xc9wHDU/pNO3XPPUfe0vnt6jiWAnNralGeYrf0otS5/btJxzETDWf5m17qnHFXLonyQl7lNxXMfVBhaQ3mXjxr7mvGL2ZVj94xV6/pPObWotSgPGF/5ezpW/bN9LcpbDmT3lzbArzNNT3V5BdaxV889etTIvK9piEoHgEEEEAAAQQQQAABBBCwIEBIz62BAAII/CtASF8Id0NeL19Vv2d8Nrm6RGuDbePwWOmrBNXKZRr4KqHwxvf/PmpHDbNNOUznNA7Albbm1mk6hvEZ9uoHBWeGqEsAACAASURBVNfOnzGcN5/XcTfqUTOm9eR3Dr7xcTdK6K2c/a9cpi+7teSptFWD9NOH/z2txNRI6a+8mLXThHdl8/yZorY1185SrerazO2Bo0/SE9IXwj/uf6ac/MKT8RdP/UZIX3hbwMwIIIAAAggggAACCCDg5gKE9G6+QSwPAQQKVIDjbgqUm8kKQsDSmfQFMTdzIKAIcNwN9wECCCCAAAIIIIAAAgggkLcAIT13CAIIIPCvAC+O5W7wOgFCeq/bUo8r6O12LeKvnuXFsR63cSwYAQQQQAABBBBAAAEECkyAkL7AqJkIAQQ8QOCxirXuXT14yZpoD1grS0TAKgFCequYaORCgQltm+uu/3muqYgcceE0DI0AAggggAACCCCAAAIIeKwAIb3Hbh0LRwABFwg8Uq56zfVDV6wnpHcBLkMigIA2Bca1ekQXe+nCwyJyXJsCVI0AAggggAACCCCAAAII5C1ASM8dggACCPwr0OD2SndtGrlmEyE9dwUCCCDgJIHRjz+YqLtx7T4ROeWkIRkGAQQQQAABBBBAAAEEEPAqAUJ6r9pOikEAAQcFahcrW/7bMZ9vj3JwHLojgAACCPwjMKJpXX2yLr6qiFwABQEEEEAAAQQQQAABBBBA4L8ChPTcFQgggMC/AndFFS9xaMKWvRGgIIAAAgg4R2DoQzVT01NTSotIrHNGZBQEEEAAAQQQQAABBBBAwLsECOm9az+pBgEEHBMoFRIZeWryziOhjg1DbwQQQAABVWBQvSpZ2VlZys/VdFQQQAABBBBAAAEEEEAAAQT+K0BIz12BAAII/CsQ4R8YeOO9fScCQUEAAQQQcFwgMz1Nhj5cKyM7K5Ofq45zMgICCCCAAAIIIIAAAgh4qQAhvZduLGUhgIB9Aj6+vlnTfzjp6+vra98A9EIAAQQQyBVIjL0h41s9kpCemsq7PrgvEEAAAQQQQAABBBBAAAELAoT03BoIIICAkUBAUFDim5u/Dw+LisYFAQQQQMBBgWvnz8i0l5+9lJKUqJxJz4UAAggggAACCCCAAAIIIGBGgJCe2wIBBBAwEggJj7g8dMX6ksXLVcAFAQQQQMBBgbM/HZUFg3ue0MfH3e3gUHRHAAEEEEAAAQQQQAABBLxWgJDea7eWwhBAwB6BsKiYE71mLqhWoWYde7rTBwEEEEDASOD4nh3yyfgRe5LiYhsBgwACCCCAAAIIIIAAAgggYF6AkJ47AwEEEDASCI+O2dVx7ORGNRo1xQUBBBBAwEGB/RvXyoYZEz/V63TPOTgU3RFAAAEEEEAAAQQQQAABrxUgpPfaraUwBBCwRyAsMmpl64HDX2jwNHmSPX70QQABBIwFti2bL5vmzZqWmZE2FBkEEEAAAQQQQAABBBBAAAHzAoT03BkIIICAkYCvv//EJ3oOGPFYt1dxQQABBBBwUGDt5DfTdq/5cISIzHBwKLojgAACCCCAAAIIIIAAAl4rQEjvtVtLYQggYKdA3wefeWHqC6PeCrGzP90QQAABBP4RWDC4V8Lx3dt7icgqUBBAAAEEEEAAAQQQQAABBMwLENJzZyCAAAK3CrSt8sBDS/vOWR4FDAIIIICAYwKTO7SKv/j7r61FZI9jI9EbAQQQQAABBBBAAAEEEPBeAUJ6791bKkMAAfsE7i9R/o5v3vhsKyG9fX70QgABBHIFRjWvl5QYF1tLRM7AggACCCCAAAIIIIAAAgggYF6AkJ47AwEEELhVoGRwWNiZKbt/5Lgb7gwEEEDAQYGBdSvn5OTkBIpIpoND0R0BBBBAAAEEEEAAAQQQ8FoBQnqv3VoKQwABewX8/P3TJ+86GhAYTE5vryH9EEAAgbgrl2Ri+5axqcn6omgggAACCCCAAAIIIIAAAghYFiCk5+5AAAEETARCIqL+GrR4VZnbK1XGBgEEEEDAToHThw/I4tf6/qSPj1OOu+FCAAEEEEAAAQQQQAABBBCwIEBIz62BAAIImAiEx8Ts7jhmUsMajZphgwACCCBgp8D+jWvl8xmT1ibr4tvbOQTdEEAAAQQQQAABBBBAAAFNCBDSa2KbKRIBBGwRCAoNn/tE74G9m7zY1ZZutEUAAQQQMBL4cva7WVuXzhsnIm8BgwACCCCAAAIIIIAAAgggYFmAkJ67AwEEEPivQN8GT7ef2mH0RA6l5+5AAAEE7BSYN7BHwonvdvYUkdV2DkE3BBBAAAEEEEAAAQQQQEATAoT0mthmikQAARsFHi1fo9aaIcvXRdvYj+YIIIAAAv8IjG/TVHfzwp9NROQoKAgggAACCCCAAAIIIIAAApYFCOm5OxBAAIH/CpQLiYw6MXnn4TBwEEAAAQTsExhUr0pWdlZWpIgk2zcCvRBAAAEEEEAAAQQQQAABbQgQ0mtjn6kSAQRsFPAPDEx+a8vekNAoHqa3kY7mCCCAgFw7f1amvdT2aoo+qSQcCCCAAAIIIIAAAggggAACeQsQ0nOHIIAAAmYEwqJjjnd/94O7K9W5Hx8EEEAAARsFftq5VVa9NerbpPg45bgbLgQQQAABBBBAAAEEEEAAgTwECOm5PRBAAAEzAiERkR8+1XfISw3bv4gPAggggICNAlsWzpYti2ZPys7MHGljV5ojgAACCCCAAAIIIIAAApoTIKTX3JZTMAIIWCnQ94E27aZ2HDMpxMr2NEMAAQQQ+Edg3oBuCSe+39VTRFaDggACCCCAAAIIIIAAAgggkLcAIT13CAIIIGBe4OHbK1X+YuSazRxKzx2CAAII2CjwxuMNEhNuXK8nIidt7EpzBBBAAAEEEEAAAQQQQEBzAoT0mttyCkYAASsFwn39/OJmHPjN38r2bt0sLTlZ5g/qLqcPHzCss+f0BXLlzClRjqQYuGillK1Wo9DW/9HYYRJ7+aL0mrFIgkJDC3Qdf/16XGZ27yAtevST5l16WT13wo1rMq1zO1GOQ7Kln9UTeHBD1bTLxJlSo1FTi5VsWzZf9nz6sQxZvlYii5Vwq4oL8560B8Jac3vGtqdPcoJO3njsgdTMjAx+E8keQPoggAACCCCAAAIIIICA5gQI6TW35RSMAALWCoRERp3vP29FuTJVqlvbxSntlPBy4/tT/zNWvafaSqfx//26NZMqY5oG8ua+Zs1Yzm5TmIEoIb2zd1PE2sCYkN559taaO2/GvEf67YfvZdnrg47p4+PqFNSczIMAAggggAACCCCAAAIIeLIAIb0n7x5rRwABlwqERkV/2qb/a+0atH3OpfOYDm4uvFSf3NbHx9n15HthBuFqfZbW4A5rs3WDeZLespi1gbE7hPTeck9aa27rfW5v+2+UDwUXzZ6VkZIy0N4x6IcAAggggAACCCCAAAIIaEmAkF5Lu02tCCBgq8CrD7RuN63j2EnBtnZ0pL2l8FI9submxQs2HxHiDkG4twSiyt4S0hPSO/Jv3Nl93S2knzugW+Kv3+/qwUtjnb3TjIcAAggggAACCCCAAALeKkBI7607S10IIOAMgbpFy5TbNnbDjihnDGbtGHk9YXx89w5ZMLin4Ux59bxv0/PmA4NDcp+2V8O79NQUs9Obtl00pI90nzZXdq1aLge+XG/oY+6YHdNx77yvnsUz5S2tQa1BDe9b9hoo8wd0F2WtxusyXrjSVl2X8nVjB9MClbanDv3wnw80jA3LVa9h9mx5tY06pul6LIX0+bko37fW2HQNpvuQ3/dNPSzNbbp3artOE96VzfNnGt5joM5teq+Zuz+MA+Nj2zfn7pfpPObu87zuZWUu1b398HFibuxr588Y3jGQ1z2kjOOse1K5x5SrdrOWhn+XxvdJfveQWqvS3/h9DOYCd0vrjSlZynB/665fM9StvAfA2MWRI7Ks/Xllrt3wJvfpUxJ0NUXkrCPj0BcBBBBAAAEEEEAAAQQQ0IoAIb1Wdpo6EUDALgE/f/+0d7YdCAyJiLSrvz2d8grp1ZCyct36hvPp1b8XLV0mN+hTz7Q3DrDNPcVueia9cRCo9jV3ZrsaPrbuP8zw0lRrn/DP60l6JXg3DnFNA3Zzc5iuw9Ta3AcaShvjsZW/m74A1pyf6dfMhfTWuNhqbLqHShisfDhjaT3G94Gph/Hc6t6Zu3/MrdE4IDeeI7/+ec1jep9bcy+rbeKuXBJ1bOP1qqG18iJaSx/SGLs4ck+q95Lpvat83Zp7yNqQ3vTfoOnPAGU+a+8re34e2drnxl/nZUrH1jdTk/XFbO1LewQQQAABBBBAAAEEEEBAqwKE9FrdeepGAAGrBMKiixx86c0pdas/9IhV7Z3RyJaQPq+nkYvcXjr3RbO2hPQtevQzhO/qZdxX+dr8Qd3FeGzjkFB5kld9wt/UIq9A1PSJd9OniZUAfNnIgf85jz+vY3zUENR4rabhen5/V2swHcu0n7m5zLlYelGtNcbqWiw9xW/JSO2nzl27eYtbXkBs2s9SO0v3pbX9TduZjmfNvWwuoFbqMxfI5+eh9ou9fPE/vwVibjxzT7gr7Y5t23LLfWlpf0zvEWtDenMupl+z5r4KCg11xo+nfMc48NV6WT/tnU16XdyT+TamAQIIIIAAAggggAACCCCAgEGAkJ4bAQEEEMhbYPyjXXuPatVvqF9BQdkS0lt7zrstIb1p0J7fk+eKizVntFu7VuNwW/3AwJJJfi8fNRdmqsfNlK1W4z/rtvT0vWkQrPzd+Al8S/Wbft3S2eHGxurRJaYflpiG7ab7lN+55Ja+b/p1c+0sBcrm9sraeUz3xpr7Iy05yezxRNaG6qb/hq2ZUw23zQXh5vpbew8FhYYbPvBSrryOu7ElpM/r367y2wUFcX087rXkH774bLiIzC6I+ZgDAQQQQAABBBBAAAEEEPAGAUJ6b9hFakAAAVcKNC9Tpfqnr32yMdqVkxiPbU1I37D9i9LwuZcMIZ9yZri5y/T4GNMnhi0dd5NX0KcGyJbOuFePIDG3HkcCUdOz6I3HNz7ixHRe08BYqfnE3l25oahpiJ7X09fG+6LMYxzSWzozXF2P6dEs1hhb+q0E07POTWu2dE5/fuG5+qFAXiG96W9QKHNb+0GEacht7KkG1vndy54S0pv7rQ/FylzNytfzCultOe7GHUL6sU80TIi7eln51aOjBfUzk3kQQAABBBBAAAEEEEAAAU8XIKT39B1k/Qgg4GqBIB8fn5R3vz/uExAU5Oq5DOPb8uLYvI57MV6sq5+ktwbGkZA+vyfmLc2vPgFe/cHGuR9qKH9Wj/MxF9KbvphXHTuv3yiw5jcJlHFc+SR9fnuQX0ivBrzu9iS9cV2WnL35SXpzH8qYvhDWmvuqIJ6kj796RSa0bZ6YkZZacC/xyO/G5/sIIIAAAggggAACCCCAgAcIENJ7wCaxRAQQKFyBsOiYIy9NeLeOEu4WxGUpkDZ35Ii14bWzQnr1iWdzT1TnZ+NISG/N+eKW5lefnm/Za6B8NHqodJ82V5SjbpTL1WfSm67JmjBV6aM8pa++HNh0DGs/ELA0t+kxOtb+RoWtZ9KbzmPPmfTW1u5OIb21Z9IrtVlzXI7SRrmUF0Vbuqy5rwoipD+46XP57L23v9bHxbXI7+cB30cAAQQQQAABBBBAAAEEEPhXgJCeuwEBBBDIX2B0k5e6jW47aGRA/k0db2EuDFWDP318nNmXVJoGukqwV7LinblPjDsrpFeCPnNnbivrm9u/m3QcMzE3ADeVMA2D1e+bW5vpER+WzkRXxrxy9nS+AaZyDn2ZandLSmLCLUeLmAtUzb0M1PRr5vpZ42JtmKrUtfH9qWJ8dI3xnpqzVMb+5M2R0uf9xWIukDU+kkc9fsfci1jze+Le+MWz5l4ya+08pvd5Xi+FVe9lZz9J78g9aSlkV79u+kJZc/eV6T1j/NS8uveWjlIyPs7K2vvK8Z9OeY+wfNRg/eEtXyifKsx19VyMjwACCCCAAAIIIIAAAgh4kwAhvTftJrUggICrBB4qXq7iV6PXfxPlqgmMx1UDWtO5LJ33rgbYxud5m7Z1ZkivrMs0OAwMDrnlwwNzTqbrVENIa0J640D/wJfrc4c3PfYjv3lNXSyFvqZ7YHruvaV++bnYEqaarsG0VtNjUPI6m994z14Y/bbs/WxV7rsMrD06RRlDrTvuyqVcalNTpUblQ5FOE96VzfNnWpzH3IdR+d3Lzg7pHb0n8zpuKr97yNw9rQTvHd54R2b3eVnaDx8nNRo1NXv8lekHGrbcV678GfZ683pJSXGx94vISVfOw9gIIIAAAggggAACCCCAgLcJENJ7245SDwIIuEQgICgoacznO8KiStzmkvEZFAFXC1gKcl09L+PbL5DX0UbWvo/C/tlt63nx1EmZ1b3D5ZSkxFK29aQ1AggggAACCCCAAAIIIIAAIT33AAIIIGCFQFhUzFdPDxrxRP3Wz1rRmiYIuJ8AIb377Ul+K7J0zJP6WxSWfrsmv3Fd8f3tKxbJ1wvnLE7VJ3Z3xfiMiQACCCCAAAIIIIAAAgh4swAhvTfvLrUhgIAzBbrWaNRsRs/p8yOdOShjIVBQAoT0BSXt3HnMHQGkzGD8vgLnzmjfaO91aRd/7udjL4vIF/aNQC8EEEAAAQQQQAABBBBAQLsChPTa3XsqRwAB2wRuD6lQ8dzkdd8E2taN1ggggEDhClw5c0qS4uPEx8dXfHx9/v6/Pj4mf/7na7lt/ml3S3tfEaWfoe+/7dNS9PLOsy2ysrOzyolImohki0jOP/83vz8r7bgQQAABBBBAAAEEEEAAAU0LENJrevspHgEEbBHwCw1NLV62QtDrn2y0pRttEUAAgUIVmNrteUlIS5WcnBwRo//M/j0729DG+Hu3/vnv7xu3ycrMlKz09OycnJw0kRyfv78vPrl/FlG+5qN8+Z+vKf/vT8PXfPz8MiQgIMHH1zfex8fvRnZOzhWfjIxL2RlpytuJbxj9922hIjI5AggggAACCCCAAAIIIOBCAUJ6F+IyNAIIeJeAb2TkucAixcpXvbuWvPLmVO8qjmoQQMBrBZSQPq3JoxJ0V1W3qzEnPV2ykhIlOzFRspMS//6z8n8TE7Ky4uNTs3RxmZnXr0l2fFyg+PltzklP/0xEvhKReLcrhgUhgAACCCCAAAIIIIAAAnYKENLbCUc3BBDQnoBvVNSRIh271Mk8+INULHm7dB1PUK+9u4CKEfA8AXcO6a3VzLxxXVKP/yjJB/ffSDtzuphPUNCRnLS0lSKyWUR+sXYc2iGAAAIIIIAAAggggAAC7ihASO+Ou8KaEEDALQX8oqO/i+nQ+aGQe+pI4uK5UrFkaek6fopbrpVFIYAAAqqAN4T0pruZcvSQ6Pd+dzP15PGInOzsLMnOXiUio0TkMjuPAAIIIIAAAggggAACCHiaACG9p+0Y60UAgUITMA7plUUkLporFUuVlq7jCOoLbVOYGAEE8hXwxpDeuOj0P89LwqYNN1J+PFJMRGb8E9Yn5wtDAwQQQAABBBBAAAEEEEDATQQI6d1kI1gGAgi4v4BpSP93UP+B3FG6rHQZO9n9C2CFThf4aOwwObZtiwxctFLKVqvhtPGVcWMvX5ReMxZJUGio08Yt6IG2LZsvez79WIYsXyuRxUrIX78el5ndO0iXiTOlRqOmLl+OMv/G96dKz+kLCmQ+lxdk5wTeHtKrLBkX/pK4VR9eSzt3JkyyspTzyMbbSUY3BBBAAAEEEEAAAQQQQKBABQjpC5SbyRBAwJMFzIX0Sj0JCz+QSmXKSZexkzy5PNZuhwAhfd5ohPR23FQu6KKVkF6lSz3xs8SvXXUt8+b15Jz0dOUH83wXsDIkAggggAACCCCAAAIIIOA0AUJ6p1EyEAIIeLuApZD+76B+jtxZtrx0HkNQb+994M5Pjx/fvUOWjRzo9CfmLVnZY1HQT6lbs88FFdK7Y+3W+BRUG62F9Kqrft93otu47mZ2asqpnNTUiSKysaDMmQcBBBBAAAEEEEAAAQQQsEWAkN4WLdoigICmBfIK6Q1B/YI5cme5CtJ5jJIFcdkqYE8wbesc9rYnpLdPjpDePjdn99JqSK845qSnS+I3m1N0mzYESnb2QBGZ42xfxkMAAQQQQAABBBBAAAEEHBUgpHdUkP4IIOBqgbIiUl5ESv9/uFL8/18KGC0iYSIS+P/nDRfozzCfwMDni3brUyrknjoWa05YMFvuLH+HdB79jqtdCmX8hBvXZFrndhJ35ZJh/npPtZVO46eKErCfOvRD7tnj6uJMw231jHDl+4HBIYYn05VLOac8PTXllpqMzxFXxj/w5frc75ueMa6Me2LvLmnZa6DMH9A9dyy1nXF/dc3Gkxmvy7iutORkmT+ou5w+fMCid0zJUrfUbWpk+n3TgUzbt+4/TK6cPf2fM+nVp8VVJ+NxTX2UOe68r17umfaW6svrJsqvDtP1KGOZ2xdrzqTPb3+VsZV7acHgnrlLNr73jO8N05rU+0x9Z4C5PTW9J5TaFg3pI92nzZVdq5bn3nvm7p1C+Ydo46RaDulVqtQTx+XmsgX67MSE90RkjI2ENEcAAQQQQAABBBBAAAEEXCpQoAGXSythcAQQ8AaBKiLSwC8mpkVOZmatnOSU8uLvl+kXGZXoFx2T7hsZLX6REQH/x95dgEdxdX0AP+ua7G4ILsXd3aV4C8Gd4u7uxd3dvbRQihdti7sUKBR312Qlq1n73tk2fGlIwiZZ3/88D0+FmXPP+d0BlrN37rAlUiGLL5CwOByhp4sO+brOF4fUrFpKebLnpA4B1qiPbW6GZczsaMwzB9NcLV6zvuPfmQZq/CZt3NXxD65c+M+WMUwj9PDapdRhynzHy1ETWkkfO2bkq5efGuGxzVqmmV2rU0/H2LFN6MQa17HnxjaW63Xv9+laZtwMOXJ/+u+E4ie2kj7+SvHYxnae0uU+GTHXXj966NN/x72B4p8ft4Ect8nOxDi2Ze2npnvsdWkyZ/n0/xLb8sWZ+uLf1F+qIzEj5h6IPy9JNemdnd/Y8eJ/ccPce8wLaBOrPf68JeSWlCXzhUjsmAndO1/8zcBHTkCT/p+JsLx7Qx/XLNfZ1OoDVq2mlY9MD9KAAAQgAAEIQAACEIAABCDg2VWo8IYABCCQgEADIvqGxRdEsHjcEEGeAixh3nwhvGzZiZcpC7FFIr9E06xaQnly5KYO46b5Zf4JJR3bzGwxcqKjMRr3SKiBH3t+lRbtHA3w2NXuPReudTTl4x8JNekTa47HP5eJfXjN0v/sGZ9QUzWhPOPnkdA5zjbp4zftvzT5CZ0fOz5zbWJWzM+ldCsZZwySqiOp6xOal6Sa9M7ML1Mr8zRD3C+H4rs626RPrK74eSTWkPflLZmSutfQpP+vzocVCy2m+/de242GckT09ku/TvHzEIAABCAAAQhAAAIQgAAE3C2AlfTuFkZ8CEAgIYGqbKGwi91iacZJl14jLVshVFi0hJSXkdnRJnAOzarFlDdnXvpu7NSAKCruKu/4K+Zjm8ZxG+XxG5+xq6HjrhCPC5NQAzSxpmr8/5/QeSlttCbUJHemSS8QSx3NZOZIqrn+pZqZn3emGRz/iwlnX576pS8BvvTzSa0oj5/Tl75IcGZ+1R/eO7ZDivv0Q/xfUM406dN9lTPR+YlfU1JPJSS0rZOv/wJHk/7zGVL+vIW0J/5gfqI4Ef3l63OI/CAAAQhAAAIQgAAEIACBwBZAkz6w5xfVQcDXBLqxZfIxLC43XFqlukhSpgKXE5bG13J0aT7qlYspX67AbNQzUHH36I7f6ExsZXzsvuLx9wpP6PyE9lqPnaC4W9uktkn/pT3dk9OkT2rFd9ybK6lm+JfsYuPENUyqSf+l+hLKK7E6khonoXcQJLWS3pn5jW3Sd5qx6LMnOGLzTk6TPqG64j/1gSa9S38b9Nlg+isXKXLdCiY/5tu1dT6bKBKDAAQgAAEIQAACEIAABAJeAE36gJ9iFAgBnxAYxBIIRguy5WCH1P0mXFioqE8k5akk1CsXUb7c+em7MVM8NaRHxondBz52D/K4Tec246bT0t4dKHarm/gJxTZFmf8/dNMOCg1Pl+DqcWe3j0lpk54Zn1n9HnfPe19cSR9rHfcJBmdW0ie05/uXVsp/6ec9sZI+7v3izF7wyWnSM7HjP+mAlfQe+S3DJwexKqPo9ZghTG4DiGiJTyaJpCAAAQhAAAIQgAAEIACBgBdAkz7gpxgFQsCrAl1YfMFkQfYcJGvSMjM/e06vJuO1we12YlbU58+Tn9oHUKM+ob3JYxvH1dt1phM/bvjPHvHx/eOvuk7OnvTxY6W0Sf/+2ePPtlJJaZM+9ouG5GyHklDe8V9kGvtFQvzmsjNN+qT25U+oWR3rysxFYnV4Yk/6uPOb0Ets48+/M036rAUKf7aPf2ycxPakj796PykXr/3+4sTA2O4maSSbQU+vhvRhTvqGiA45QYpTIAABCEAAAhCAAAQgAAEIuFQATXqXciIYBCDwr0Allkg0nxeWJou8ZftMgrz5ARPbqM9bgNqPnuyXHkwj89iWtZ9WISfUAI5tqCrfvqa4e8/HNna/bt/t05Yl8RueCb38NbFV3cy5b588pPaT5jgsU9qkN+m1NK9jc8pTutynWLFbsMTNP7HV3IntuV68Vr1P8eK7xZ382Lix58fd9z/u+PGtYvf3j7vdTULN7IT+X0L1Jdb0TqyO09t/oH1L5lD8lf0J/b+ktrtJzvzGj83UkSFHbsdLiRNr5CfWfI9bV/w5YCyc3e4moSccfPEXN5r0X54V88vn9HbaeObEPET08MtX4AwIQAACEIAABCAAAQhAAAKuE0CT3nWWiAQBCBAROzR0id1o7Cpv0YYrrVyDB5Q4AjbbPyvq8xei9qMm+SVNbFMyNvnYrW7iFhPbBI7/ctm4DXzm/Lh7yjP/HbdBzfx33Ovj710edy985tyUNukFYvGnhmyM0eAog4nNHFFvXv1nW5S4tceOn9S4sfHi1xl/4mMbBCoHbgAAIABJREFUwrHnM3W/ffyAbp87+Wn8+DZMzNqde9GeBTP+87RCbPOeGSO2yR/7tMCX6vtSXvHriDsWc238dwwkNC9JNb8v7d/9KYX48xsbi2nUxx7xz0mo9gdXLtDG0QP/YxT/PmTixb+P0aT3y9+eUp204cY1ily97IPdakmX6mAIAAEIQAACEIAABCAAAQhAIBkCaNInAwunQgACSQqUYUulmwV582cOa9MxhC0NAVdCAv826gvkL0Tt/LRR/6WJ9dctQb5UF34eAv4qgJX0zs9c9LEjFvWeHVfsZnMF56/CmRCAAAQgAAEIQAACEIAABFIngCZ96vxwNQQg8I9AD2KxViradmRJK1eHyZcEbFZ6M2YIdVu8jgoWLv6ls/3q553ZP9yvCkKyEAgAAaZJ/+L6nz5ZCYvLNbMlUjM7NJTFlSsE7FA5mxMSSoL8BUiYr6BXco7ctPaF/tK538lm6+qVBDAoBCAAAQhAAAIQgAAEIBB0AmjSB92Uo2AIuFxgHicsvEN4r/7h/KxfuTx4IAaMXr+KvkqblrpOmR9w5SW0r3zAFYmCIBCEAuO/qaxRvXsbQUQnXVy+goiYt4o7frAlkqLE4uQjuy0XsUgiKlaKJypanERFS7h42KTDvZ8z9Znp8cMVRDTLowNjMAhAAAIQgAAEIAABCEAgKAXQpA/KaUfREHCJAIeItgrzFawW3ndwOhYP2887oxq9YRVlD09HXabMc+Z0nAMBCEDA6wJXfztAv8yaeE2nUpb0cDKFOApFT7sppgWLx5VKq9WShnxdm1gCodvTsEZr6N3MSW+tUZE9iWif2wfEABCAAAQgAAEIQAACEIBAUAugSR/U0+8zxXOJKCMRZSCi9ESUlojCuXx+Op5AmJ7N5qRhsVlyu90eYrfbxHarTWi32/k2u41nt9o4ZLdz7GT/dC+zWCwbsVhWFptjZbNYMSwOx8RmsYzEYulYRBob2VU2i+WDUa9/SzbbRyL68O+Pd0T05t9/9xkcH01EThzObmn5SqUU7btg83knJ0m7YTVlS5OWuk5Fg95JMpwGAQj4gMDsthGql/dudyeiHV5Kh/mc0JITKu9NXE6R0HoNZdIq7t9azXDzOik3rrli1evKeKnuYBg2U/zPf2wuNx1fJErP4XDDWURyO1EI2Wxim80mivP5j0t2O9tOdnYs0r+f/2wsNsfCZrHMLDYrhs1mG4jF1rNYpLHbSWU1Wz7GmAxvmc+BRBT7GTD289/bYABHjRCAAAQgAAEIQAACvimAJr1vzksgZsU8xp6beZSdJxDk4wvFBYjoK7PZlMFsMMhEoTK9VBFmCU2TlmTh6TihadMJQhRhPFGojETSEBJKpCQQS0ggEhFPKCIeX0AcPo84XB6xORxis1hELBbZ7Xay22xks1rIYraQJcbk+BFjNJBJz/zQkkGrJUO0hvQaNUVHfjSpP36I0Xx8Z9VEfmTplFF8c4yJxxeJIjlc3mu73f5Yr1bdJKInRPSIiB4Q0ftAnKBk1JSGJRIdDalas5iscfNkXBbcp2o3rqZsYeHUdWrgbXET3DOL6iEQ2AJ3zp+mTWMGPdFr1Myf475wlOJnzzmWiKqH1mugEBVz7+L+93OmPDM9fjTpf59ZNvhC8X6YQ9Z/P//l4nL5eQRSCfOigRzWmJgMJoNeIZSEGKVhYeaQNOF2WXh6bmh4OD8kLJwvjv38Jw0hgVhMApH4n89/AgFxef//+Y/FZhPrP5//rGS1mMkSE0PmGBOZjUYyGfRk0unIqPv/z3+aqMgYzcf3Js3H947Pf9qoSJ7JoBcKRKIoDo//hkX2J3qt9pbNYnn47+c/5p+v/NAfKUMAAhCAAAQgAAEI+IkAmvR+MlF+lGYeIipCRIUkMkV5u91W0KjTZhGHyozhWbJZ0ufIxU+fPZc4LGNmYn4o0mckWTpm8bzvHExTX/nuLanevqGoN68o8vUL+9vHD7Xvnj6yRr1+JbTZrBa+SPzUZrPeMGg0l4nobyJiGvnMSqxAPyTE5f4RWrt+eVlEs0Cv1WX1aTeuoayKMOo2bYHLYiIQBCAAAU8ILO7eVv3w6qUhRLTeE+MlY4yabLFki7hiFYWiWWtBMq5L1qnGO7fo46olj+wmI7O4wJysi4PrZOalNMznv8Jimbwci6iQUa/LxheJLeGZs5rTZ8/Jy5AjtyQsUxYKy5iJ5OmZHxmIzf60EN7rWswCD9W7t6R898/nv6jXL+nt40fM5z/Lx1cv+RaTkS0QS57Zyfa3Xq2+SES3/v3898LrySMBCEAAAhCAAAQgAAG/F0CT3u+n0KsF5COi0gKRuCJXIKhk0unyiUJCLBlz57NmL1JcljFnbkqfIzelz56TeB7YP9ZTElplJL178pjePnlIbx7etz79+3r02ycPhWwWW8fl829qVcrjRPQnETEN/EBbdX9A+nWdmooWbd3WEPHUPHpqHO2mNZRVjga9p7wxDgQg4DqBh1cv0ZrBPd8YtNHMliS+eIRwQkL/EOQtkCdNt97MC2jdcrxfMPOZ6f7dJUSEvcr+Ec5ORGW4PF45gSSkSoxBX4ArELAz5cpjzl6khDxDzjyUIUcuSp89FwmlUrfMiTeCMk9hvnv6iGnc09vHD+jJzWuqN48e8m0Wi4UvEt7SR2tO2SyWS/9+/kPj3huThDEhAAEIQAACEICAHwugSe/Hk+fh1JmXhFYmoopSuaKeyWAowWxB81XhYvZcJUqHZs1fiLLkK0himdzDafnOcJGvXtDLe7fp+e2b1odXL2lf3rst5HJ5kSwO+7xerf6NiM79u+red5JOXibrhIWKfZ2232DmL+c4nBDQblpLWWVy6jZ9oRNn4xQIQAACviWwrE9H9b2LZ0f/730xK3wrs8+yWcUJS9M2w+hJUrYbmsKmB3fpw+J57+0Wc9EgeWouPnA55vOfRKGoazXFlGFxuYKvCha25ipZNjRr/sKOz3+h4czrhILzUL1/Ry/v3aKXd27Rw6uX1M9v3+QRkZ7D5V3SqZVHiOjsv4s3ghMIVUMAAhCAAAQgAAEIOCWAJr1TTEF7UhVmz1eJXNHIoFEXT589V3TecpXEuUuW4WcvUpxkaX1rmxpfnKU3j+7TkxvX6P7lC9pHf160G7RaG08gOKdTK38lImbF/V1fzDuBnMZxw9O2zzhlDvP0BA4nBD4uX2jPKpOz+i1a68TZOAUCEICAbwk8unaZVg/s/t6g0/rLH/YNiOjX9CO+J36OXC7H/LBk7jPj7b9/IqIxLg/uewFLM5//pIqwRkZtdGl5hkymvGUq8HOXKivKUaQEpcnMbDOPIymBD8+f0tOb1+nBnxf09y9fMGs+fuAJxeJLWpVy3/9sTxDRNQhCAAIQgAAEIAABCEAgrgCa9Lgf4gowL4WrI5GHNTPptJXDMmcxFq5SQ5K3TAVerpJlHS/twpE6AWaPU2b7gDvnTmvvXTxDVnOMjsViH9FHa/YSEbPaSpe6EdxydWMWj7c245Q5aTjefFLCZiPLh/dkVSvJptORPSbGLcV+Kai4XMUvnUKRq5aojQ/uvS1RuUbmjtMXBM6z/l+sHCdAAAKBIrC0dwf1/Uvn/GEVfXxye8ZJM4mbLoNLpyLm8UN6N2+6gWw2poF926XBvR+MwaojlSuaxRhN1aVhYfaCFasK8pWrJMxdsixJ5G7bScj7lXsog+jIj47Pf3cvnDHcOXfKrNdqrFwe/5herdr9v6cUmKctP3goFQwDAQhAAAIQgAAEIOCjAmjS++jEeDCtimwut6FQLGlps1kzFKhYzVakak1pvnIVKSQs3INpBOdQzEr7exfO0vXjR1SPr/8p+99WQhe0yqit/9vr9QARPfYBlUzE4fwV3nugXFSoKNeT+VijNWS6c4tMD++T8f4dreXDezFbIolmCUVKNpertNtsGrJYTR7NSa0qnqZ7n3SioiUSHZZp0JsePThjjdY05wmE7wdv2B7CbAWAAwIQgIC/CNy7dI7WD+/72qCNzuwvOcfJswSLxzuXef5yIYvL7DriuuPjykXPDH9dO/i/9830cV1Ur0UqTkTfSOSKtjEGfZ68ZSoZi9aoFZqvXCUKy+iP0+41xxQN/PHlc7p38Sz9dfx39YMr58VCifS2TqVkntRgPv8xL6TFAQEIQAACEIAABCAQZAJo0gfZhP9bbk2hVNqK7PYmEkUaXsna30gLVanByVmsVHBq+EjVZpORbp89SX8dO6L7+9RRNofLf6ZTKzcTEbPK3iur9lhc7m5J5RqlFK3aeezZdt2Fs6S7cEYb8/C+kCMPu2LTa3fYDAbm0fDrRGT15nRx5PIzijYdKyXWpI9cvURlenj/rDU6mtl2gTmGFa5a8/seC1aFejNvjA0BCEAgOQILOrdQPblxbQgRbUjOdT50bmduxkxzM46fHubKnGKePKL386Z/sFutTBfb7MrYHopVnssXNOMJ+K15AqGseM36/CLVajIr5j00PIZJTID5/Hfz5B/GG8d+s1itlkijXvejzWJhVtlfgRoEIAABCEAAAhCAQHAIoEkfHPPMVFlFIJa2s5O9pSJ9RlbZbxvLi1SrRRly5g4eAT+r9P6lc3T96GHj1d8PWlnEeqlTK9cT0Q4PrrDvxk2fYWrGiTPdvh+x3WSk6GO/U/Qfh/QsDueaNTp6CRFtJyK7L01bUk36yNVLVaaH985Zo6O/jZuzUCJ932Ph6rTMlgE4IAABCPi6wI3jv9HWKWMe6NSqvL6ea1L5sSUh6wUFCjYP79o7xJV1vBre76NNq23573tlXBnaXbFKcvn8Vjy+oL0oJERa5pvG0iLVa7OzFSzirvEQN5UCzLuMbhz/3fLn4b16k9GoNmijN5LN9gsR3UxlaFwOAQhAAAIQgAAEIODDAmjS+/DkuCC1AkTs1iKppJtErpCUi2gmK/51PUrvhhequSBXhEhCgGnY/3nkV8PVIweIKxAwj0SvIqJtRBTtJrhwFofzMN2Q0TK+m7/IiT7+O2l+3W1ih4SesLx/O9yX/xKaWJM+cs1SlenBvfPW6OhvEpiP7jmKlZw9eP12uZvmCmEhAAEIuExgarM66vdPH3clop0uC+qlQOyQ0NuybxsVkFar6bIMIlcvfaO/dmUlEU12WVDXB2Kefmstlsl7cLm89GUbNBEXr/0NJ1uBwq4fCRHdKsC8fPbq7wfMVw7uNdltdmbBRuznv7duHRjBIQABCEAAAhCAAAQ8LoAmvcfJ3T4gn4jaS+SKvjaLNX/Zhk24pes34n9VqKjbB8YAnhH46/hvdGHvDs3tsyckopDQPXq1ivkL2+8uHn2ppGyFOmGde+ZxcdxP4WKePCblz5ujbTrtI8vHj0xD6Kq7xnJV3ISa9JFrlqlMD+4m1qB3DC2Rye+1GjM1b/Fa9VyVCuJAAAIQcLnA2V3baP/y+Rd1yqjyLg/unYBFOTL5uQwTpkvYIrFLMtBdPEvKHzdesJvNFVwS0LVBWkjlir5Gva5CyboNLOW+bSrOUyZQptK1UP4Y7e6F03Tx1126638cEoikoce1qqjlRLTHH2tBzhCAAAQgAAEIQAACnwugSR84d0VpoSSklyXG2C53qfKmSs1ay4p9XTdwqkMlnwnoVEq6fGgvnfnlR3W0MlJj0GiYLWI2/e+Fdu9TyVWGxeX+kXnuslCWQJDKUAlfHn3sN1Lt+tlKVmtvIlrjlkHcEDR+k97RoL9394JVF13/C8NFpMmSdfOEvcdlbkgLISEAAQikWsBqsdDYOuV1erWK+TbxTKoD+kgAUf6Ci3g58wyQNWzikoxsOi29GtaPiZWBiN65JGjqguTj8vld2Vxu90y581HlZm3lpetHEJvDSV1UXO2zAmaTia4wn/92/qT68OyJNcZgWGGz2Zj3Rzz22aSRGAQgAAEIQAACEIDAFwXQpP8ikc+f0E4iVwxls9l5qrT8TlquYVNSZMjk80kjQdcKPL5+hc7u3Ka7cmivWBQq26lXqxalosnyS2j9iOKyiKZueWGBcusmMvx947k1KpL5FumuayXcGy1ukz5y7TKV6e6di1ad1qnl8VK54lidLn1qVG/X2b1JIjoEIACBFAjsXzbffnbnj7/o1OpWKbjcly8JYwmErzOMnSTgpnXNK1beTvs+0vzyRU8vbwkUIZUrhphjTGUrNW3LK9+oGTdDTrc9/ObL8xvUub26f4fO79kec37PL3aBSHxKq4paQESHghoFxUMAAhCAAAQgAAE/FUCT3j8nLi0R9RCKJYMz5S3Ard62k6x4Taf6hP5ZLbJ2WkAfraELe36hEz9t0JhjTE91KuVsIvrR6QBElVki0e4s81eEJ+Map0/9uHKROebJ4z+sGnVCe7c7HcdbJ8Y26fWXzqtMd2873aD/N98SPIHg/OSDZwQSucJbJWBcCEAAAp8JvH/+lKY1q2Oz22w5iehZoBFx0oTvFhUt3ljRsr1LSlMf2GvR7N/NPLnWzSUBnQ/CPN7WUxQqGxaWPkNotbadZeUjmjt/Nc4MWAGb1Urn9zo+/6mjIz9G6jXqOUS0mohsAVs0CoMABCAAAQhAAAIBJoAmvX9NaEGhJGSoSa/tXL5Rc3PlFu35WfMX8q8KkK3HBP46doSO/bBO9ebxfZNRq2Wa9SuIyJBkAhzOdvm3jSqF1I9w+eMYHxbMVBrv32VedtvHYwguHohp0nPTpC1mefvmnFWnTfZ+UgKRaEmpehFdW4+bJnJxaggHAQhAIMUCa4b00tw8+Qfz58S0FAfx7QvLEdGFTNPmEScsTaozjXnxjN7PmRppN5vd8oV2Aglm4fL5/Ymof6HK1ala646i3KWYknBA4HOBuxfO0Ikf12seXL3EMhuNzMp6Zu96X9iaCdMFAQhAAAIQgAAEIJCEAJr0/nF7lJfIFWPMJlPtr9t3FVZu0Y5C03jq74X+AYQsExd4cuMaHduyLvrW6WNcm8Uy32azLU5k3/oCLB7vSpZFq8XEcu1vDZFrl1v0f15az6wA9Oe5YgmFj8luV9tNphIprEPKF4pf9lm2XpazeOkUhsBlEIAABFwncPPkUdoyccQLg0adzXVRfS8SVx52X9akeR5x2YouSe7VkD46m0HPBLvhkoAJBykoDgkdYdRpv6vcor25ausOgnTZsrtxOIQOJIE3jx7Qya0bDef3bBfyRZLVJr12LhE9DKQaUQsEIAABCEAAAhAIJAHXduICScY3aqkmlSsmEItVpnbnXtKqrToQh8v1jcyQhd8JvH/2mI5tWc/8ZY3PFQiWmQ0G5lHol7GFsEWiRZIKVTvLW7QJcWVxql0/k/7c6aNWnbaWK+N6I1a2lVsKPu/V/nYqx+6atUDhucO37JGnMg4uhwAEIJBqgUkR1dWRr14yL8vYnepgPhyAnSZNH3GBwksV7Tq75LPv+4Wz1KZ7d7q6aV/64mKZ/HuLyfRNzQ7dhVVbdyCJDH9k+PDt5dOpaT6+pxNbN1lP/LjexhOJfzFo1MwTM6n9LOPTNSM5CEAAAhCAAAQg4I8CLvmLij8W7uM5V5UqFJM5HF7Jut37hlRu3s7H00V6/iSgeveGjv6wNubkts08gVC4zGQwzPjfOw5es3g8ZYaxU+Tc9BlcVo7u4jlSbf/xtU2vY95mp3dZYD8PJFWEna/XvX/5qq2+8/NKkD4EIODPAofXLKGT2zbv16mUDf25DmdzZ0ukxsxzlzL7uqf6iPphnUF37vQoImKeTnPVUUwsl0+0mc11a3fpI6rethPx+C5J11X5IY4fCxh1WmbPevp9wyoTXyDYrdOoJxPRHT8uCalDAAIQgAAEIACBgBJAk963prOsRB42jcNhl6vXY0BI5eZtfSs7ZBNQAuoP7+mPTatiTm37gUts1n5ehkxl0o+bktFVRVqjIunNpNEme0wMs4L+jKviBkicklwe//yEfcf5snTpA6QklAEBCPiTwOuH92h22wiLzWrNS0RP/Cn3lObKS5/hZliXXoX5LtgyRnNwH6kP7JlNNtvIlOYT57p8klDZJIvZ3Khut77CGu274slJF6AiRMICMQYDsw0i/bZ+RQxfINiqj9ZMCpbfA3BPQAACEIAABCAAAV8WQJPeN2Ynn1gmn2a32up/02uAuFqbTr6RFbIICgHl29e0pGd7q6V0OXZI3W9d9nvCxzXLDKYH91bYojVDgwIymUWy2eypxb6uO7jzrCXiZF6K0yEAAQikWmBR9zaqR1cvMytpmRdLBsXBFgo3SWvW6yBr0DjV9erOnSblzq277Hp9s1QESy8QSydaYkxd63btw6vZsQfxBFg5nwpPXJoMAYM2mo5uXGX7feNq4vJ5i8wm0xQiUiYjBE6FAAQgAAEIQAACEHChgMsaci7MKZhCKQQi0USL2dynbvd+3DqdexGbgz3ng+kG8IVabTYbDa9anNJNnkVsqWu2ozfcvE5RP6z/YIvWpPOFGn01B3Go7EnL0ZOzl6zzra+miLwgAIEAFDiz4yc6sGLBNZ1KWTIAy0uqpAmSKjVGh7XtmOpOuPH23xS1fsUVq05XJoWGYzlc7oTKLdrb63Xry5fIFSkMg8sgkDoB9Yd3dHjNUuPFX3faLTExE4iIeWcRDghAAAIQgAAEIAABDwugSe9h8DjDDeLyBdPKRTRjf9NzgDAkLNx7mWDkoBa4ffYE7Vi9mER9h7jM4d3sKTF2o3GA+c2rVS4LGpiB6ohl8l0Tfz0pEUokgVkhqoIABHxKIOrNa5rapKbZYjZXJKIrPpWc+5PpISxSbG7aPoNT/Y20+fUrej936iubwZAlmWl3Ekqks/OXryJs0HdwSLqvcibzcpwOAfcIvH5wj35dOk/z+PrlaIM2ejgRbXXPSIgKAQhAAAIQgAAEIJCQAJr0nr8vIsShsgVZCxRO02jgSFmWfAU9nwFGhEAcgT0LZtAdg464teq5xMVw/U9S/vLTS2tUZFaXBAzwIAKReFnRr+t1/G7ybHTpA3yuUR4EfEFgRf+u6jvnTs4jImZri2A7GvC+yr4lw6iJstQWbtPr6PXIgUa7xSJyMlYViVyxMCxj5pyNBo6U5y1TwcnLcBoEPCtw59wp2rNwhio6KvKOVhk1iIgueTYDjAYBCEAAAhCAAASCUwBNes/Ne27mL2cCoahKk6FjQ4t9XddzI2MkCCQhMKt9YzI3aEyCnLld4vR+0WyTTRU11Pz27TKXBAz8IGxRSMiz1uOmZylRq37gV4sKIQABrwmc3bWN9i+b97dOpSzitSS8O3ApTliaY5mmzQt1RRov+3U1261WZp8aXRLx0ghDQuayWOyWjQeOFFdo3NIVQyMGBNwucHr7Ftq7eLaRxaL1Jr2eeUGy1u2DYgAIQAACEIAABCAQxAJo0ntm8kexWKzp3/QexKrbta9nRsQoEHBCwKjT0qiaZSjz4jVOnP3lUxyP/8+ZqrcZDVgV/mWuuGfUEYXKdo3fc1QikcmTdyXOhgAEIOCEwIcXz2h687oWq8XCbHNz2YlLAvGUjCyB8FGWhSudXf2epMHrUYOirWpVaSK6n8iJPXkCwbyKTdvwGvYbxucLhYFoipoCWEAfraF9i2cbrhzeZ4rR65lV9ZsCuFyUBgEIQAACEIAABLwqgCa9e/m/lsjkK7IVKpa+2bBxsnRf5XDvaIgOgWQKPPjzIm2cO4Xkg0cl88qET9cc2EOGG9f3xjx/2tglAYMoCJfPn1OkWs0+nWcuEQdR2SgVAhDwkMCi7m1Uj65enkFEsz00pK8OY8+6YqNLcns7Y6LK/PxpEyI6ES9gCYkibEWaTFnyNR8+Xp69SHGXjIcgEPCWwMM/L9GO2ZNUmo/v/9KqlL2J6I63csG4EIAABCAAAQhAIFAF0KR3z8zyBWLxIjaX912LEeMlpes3cs8oiAqBVAqc3LaJTvx5icQt2qQy0j+Xv502Psb88vnXRHTWJQGDLIhEprjdoN/QApWatg6yylEuBCDgToE/Nq6iY1vWndMqoyq5cxw/ie3uJv33HC53fJPBY7hVW3fwExKkCQHnBI5uXkv7Fs+y2+12ZnVHsH/h5xwazoIABCAAAQhAAAJOCqBJ7yRUMk6LEElDVhWvWU/eZOg4oVCCXT+SYYdTPSywfcZ4usvjkahqjVSPbI2KpDeTxxrtJqNLthFIdUL+GaA0i82+OGrbfnbGXHn9swJkDQEI+JTAo2tXaFnvDkaLOaYwET3yqeS8k4y7mvSVJTLFmuxFS2RuMXJCSFjGzN6pDqNCwM0C7589oe0zJ2he3b/zRKdSdiOiK24eEuEhAAEIQAACEIBAUAigSe+6aeYJJSEr+EJhy1Zjp4QUqVbLdZERCQJuEljSuwOpylciYYFCqR5Bf+UiqXdtO2NRKqukOlhwB+ifJV/BySN+2ofN6YP7PkD1EEi1gNVioSlNaqmjXr/sT0Q/pDpgYARwR5P+a75QOLzFyEnCchHNAkMJVUDgCwJndvxEO+dMNlstlglExGylhQMCEIAABCAAAQhAIBUCaNKnAi/OpXVE0pD1xWrVC2s5cqKIyxe4JiqiQMDNApMa1yR+tz7ETZc+1SOpdm4j4+nj98wmU3Vm55tUBwziABK5Yl+ZbxvXazpkLC+IGVA6BCCQSoHN3w/V/X3y2M9GXXTXVIYKpMtd2aSP5kR++JirZLk0rcdOCZWlTf2fpYEEjVoCXyDy1QvaOmWM+tWDuw91KmVHIroV+FWjQghAAAIQgAAEIOAeATTpU+nK5nKn84XigW2/nyYuXqt+KqPhcgh4VmBo5SKUfuYiYvH5qR5YuWIR5c2YiW6ePKoxG43diWh7qoMGb4BQkTTkbqsxUzKWrNsgeBVQOQQgkGIBZpXrgeUL7unUyvwpDhKYF7quST9tPFWuXouaDB4TmFKoCgJOCpz4aSPtXjDdZrfZ+hHRCicvw2kQgAAEIAABCEAAAnEE0KRP+e1QSCJXbMlepETOdhNmhEoVaVIeCVdCwAuyDjsuAAAgAElEQVQCJr2ORtcuRxkXrHTJ6B+mjKNhSzeQ8u1r+nHiCI1Bq9tq0mt7uSR4cAapzuXzj4zcup+fPnvO4BRA1RCAQIoEnt68Tgu6tLTabbbSRHQ9RUEC9yKXNelVC2dR56HjKHepcoGrhcog4KTAy3u3acv44SrVx3en9CoVs6pe5eSlOA0CEIAABCAAAQhAgIjQpE/ZbdCFzeGsajJ4DLdaG+YzKA4I+J+A6v1bmtGuMYVPm+uS5N8M7UszfjtPApGYzCYT/TR5tPbu+dOvdGplWyK66pJBgi/IoMx5CkwYue1X7E8ffHOPiiGQIoEYo4GmN6uriXr7eiARbUxRkMC+yGVNevXiudRp8Gg06QP7fkF1yRTYvWC6+fzu7UqjTvsdEf2WzMtxOgQgAAEIQAACEAhaATTpkzn1QknIBmlYWJMOU+fLshculsyrcToEfEfgw/OnNL9PBwobPz3VSdktFno1sActunz/P7HO7txKP88Ybye7vScRrUn1QEEYQBIq21akRu2GbcfPFAdh+SgZAhBIpsDqwb00Dy6f3WwyGJiXxeL4XABNetwVEHCzwF9HD9OWiSMMJr1+Cl4q62ZshIcABCAAAQhAIGAE0KR3fioLS2SK7QUrVc3WftIcCYvNdv5KnAkBHxR4evMarRw9iNKMn5bq7KwaFb0bP4oWnPv7s1gv7vxNG8cMUkcrI3cbo6M7p3qwIAwgkSnu1OveLz+e3AnCyUfJEEiGwKHVS+j09h8uaJVRFZJxWbCdiiZ9sM046vWKQNSb17Rp7GDV++dPLumUUa2w/Y1XpgGDQgACEIAABCDgRwJo0js3WW04XO7GJkPG8qu2Yp7cxAEB/xd49+QRzR/YjcLHMYucUnfYY0z0duQgmn/2ZoKB7HY7/fD9MO2d86ee6lTK5kR0L3UjBt3VBbh8wZVu85aLC1asFnTFo2AIQODLAn8e+ZV+nvb9B6NOW5SI3n75iqA9A036oJ16FO4Ngb0LZ1nO7d72waCNbklEZ7yRA8aEAAQgAAEIQAAC/iCAJv0XZonNZk+VKsIGdJq5OCR3ybL+MKfIEQJOCXiySR+b0ImfNtC+JXP0lpiYdkS0x6lEcVKsQIRALNk2/Me9onTZskMFAhCAwCeBZ7du0PxOzW12m60GEZ0CTZICaNLjBoGAhwUuH9xLP04YYbXZrL2x/aGH8TEcBCAAAQhAAAJ+I4AmfeJTJZIownZlzJmnQpdZS2RSRZjfTCoShYAzAt5o0jN53Tl/mjaMGqg3ajWTiGi2M7ninE8Cg9LnyDVh1Lb9cg6XBxYIQAACpFVG0qw2DaPVH94PwItinboh0KR3igknQcC1Ai/u3qL1I/qpNVEfN5kNBubF1jggAAEIQAACEIAABOIIoEmf8O1QSCyT7y1TLyJLsxHjBbhjIBCIAt5q0jOWUa9f0tphfVSRb14eMGg07QPR1101CcTSlblKlmnTa9GaUHeNgbgQgID/CMzv3EL19O+/FpPNNsF/svZqpmjSe5UfgwezQIzBQOtG9FO/uH3jqlalbERE0cHsgdohAAEIQAACEIBAXAE06T+/H77h8gW/NB40Soz95/GLJZAFvNmkj3XdOHqQ9t6lc3d0qqgGRPQ+kL1dWZtUHvZ7yboNqjTHl4iuZEUsCPidwMYxg7X3Lpw6qFOrmZcy4nBOAE1655xwFgTcJrB74Qzzxb07Xuo16ggi+tttAyEwBCAAAQhAAAIQ8CMBNOn/O1k9uHzBki6zl/ALV/naj6YRqUIg+QK+0KRnsj64chGd3LrxtUEb3ZCIria/kqC8QiCRKa7V7Ni9QK2OPYISAEVDINgFfl0yx3p+7y+XtcqoCsFukcz60aRPJhhOh4A7BE5v30J7FszQm2NMzYjosDvGQEwIQAACEIAABCDgTwJo0v//bE2Up88wuOfCNaGZ8xbwpzlErhBIkYCvNOmZ5M/v3k6/zJpgtJjNzYnoQIoKCr6LvhJKpJebDhuXtnwEw4YDAhAIFgHmJdyH1yx9rNeoSxGRKljqdlGdaNK7CBJhIJBagZsnjzL71JutFnNPItqQ2ni4HgIQgAAEIAABCPizAJr0RCQMCdmQLlv2xj0XrpWHhKXx5/lE7hBwWsCXmvRM0rfOHKd1w/qaLeYYZmn4RqcLCe4Ty3B5vFOdZy0RFqlWK7glUD0EgkTg0oHdtGPmxCijXleeiB4ESdmuLBNNeldqIhYEUinw/PYNWjWwR3R01MdpRDQrleFwOQQgAAEIQAACEPBbgaBv0ktkisPZi5ao0HPharyE0W9vYySeEgFfa9IzNTj+ojagmzZaGTWRiOalpK4gvKYum80+2G/VFnbukmWDsHyUDIHgEXCsOh3Zz2Q1m6sT0YXgqdyllaJJ71JOBINA6gWUb1/T8n5dVFGvX2w0m0yDUx8RESAAAQhAAAIQgID/CQRzkz5UIg/7o0i1moXajp8h9r+pQ8YQSJ2ALzbpmYoiX72g5f06qyNfv1xms1jGpq7KoLm6JV8k2jRw7TZh1vyFgqZoFAqBYBJ4cPkCLe3TwWa32b4hoiPBVLuLa0WT3sWgCAcBVwjEGAy0vH9n1ZtH9w8aNJp2roiJGBCAAAQgAAEIQMCfBIK1SZ9JIlMcLd+oRe5GA0dw/WnCkCsEXCXgq016pj69Rk3L+3ZSvXv65GeTXtvLVTUHeJyuUrli4cC126Tpc+QK8FJRHgSCS+Dpzeu0pGc7k9lkak9EO4KrepdWyyEiS9YVrtlRTb14LnUaPJpylyrn0iQRDALBLLB6cE/Nk7+untGpld8GswNqhwAEIAABCEAg+ASCsUmfSxwqO1ajfZdsdbv2Db4ZR8UQ+FfAl5v0TIo2q5WW9emgenn/DlZUOX/X9pOlTTdt0LqfQ9Nkzur8VTgTAhDwWYGX927T4u5t9Uad4wvLH3w2Ud9PTCqRhx3XqaJKo0nv+5OFDINbYPP3Q3V3z536U6tSfk1E1uDWQPUQgAAEIAABCASLQLA16QuIpNJj9br3z1CjfddgmWPUCYEEBXy9SR+b9MpB3dVPb1w7plermmIqnRIYGpYh0/iB67aFKjJkcuoCnAQBCPimwOuH92hxj3Y6vVo1iIjW+maWfpFVmESuOFG+UYsiRzetJjTp/WLOkGSQC/wyc4Ll6u+HrupUUdWIyBjkHCgfAhCAAAQgAIEgEAimJn1hoUR6vEHfoeFVW30XBFOLEiGQtIC/NOmZKtYN76t9ePXSCZ1K2RDz6pTAiDSZs4wZsHqrTJEho1MX4CQIQMC3BN48uk9LerTTalXK4US00rey86ts0kpkilOVW7TN/23vwTSgVG406f1q+pBsMAvsmjvFcvnQvhs6lbIqEemC2QK1QwACEIAABCAQ+ALB0qQvIpRIjkcMGJmmcvO2gT+rqBACTgj4U5OeKWf9yAHRDy6fP409Sp2Y3H9OGRmWkWnUbwkNy5TF6YtwIgQg4H2BVw/u0rJe36FBn/qpSCuRyU5XbdkhX/1eAx3R0KRPPSoiQMCTArsXzDBf2r/rlk6lrIxGvSflMRYEIAABCEAAAp4WCIYmfUGhRHIyYsDIcDToPX17YTxfFvC3Jr2jUT+if/SDPy+cxIp6p++s4fL0Gcb1X7klNG227E5fhBMhAAHvCTy/fZOW9e2kM2jUQ4hotfcy8fuRwyQyxdkqrdrn+6bnwE+fd9Gk9/t5RQFBKLB7wXTzpf27b+pUykrY+iYIbwCUDAEIQAACEAgSgUBv0ucWSaVnGvQdlr5Ky/ZBMqUoEwLOCfhjk56pbO2wvtEPr178Xa9WNXOu0qA/a1BIWPjkvss3hWTKky/oMQAAAV8WeHz9Ci3v18UYY9D3IaINvpyrj+cWIpErzlVu1qbQt32G/OezLpr0Pj5zSA8CiQjsnDvFfOXQr9d0qqiKeJksbhMIQAACEIAABAJRIJCb9FlEoaHn6nXrn7VGu86BOHeoCQKpEvDXJj1T9KpB3bWPr/2516DV4Ns35+6CnkKpdH6fJRvE2YuWcO4KnAUBCHhU4M7507R6UA+z1WLuSERbPTp4YA3GlcjDzpePaFaq0cCRn33ORZM+sCYb1QSXwPaZE2Ku/37wglalZF4miwMCEIAABCAAAQgElECgNunlEpn8Yo32XfPW6dI7oCYMxUDAVQL+3KRnDBb3aKt6cefvrSa9Y8Upji8LtOfy+Ou7L1jFK1ChypfPxhkQgIDHBK79cZA2jh5ks9tsTYhon8cGDryBqosk0oV5y1UqUq11BzZTnt1uJ7vNRjabzfHPFf27uPTFsW17D05UkcVmEZvNITaHQ3lKlw88bVQEAS8IbB43VHfn3KmTeEeRF/AxJAQgAAEIQAACbhUIxCY9WyJXXK7YpFWxhv2Gcdyqh+AQ8GMBf2/SWy1mmt+huerFgztL/td9Ge/HU+HJ1CPYbPauDlPnc0rWbeDJcTEWBCCQiMDZXdto19wpOrPJxPyiPAGoFAqw2RO5MvlYrkzO4YvEiX6+5YWGkrhTjxQOEu+y3w+R+s6tJGNZNGoqU7cBNes71DVjIgoEIECrB/fUPLp6eb9Bq2kHDghAAAIQgAAEIBAoAgHXpJfIw34vVrNO5dZjpgoDZZJQBwTcIeDvTXrGRKdW0rwOzdQfXz6fREQL3OEUgDGr8IXi/REDhoVWbdUhAMtDSRDwH4Hf1i+no5vWvDFoo+sT0V/+k7nvZSqUhKyTKhTtjGy2QNqpB/EyZvJqkuY3r0i1bgWVrf0tNe8/3Ku5YHAIBKLAwq6tVS/u3NxgNpmYl2zjgAAEIAABCEAAAn4vEFBNelFo6JY8JctHdJu3PMTvZwYFQMDNAoHQpGeIPrx4RvM7NdfpVEpm25vNbmYLlPAFxKGyQ1VatMv6bZ8hji0hcEAAAp4V2D5jvOnaH4ce6FRKpkH/0rOjB9xok7MVLNJ/2A+75b8un0/n/zhEIZ17Ejd9Bq8UGtugL1OrPrUYMNIrOWBQCAS6QIzBQHO+a6x69+TRTCKaFej1oj4IQAACEIAABAJfIGCa9Gwud3q2gkV6D9nwizzwpw0VQiD1AoHSpGcknt68Tou6tbZYLZaGRHQ49TpBESGNRB52MH/5SoU6TlsgCYqKUSQEfEDAajbTmqG9NM9v3byoVUV9S0RmH0jLn1PoG5Ypy7ThP+yWSeQKRx1Mo/7CsSPErKjnpkvv0dpiG/Slv65LLQeN9ujYGAwCwSagfPua5n7XNDo66uNAItoQbPWjXghAAAIQgAAEAksgUJr0fdNkzjpt+JY9MnGoLLBmCNVAwE0CgdSkZ4hunjxKG0b1N1hiYpi3891wE1vAhZXIZD+nzZajTvf5K+UhYeEBVx8KgoAvCTBP/qwZ0lOtfPt2q0mvxZvtUz85TQVi8Zahm3aJMuTM/Z9o/zTqfyNpl57EDU+b+pGciGB+85pU65ZTqep1qNWQMU5cgVMgAIHUCjy/fYMWdG5ltlrMEViokVpNXA8BCEAAAhCAgDcFAqFJ34gvEm8btnmnMEPOPN60xNgQ8CuBQGvSM/hnd26lfUvnvjBo1MWJKMqvJsS7yU4IDU87tNvc5SHZi5TwbiYYHQIBKnD3whlaP6KfwajTjiOi+QFapifLKsvmcM72XrqBm69sxQTH/bSivmtv4qZx75eQlndvSblmKZWoWovaDGOmGAcEIOApAWahxsZRA/TmGFM5IvrbU+NiHAhAAAIQgAAEIOBKAX9v0pfgcHkXei5czc9foYorXRALAgEvEIhNembS9i+bZzu3++cLWmVUpYCfRNcW2IFYrI3fTZrDKvNtY9dGRjQIBLnA6V+20O5500wWs7kNEe0Ocg5XlJ9BJA251nTYuAzlGjZLMt6+5QvowrHDFNq9L3EUYa4Y+7MYlg/vSblqMRWv8jW1HT7eLWMgKAQgkLTA6e1b6MCKBU/0GnUxIoqGFwQgAAEIQAACEPA3AX9u0stFobIbjfoPz1qxaWt/c0e+EPC6QKA26RnYdcP7Rd+7eHaHURfdxevQ/pVARZE0ZEeVFu3TN+g3FC+U9a+5Q7Y+KrB95njj1d8OvNSr1U2Znbl8NE2/SksiD7tYtVX7svV7DHAq719XLKDzRw9TaI9+xPl333qnLnTiJEvkR1KuWEjFKlWndiMnOnEFToEABNwlsHvBDPPl/bvOaFXKr901BuJCAAIQgAAEIAABdwn4bZNeKlccLx/RonLEwBFcd+EgLgQCWSCQm/Rkt9PMVt+qXj+6PwXbSiT7Lk4jlSt2Zs5XsHinGYtkEhnexZ1sQVwAAWa/rTevaMOoAarIl89PalXKlkQUA5jUCwhDQjbmr1ClaZcZi0OSE+1To77XAOK46P1FVmUURS2bT0UrVKX2oycnJx2cCwEIuElgRf+u6ofXLm0yGwzMy2RxQAACEIAABCAAAb8R8MsmPU8gWpC7VNnOvZesw1ti/eZWQ6K+JhDQTXoi+vD8Kc1uG2E0GfTNieiAr/n7ej5sLneGVCbv22HagpC8ZSr4errIDwI+JXDz5B+0edxQg0mvYzq3M30qOf9OZlDGXHkmjN5+KEXfHu5bsYAuHD1Mst6DiB2SrB7/Z2pWlYqils6lIuUq03djp/q3KrKHQAAJxBgMNKPVN+rIVy+GE9GaACoNpUAAAhCAAAQgEOAC/tik76zIkGnhmF8OhQrEkgCfHpQHAfcJBHqTnpG7dfo4rR/ZP9psMjIvkn3sPs2AjdySy+dvbNBniOjr77oFbJEoDAKuFDi4chEd+3G9Mkava0dEh1wZO8hj1eUJhXtH/vSrIN1XOVJMsW/FQjp/9BDJ+w4mtkSaojhWjZqiFs+hwmUrUYdx01IUAxdBAALuE3h59xbN7dDUarNaqxPRGfeNhMgQgAAEIAABCEDAdQL+1qQvw2KxLg7ZuIP1VWHmnUA4IACBlAoEQ5OesTm6aTX9sXnNNZ1KWTKlVkF+XR6JXLE1e5ESeb6bNDtUjO1vgvx2QPmJCUS9eU0/jB+qevf44XWtSsm8IPYttFwmkJkvltzsMHmuomiN2qkOuvffFfXyfkOJLRYnK55NG02RC2dRodIVqOP4Gcm6FidDAAKeE7hycC/9MmviG4M2uiARqTw3MkaCAAQgAAEIQAACKRPwpya9QBwqu9to0KjsFRq1SFm1uAoCEPgkECxNeqbg9SP6R985f/pHk17bG7dAygS4fP5soVjSu93EWdJCVfA+tpQp4qpAFbh6ZD/9NHm0McZoYN6DMT1Q6/RWXVJF2NmqrTpUrNe9n8tS+NSoHzCM2EKRU3Fteh1Fzp9BBUuWo04TZzl1DU6CAAS8J7B34SzLhf07j+mUUXW9lwVGhgAEIAABCEAAAs4J+E2TXiyT7yhZ+5tvW46eLHSuNJwFAQgkJRBMTXpLTAxNbVZHHfX6JfMSsU24M1IsECEUS9ZXbtEuTcSAESkOggshECgCdpuNWalp/vPIr+8M0dEdiehYoNTmK3WwudyZ+cpU6tV7qevfQxTbqFcMHEEsgSDJkm1GA0XOnUYFSpShzpPm+AoP8oAABL4gsLBLK9Xjv/5kftHiC1TcLRCAAAQgAAEI+LSAvzTp+2XKk2/KqG0HUvSiMJ+eASQHAS8JBFOTniF+cuMaLerW2mKzWksQ0d9eYg+EYcOkofL1IeHh1dpMmCnPXpjZ7h8HBIJP4P6lc/TTpFEag0671xCtYV7aEBN8Cm6vuKlUEbZp7M7fpBI3bbW1Z/kCunj0ECmGjCIWj59gQfYYE32cPYXyFytFXabMc3vRGAACEHCdgPLta5reop7BpNc3JqLfXBcZkSAAAQhAAAIQgIBrBfyhSV+WzeacG7n1V07G3HldWz2iQSCIBYKtSc9M9cltm+nwmiU3dSpl0SCeeleV3pXD4y2r172/oG7XPq6KiTgQ8AuBvYtnW07/vEUfY9T3JKJtfpG0/yWZmScU3u42d0VogQpV3Jr97uXz6eLRwxQ2dAyxuNz/jGU3m+njrEmUt0gJ6jZtgVvzQHAIQMA9An8dO0I/Thz53qjT5sP+9O4xRlQIQAACEIAABFIv4PNNekmo7H7EwJF5KjRumfpqEQECEPgkEIxNeqb4dcP7am6fPbHObDINwe2QaoHsEnnYWkW6DKVajZ0ixwu9U+2JAD4ucP/yefp5+vdqnVp1XK9W9SCiDz6est+mJ5Urjldt3aF6ve79PVJDbKM+zfBxRGy2Y0y71UofZ0ykPIWLUffpCz2SBwaBAATcI7BnwQzzxf27DutUygj3jICoEIAABCAAAQhAIHUCPt2kF4ilK4tUq9muw9R50tSViashAIH4AsHapDdoo2lq41raaGVkeyLaizvDJQI9uDz+olqdegi/6TXIJQERBAK+JGCzWmnvopm2szt/jo4x6vsS0Y++lF8A5jI8R7FSYwav/9mj2xx+atSP+N5ByjToc+UvRD1mLg5AYpQEgeATmNW6oerVgztjiWh58FWPiiEAAQhAAAIQ8HUBX27SN5OFp9swft+xEJ4A74r19RsJ+fmfANOkn9enI8l7pn6Vot0cQx8XzKQF5275BcStM8dp0+hBkUa9Lg8RKf0iad9PMotYLl8mkoZWazFygqxgxWq+nzEyhIATAtePHqYdsydFm00mZu955jdMlROX4ZSUC5TncHmnxuw4zEub9auUR0nhlbuWz6dLRw8T2e2UI3c+6jl7aQoj4TIIQMDXBF7dv0Oz20bY7HZ7MbyfyNdmB/lAAAIQgAAEIOCrTfo0fLH4QddZSxUFKlbFLEEAAm4QYJr0GyeOIJNel+rodruNMuQtQD2nL0p1LE8F2LNwpv3Cvh179GpVU0+NGSTjtBBKpEuKVKspbTx4tCQkLDxIykaZgSYQ+eoF7Zo3XfPo2qUovUbNrJ4/GGg1+mI9EpnibsSAEfkqNG7htfR2LptHH548ol5zsdjWa5OAgSHgJoGTWzfR4bVLr+pUylJuGgJhIQABCEAAAhCAQIoEfLJJL5bJd1WIaB7RaNAoToqqwkUQgAAEnBCY2rSO+v2zxwOJaJMTp+MU5wW4XJ5gJrGof6MBI/jV2nR0/kqcCQEfEPh9w0rav2wes9pyIhFN8YGUgiIFLpc/q1DVGn26zlmGbQ6DYsZRJAS8I7CsT0fNvYtnZxHRdO9kgFEhAAEIQAACEIDA5wK+2KRvnzZb9qXf7/5DhgmDAAQg4E6BR9ev0PLeHXXmGFNeInrtzrGCNHZJqUKxSCJPU7jJkNFybIETpHeBH5XNbG2zZ+FMtcmgO69TKpkXLNzzo/T9PdUaQonkwPi9x0VSRZi/14L8IQABHxaIfP2SpjatbbaazZWI6LIPp4rUIAABCEAAAhAIIgFfa9Kn5QmEj3ovWReSu1S5IJoGlAoBCHhL4MCK+bYzO7Ye1KmUDb2VQxCM21okDZmXq2Q5aUT/YaEZcuYOgpJRoj8JPL99k/YtnqV+ee/OR71GPYSI9vlT/oGQqzhU9rD5iPG5StdvFAjloAYIQMDHBc7u3Er7l8+/oVMpmf3pcUAAAhCAAAQgAAGvC/hUk14sk/1SoVHLxo0GjuR6XQYJQAACQSMwtWlt9ftnT/oR0ZagKdo7hY7icHmTKjVvQ/W79+dL5ArvZIFRIfCvgPLtGzq4apH+6pH9VrPJOJaIlgDH8wJsNndakeq1+nedszTE86NjRAhAIFgFlvXpqL538exMImJ+4IAABCAAAQhAAAJeFfClJn2zsAyZ1008cBLb3Hj1lsDgEAg+gQdXLtCqQT1UMQZ9diJSB5+ARytOJxBLJ1nNpq51u/fn1e7Ug9gcfC/r0RnAYGTUaen3DSutv29cxebyeHMsMTHMvvNa0HhFoBxPIDw5Yd8xQWh4Oq8kgEEhAIHgFPjw/ClNbVbHZrfZihLRreBUQNUQgAAEIAABCPiKgK806bkiqfRlh2kL0xeqXN1XbJAHBCAQRAI75021Xfx15w/G6OhOQVS2N0stIJbJp9qttnr1e/QXV2/X2Zu5YOwgEbCazXT0h7V0ZO1SE48v2KaP1kwgomdBUr5PlimRK6416Du0eKWmrX0yPyQFAQgEtsDxLevo940rT2uVyqqBXSmqgwAEIAABCEDA1wV8oknPEwgWFK9Vv/t3k+dKfB0M+UEAAoEpYDHH0IT6lbXRyqhmRPRbYFbpk1WVkSgUU1jEqlS3Wz9ptdYdfDJJJOXfAlaLmY7/uIGOrF1m4PB4B/Vq1UQi+tu/qwqI7AfkLF560qB12+QBUQ2KgAAE/FJgVpuGqlf37wwlovV+WQCShgAEIAABCEAgIAR8oUlfli8UnZx44JRQiv2JA+Kmii3i5+nfE/NSJg6XS32Xb6bcpcoGVH2+UsyJnzbQrnnTiMVmU+uxU6lC45a+kprf5fHnkV9px6yJD3RqdV6/S97/E64olYdNJLJXqN2lt7Ra647E5nD8vypU4FUBk15HJ7duot83rjJw+LwjepVqMhFd82pSGDxWIBOHx3s8dNNOQZZ8BaECAQhAwGsCj65doRX9umhijPqsRKTxWiIYGAIQgAAEIACBoBbwepNeIg+79G3vQWUqN28bFBNxctsmR0PVbrM56i1SrSZ1nLaQ+CJRiup/+OclWtanA1ktFipeqx59N2Ue8fiCFMVy9UVbJgynS/t3O8L2WLCaClf92tVDBH08k15PqwZ1I+Y+YI6yDZpQ+0lzgt4lNQDL+3ZW371wehoRATI1kCm/tpxErhhniYmpWbNDd1HVVt+ROBSvKkk5Z3Beqf7wjk5u3Ww9sXWDVSAU7dZp1NOJ6EZwavhm1ZJQ2c8Vm7Zp1rD/MHwb55tThKwgEFQC22dOMF45sHezUa/tGVSFo1gIQAACEIAABHxGwNtN+i5ZCxSaN3zL3qB4zPnDi2e0qFsb0nx8/+kGYFaX91y4lgRicYpuir9PHaPVg3s4rk1trBQlkMRFwdqkj46KpNdDZToAACAASURBVIVdWxHzMqpsBYtQ76UbSCJL+S3+6v4dWtKzPek16gS/iPlt3XLav3y+44mFtuNnUplvG7t6KoMq3tvHD2hm6wYWm9Wak4heBFXxvlVsEVFI6AiTTtemSqvvOJWbt6H02XP5VobIxucEXt67TSe3btRfOrBHwBeK15j02vlE9MDnEkVCtUPCwndO/e1cCIvFhgYEIAABrwswLxT/vl4lg0mvq0lE572eEBKAAAQgAAEIQCDoBLzZpBfwxZLXvRatCctdMvC3QbHb7bR73jQ6sXUjZS9SnKJevyJN5IdUN9bRpPe9X7PMlzDzOjYn5dvXpMiQiYZu2kGh4elSnOiLO387vtyJMRpSfb+kOIkgu3D/snm2szt++kWnUeNNht6f+yxsLrcvh8Ppn7dMRVu1Nh1D8pev7P2skIFPCdw8eZT581Xz7NZf1hi9nmnMrySijz6VJJL5JCCRK241GzauYOn6jaACAQhAwGcEmG069y9fcEmniirnM0khEQhAAAIQgAAEgkbAa016Lp8/q0TtBn2/mzw7KF4W++bRA1rcoy0xqzQ6Tl1AuxdMdzRxU7v6HU163/u1iia9781JcjOyWa00rk55rValbEhEJ5J7Pc53iwCzJUZ3cahsmESuCK/eppOsXEQz4gtTtlWYWzJEUI8KME8XXdi3g1k5r4kxGl/oVMq5RLTRo0lgsJQI9M5ZvNT0Qet+TvkjZikZFddAAAIQcEJgVuuGqlcP7gwgoh+cOB2nQAACEIAABCAAAZcJeKtJn5fN4dyeuP8kR54ug8uK8dVATMPv5+nj6PyeX6hErfrUaNAox8podzbp42650mz495SvbCXas3Am3Tl/yrEffsZceajZ8PGUp3R5YlZq754/nR5du+wgzFWiDLX5fjql+yrHJ1JmL/2dc6ZQ2mzZaeCan4h5wdKBFQvp/bPHjheWFq9Zj5oMHkPy9P8/n0ltd2M2Gen87u10bMs6inrzyjFOSFgaKtewGdXp2oeEEumnsWNfQFugYlXHdi4nt26ks7u2kSFaQ6KQUKrTpTcx+1bHGAx0cNUiOrdrm2OPflnadNRkyFgqUfsbYrH+e6u/ffyQ9i6aRXcvnHacy9SQo0gJathvGOUsUfrT+V9yTPdVTmo6dCwxuTFjbJ0y2jHPCR0VGregNt/PcPwU43b8xw3096mjpP7wz/ZHzHsJ8pQqT40GjqQMOXM76lk9pCfdv3TO6Vu795L1jlxiD5vNSn8dPUJH1i6jN48fOOaeqTVbgSJUs2N3KlqjNrHZ/78d8Jesq7ftRLU69iCeQOh0Tv564oW9O2jv4llXdSplKX+tIYDzri2Rywcatdq6Zb9tainfuLkwR9GSAVwuSosr8ODKBTq3+2fdn4f3iyUhoTt00eolRHQaSn4hIOYLxa/7rdwky16khF8kjCQhAIHgErh38SytH9H3rUGrzRhclaNaCEAAAhCAAAS8LeCVJr1ULt9drU3nxnW79fV2/R4Zn2l+L+3dgZhmfe+l6ylTrryftkNx10r6uKu5M+XJT++ePHQ0o+MeTLM2X9mKdPfCmc8cmL2f+y7f9Knp/sfGVbRvyRxHUzxrgcIJNo6ZBj5zTVjGzI54iTXpDdpoWje8b6LNZ+YLhJ6L1n4Wh9kyhsPhkPLdm8/yzVG0BL1//pR0KuVnNXabu8Lxgt7Y4/rRw7Rh1IBPL++NH6zx4NFUo10XR9PdWcfYMZxp0j+5cc3xVIXVbE7w/mOM+6/aQumy5Uh2kz7uC3oZ542jB9Kdc6cSvc+ZFzYzX9Yw+9nHnbOkrJlrmo+YQGxO4L/rb1abCNWr+7f7M7ezR36zwCDJFWB+s+kgkob0CUkTLq3UrK28VL2GFJomPLlxcL6PCzBf5v55+FfmC1q1URsdqdeolxLRZiKK9PHUkV4cAS6XO7Nk/Yj+7SfOTtmLeKAJAQhAwAMCa4f2ib5x4jdmZc0/q2twQAACEIAABCAAAQ8IeKNJX1WqCDsw/Y9L/79U2gOFemsIZsX4hpED6O/Tx6hAhSrUbd4Kxwrw2D3LPdGkZ2pnmu6dZy5yrITfMXvSf1Z7MyvnO05bQHyRkNYN70fMKkXmaDVmClVq1sbx77FN+ljHsg2aOBq1ZpPJ0QiOvaZ+jwFUvyfzhGjCTfq4e/MzXxIwYzCr55nj6OY1tH/ZPMe/JxaHaSYz15Rt0JSYZvumsYM/NduZ5nanGYscXzwwsX5dyux8QFSwUnXqOncZ8fgCit12iGnmM3W3nzSH0mTO4ljZvmpQD8fLXmXp0tOgtT87/n/cJn1cx/Q5cv8n37hjfGm7G6ZJv35kP6rWuiOVa9iUQsLCiblPjqxbTsxLYJmDeTqgQd+hjn//0p70cecmtknPOB9cudCxgp45SteLoGYjxpM4VEbP/v6LNozs7/iyg/kiosvspVTs67qfzVlc66c3rzl8mHtXHCqnwet/pvQ5Av8lnnfPn2a+0Hll0EZn8dbvIRjXaYFaklBZd6Ne1yR3qXL68hHNZcVr1f/0BZTTUXCizwiYDHq6/schOr/3F9XzWzcEXIHgZ2N09Doi+vybZZ/JGokkIZCDxWI9mnjgFEuRHgtUcadAAAK+K/D2yUOa1bphjNViZj7/ffDdTJEZBCAAAQhAAAKBJODxJr1UEXa+Qd+h5Ss2aRVIjonWwqxiXjmgq+Pney1e59iKJG4T1xNNeqkijAav3+5o0DPH81s3aFH3to7GcJZ8Banvis0kkf2zNeyVQ3tp87h/msNVW3eg5sPHO/49biOY2bKnw7QFn5pfsTUyjeFsBYtQn2UbHc3ghFbSq9+/owVdWjq2uIn90iJ265ToqI80v1MLinz1gnIWL029l6wjgVjynzjtJs761NQ36XW0on9Xenz9imNVN7OKn9m+hzmYGAs6t3S8nJfZOmbgmq0kkSs+1cE0p2PnI3byjm9Z73hXAHN0nbPM0biOO1fxHVXv3tK8Ts2IqSlN5qw0ZOMvjob7l5r0id0sceeF+RKE+QKBOVLSpI/rHPdLh9ixL/66k36cONLxn8yXJG0nzHQ07OPOWVxrZm5/GDeUrhze9+leLlipWlD8Gl7Rv6v6zrmTk4hoQVAU7P9FMnsxtZQqFN0N0dpyRarVMpau3zCkaI06/l9ZEFRgiYmhGyd+p8sH92punzkuFcsUx3SqqLX/+751OxHZg4AgYEsUhYb+WKVF+zYN+gzx+GfPgEVNZmFxt/BjPo92nb3MsdWeLxzMO5bWDe/jeOqT2VavYf/hn7YeZLbuY7agO7RqkWOLQGaRB7PQofGgUR55qu/ETxto17xpjnFbj51KFRq3dJrs1f07tKRne2LeoVG8Vj36bso8x6IRfzpit7xkco6/raI/1ZHcXHfMnmy6uG/HOpNBHxyPficXCOdDAAIQgAAEIOByAU//RalR2mzZN32/+w+ZyyvxwYAmvZ5WDepGD/+89J8XxHq6Sa/IkImGbtpBzBYmzJFU0zfui2jjNorjNukj+g+nWp16fhKP2xCPO1ZCTfq4jeikpuxLcZhr4/oyL48cuHarYyse5kioUR6SJu1/Gs1JjR9bY1IN98R+zpkmPXPOqe1b6OqR/fTx5fPPUkltkz6uc9xV/rEDJXYPJPUegaR+zgd/+bksJcZqYbfW0WajMT0RGVwWGIE8IcC8JKOJRB7W2aTXFitUqYapRJ1vQgpXqUF8EXbb8MQEODMG07xinja7euSg5u6FUxJxqOy8VhnFvAB2FxH9dw8zZwLiHF8UKCkQS85M//2iiCcM/HeaxE5AQn/WM03xErW+IWbLx/As2VI8V8xny2V9Ojia2s42f135+TPFiSdyYdzPGPEXsDCflTaOGfSfK1O7yCU5+cfNLe7nM2difGmhhTMxvH1OQk9sejsnT4yvVUbS9/UqWawWSyEiuu+JMTEGBCAAAQhAAALBLeDRJr1ErrjVctSkgsyLPIPhiPuXik7TF1LJug0cZbvyL0lxm+px/8KSVKPY1U36xMZKqKkbN9+k7gFmK5oeC1eTSBqS6N72yW3SC8TST1+afOn+6zxzseOFs+5o0j+79Rct79vZsXVMYkdqm/SJfdkSOx6a9F+6A/7785vHDdVeObSXebRhcvKuxNk+JMDsr9FQqghrr1MpK+csUVpdolZ9eYEKVT89ZeRDuQZ8KszWY8yLzK//cUj1/PZNqShEdkKnivqRiJjHdaICHiDICpTIFAdrd+lV/+v2/zxZGAyHM++f6bNsA31VqFiKOBL7/JdUMFd+/kxu0nFX8TNPXfZeuuHTU5xMLOYz8w/jhzm+dPim10Cq262fYyW9OcZE64b1pdtnTzj+u+P0hY4nHWOMBsdnRE8cqVlJjya9J2bIfWMcWr2YTv0fe+cBHlXV9PEhkB5S6F2QJghSBaRKkaL03ltCM4SAdKS30DuhhRZ6LyIgAgpINSJKU4IoHSnpyaYRvm8u3n1vLndbsrvZ8j/P8z5v2D1l5ndu4u7/zJnZsXlnfEz02/yfaCAAAiAAAiAAAiBgQgLmFOm7FSlbPnjM9sNv86rYQZPncdfm8idtO1G3SYbXJrIEkd6QSPo/L5+nYP++xOlTKjduLuSQ11WAVFMEt6Eivaunl/qLHq85bO02Ia2Ovl9o5TcSMhJJz8WDQyeNFL6McuNIuka9/IQvmtIvcpkV6TkF0LKBPYRixYikz/wfG65ZENTli6TXKSmFICBmnqcFzODOpS/cPb06pKSmNnX39MxRoX5jpw9q1XMp83EtIc0WmnEJJERH0Z2wS3T7whnVzZ9+TE1WqVTkkO1oYmzsgf/PunWMiJQraRvXDMyWNQTqePjkOm4vtYhExPx5Z+/86dTyy6+ofN1PhRSBlw7uoV2zJwmfgbhx8EbvGQt1fg5S2jZrE+n1uWWo5CfftOHPjQ9uXSf557CseZwNWxUivWG8LK13SmIijW9SIzFZlcD5NH+zNPtgDwiAAAiAAAiAgG0RMJtI7+bpFd5z2rxSFeo3ti2CWryR5jjX5bQo0rPwvHFcAN06f0ZI3TJg4Wryzs8ZG5RbVoj0nMO868RZ6pz018+conVfvU1/U6ZGbRq4aI2Q41RJXP/3779ocf8ulBATJRSzHbZum5DHXVszlkjP6X74C/PZnaHCclz4tn6XXlrXNnYkvfRggXPFj9y0T72/xsxJLz04UcpJf3bXFqGAMDdp7QGku9H8OOyYMUF1+cj+pWmpqeN1/T7jfasjUI2IGrv75Gqvio6uXvD9UrHl6nyas1S1Gtnfr1yNXNztos65UTctPjpKqBcS/svllNsXzsa/fPjAzTWnx+W4yEgW5U8S0XWjLojJLJaAh3euUy0GDWtUr3NPi7XRXIZJBWdeU1rPxlAb7EWkz6i4byhPU/WHSG8qsuabl4OuToauO5gQHdXOfKtiJRAAARAAARAAAXskYC6Rvkex8hVXjNpywG6i6LU9TNquG0s/zPO1Xi7CWrZmHY3TZYVIz8Z82q0vtfQfSdEvnwuFcV88+EewUSp8Kwm+8kjy6s1bU7uREwShnq803w27TN+uXkLVmrakhj37C3MaU6SXXj93zelJvWcupA9q1ROi2CKfPqZLh/cJRQv9gzfpLAKr6Yuj9Et4dkdHocgWp+/hq9k5nJzSXdvuPXMRVWn6OT0NvyPkW/33n78En6WR9FLBnQ8aAtZsoVyFilBa6mtydnNLV9R34OK1VKF+IyGCXhqxz5w7jJksFPQN//kihU4aJaTykefyh0iv+TeXawfMbN80Je11KqdNeWWP/8GwE59z8NkVEdVz9/ZppYqN/Sh34SIJZWrUditRsYrjex9+RPlLlLQTFPq7+eTun0JR8nu//ZIcHnZZFf38mbOLR85f4yIj+NrQuf/+p/+E6GkrBOp55s7z7cwTl8yTl8TCqcmLsEsL2xtqujaRntf57fR3dGTlIuKbYFzwlG8vNurlSxvGBFDksyfpaiWJaz+7d5cOLZ1Lf1w6J6Sd4XElKlahVkNH0ftVqqsLuUqLofJnHP4scWjZXPrn+jVhquIVK1Pn8dOpSNnywr93zBhPFw/u0dvFDqMnCYVhtY3zWxBM5/fvpNsXzpK7tw8NW7udCpYsrV6D0+usGNyTOLXWexUq0ZDl68nN892vIdI0PLxu3qLFhc+dcZERQgHb1sPGkLRwavcpc6hW647COilJiXTxwG46vXU9RTx9LLzGNrQYFCik5OHP8ZpEeu6/JtBPsE/Jfjks3scftm2kG2dPCcVzuXFATOlqtahN4FjiZ0lsor15ixUn/+DNdOPMKfp+02phHN/oqNWmE7UaOvIdHjGvXtC3wYvpypH9wv575c1HbYePp1dPHtGRlQuF6cXPmXpvpg10ZBbjG1VXJcbH8ReyX23AJbgAAiAAAiAAAiBgoQTMItK7eXmF95w6vxSLh2jac9Jbg0jPXzrEq9rS/eQoet/5K9U5QjUJvvzFZOWXfdTCvtIzwal/+HYBN2OK9Gz3qdB1dHjZPI2PYqHSH1DAmq1CrtSMRNLzxMfWLCPOYyltovDONw9CRg2hN2lp79ggspWK9HLBXRwkFrfVVNBLF2f+8t1h1CTi6EZeVxtrXe/Zy+/1jpkTVJcP7V2clpb2tb34DD8FAnzNvaa7t0+TtNSU6qkpqT6FSpVRlahUzb3oBx86FipdlgqWKkMODtltHldqSjI9vXuHnoT/QQ9v30y699tV1bN74W6Ozs4vsmXPfiUhOurU/6cSukxEYTYPAw7qJODhnetki0HDGiOK/i0qeSS9Ujo6nVD/66BNpGfR+ODid1Mo8n/3xc8e8sKr104dp43jhil+NuEl244YTw179H9HeOac+lxrR944EII/S7FQb6hIL36+0TZu8NIQunn+Rzq3e6uwdIuBw6jFoGFqM1i85yAS/tynLa2Q9HNeoVJl6em9cDUD8bOY9HOWaBsLt3vmTKELB3a94zunTBu+ficVLlNOUaRPS3tN60f7050rF4SxXKuhVcBo9Q1V+YT61DcQWfNY0V4+PPEpWIj4Fqu8fVCzLvkuCBaCPbhF/ftM+GwuBotI+/N/29hmbvYo0otMT4au258QHdVB399R9AMBEAABEAABEAABQwmYQ6TvXKRM+TVjdthPLnpdmyCN2ilXuz75zlspRMNwMzTdzd1frtDKL3sLES+VmzSnXjMWkqOTM2kr0PX8/t+0fFAPIaJGvj5/qVkV8DaCvU6HbtRlwgzhZ+kXlC+GjCD+8nV83XIh0oh/rtO+KzX1/TJdWgjOu3p+3w7hS4d/cKgQtSW2xPg4Or1lvRCtI0YfMYOSlatT4z4Dhb6i4KVpHo683zJpJF07eVyIEOcvKPyFiJvUf44kGr5+F+XMlVt4j7+w3fs1jE5sCKY7P18U2HHLU6QYVW/Rhhp066MuZqaNI6dzWDW0n5AnVb5GskpFR4IX0bndW4T5mUG7EROE1DK8fnjYJdo3f7oQQcWNI6+a9B1M104do+s/nhQOKKQ1Cji6ad/8GcRfovkLtngL4MO6DdNFeHFEG++pLs4V6jWi5gMC0kVe8Rhte8YHGyc3rxWmlq+j65m3lff5xsjszi04N31efsxsxS/4YTAB3v8qRFTZ3dunblpaWiVVTHTRXAUKxRYoWeZN0Q8+zJnvvRIO/HeB/654+OQyeIGsHhDz6iW9fHRfOEz99++/Xj/683bcs3vh2aJfPvdw9ch5n7Jlu5YQHXX+v6hCjiyMzGqbsb7FEajl4ZPre3vLRa9tF/64/BOtGtpfLQL3nb1EEJAz0jSJ9K8eP6Ilfl0o+vm/QiR8n1mLhc+Hf16+QJvGB6qL1ktFev4ssmxgd4qPihRu/vWcNp9yFy4iROGvGT5Q+DsgTZ0nDShh2zlIo+fUecJnMU4reOnQ26h5aTo9XWlrpP6IQjjPoW2ctP4OR8vz7VOu8cOfszilnyjga+MsnV++D9pEer5NsMS3KyUlxNPHX7SlLuNnUA5nJ+FzJd9g6DZxlqJI7zs/mL5ZPl8t7tdu14U6jZumUaBnm1ik3zB2qHC7oGar9m9vnyYl0nfrg+nE+mDB7Kb9hwg3XLnJa2JxId7GvQcINyjE/ZTf1pUGl5SuXot8568gh+w5aPfsyRR2nOt5v232KtKnJifTuEbVEpNVKi5mdTMjv7MYAwIgAAIgAAIgAAK6CJhcpHf39rneZcKMCnzNFs16CShFEVmvN7AcBDJOIHTiyLiwY4c4RHF2xmfBSBskwGlyOLcDnxSW9fD2rvbmTbayyYkJRYgoh1fe/Im5ChamPEXfc8pdqIirV9785JknL3nmzkMePrnJw8dHEERM3V6npFBcVATFRvD/XlDMyxeCmPfqyUPVi4cPkvnQNOblc9dsDg5JTi6uD9+8efNHQnTUVSL6k4huE9EtPus0tZ2Y3/oJuHv7HG7af0grjr5GIxIO9gP6C2mhuMlvHxrKSJNIH3bsEIVOfCvWyiPIpdHyUpFe/IzHwu3gZevTHfZL6yvxbUlO4yIV6TlS3n9VqDq4QVpfR1qnyBQivSouVigqe//Gb0LawmFrt9H7latTbMRLWjaghxAVzn93R2zYLRwyKDW5SF+xQWPqNHYa5cydR0hTyKK/0mdgKYMaLdtTlwnTydHZ5Z0l5OluqjT5nPbMnSr044AMThOpNE6f50FTLSOpvZyyh6P0xRuTJzasUqeu4eARTi0pT9PIqYNKfMTn0ETMWBr1b68iPbPg4KQftm3cooqN6a3P/qAPCIAACIAACIAACBhKwNQifYu8xYrvmHTgpJehhqG/ZRGASG9Z+wFrso4AR88t7tclOjkxATU2sm4brG1lH07TTETFiKhoDien95xc3d7Pls2hyJu01/lSk1N8UpITPXI4Oqa6uHmkOHu4v3Zxy/nGxcOdnN08HJxd3RycXFwcnN3cnLPncBTEKBZcxPRYfLuG02LxrZ1EVUJSskqVlqRKSEtKiEtLiosnVUJctqS4uOyJCfFOaa9THXI4O8flyOEY6ZA9+79paWmPkuPj/kpNTb1PRI+IiP+fi4zEWBtk2GtRBD50dnULm3vmqos5Dp8synMFY/h23a7ZE+nno4eEd/k23JcrNxKnislo0yTSc+5wFmK5iSKsuIZSTSS+xbhl4sh00dKabBIj3LUVQ9X0nilEerbz7K4tQtQ8N06rxKI3p5Fh8Z4j6sXXRJFa7pvULhbyR27aR975C6TrpvQZWJrznjuz0M6R9xztznVLxPWkPLguEf+t5v9xasWhq0L1vmnFdp7dvZWufneEuEaOvEnTJGr7zK70nrT2kVIxY01pFTP67FrrOD7MmNCkxuu016+5MA3/txINBEAABEAABEAABIxKwKQivYe3z7nWw8bWrdXmbYElNOslAJHeevcOlhufwOphvjG3zp8ZT0Rv75mjgYBxCPDBDwv6fLDtSUQeRORORJw0mEM0nVkLIiJOfi8mwOeodi5wwXm7UjhrGhElcgAkEcX99z8W3KP+S0kD8d04e4VZtBBwcc+54dMefft9PijQ7jnJc5dz+ru+QUuFiPTMNE0ivbYC8EoiPduwZrgfcfpEXa3fnGVU5bPPNRZD5fHmFuk53/ri/l0oISaK8hcvScPWbRPSwJzdGSoI5fKbAXIfdR0ecH9Nn4E5fWTopJHq2xHi3DVbdaBOY6cKqSylPDjtIj8PLPZyKiLmqc9NY875H+zfT52qSGmfMiPSazt0kftvz5H0zGLfghnJ5/fvXJGalPT2ugoaCIAACIAACIAACBiRgClF+o89fHKdRi5SI+5WFk51ZudmISc6t+5T5lCt1jh4ycLtwNJZTIBrCoSM9n+oionmyGg0EAABEACB/xHIT9myPZ39/aVsnMrJnpu8WL0hwqwubppEes4JzwI1N30i6R1yZKf1o/zp1vkf06WM0ba+JUXSc1Q6C+UcYc6t26TZ9MO2DfTs3l21aM853DW1zIj0PCcXVH146wad27NVuCkhFubliP76XXq9c2jx8edtaefMr4Uof65b4h+8WUjJo6nJ/Wvm50+NevkJaXjSp9xpJ9QS4GZoJL30oAOR9Np/8/gWw6yOzbg2Ef9xi9f1e4r3QQAEQAAEQAAEQMAQAiYT6d09vXY27jOwS5O+gwyxB31BAARAwCoIzOveJurRnzf9OLDKKgyGkSAAAiBgHgKT63bsNrnz+BnibQ/zrGqBq0hzwOsS6JMSEmjjuAC6df4MFS1XgQYsXP1O2hWpi5pE+vP7dghF4LlxRDcHVoipVzTlpJcK+6K4rA2nJYn0bOftC2dp9TBfQfjm6PWUxEThZ2nhWk3+ZFakl87LhYFXB/gK6WzEyHY5Ky4ce3BxEF3+5u1HB96jrhNnaSwcy8+FeNNBno5Hn5z00iK8vJ6SgM8Fg5cO6CYcbDi5uFJgyA7hGeSGnPTvPjnrxwTE/nbqGBcWWGSBf3ZgEgiAAAiAAAiAgBUTMJVIX8jBIfuDoNM/Z+e8m2ggAAIgYGsEwo4dpn0LZl6Jj4qoaWu+wR8QAAEQyCgBJ1e3yBEbd3sXLv1BRqewiXHyFCWth42hxr0HqAVzuZNSMZdF9S9XbqKyNetoZKFJpH/61x1a4ttVSI3CgisXe+V5bpw9JRSU5WKo3KSFY//+/VdaNrA7cWFp/tzee+ZC+qBWPSGyPvLpY7p0eB/9/uP35B+8iTgqPSMivbw46ZDlG6hklY/VxVml/kiFZX1EdGmhWBGYtJCstgdKn/mVhO0/L5+nI8GLqJmvv7rQLkfT718wU1hOPCBQYhUfFUHLB/cizgXPe91n9hKq2vQLRTNTkpPUNx24b++Zi6hK08/pafgd2jRhuFAcl1tm0t3wgQbn9T+3e6swV5UmLajb5CBKSUqi3UGT6bfT36lts/d0Nwzi3rVfaE2g3xNVXKzmKxA28VcMToAACIAACIAACJibgKlE+sl1tUgGLAAAIABJREFU2ned0OXrmZw/Fw0EQAAEbJLA101qxMVGRjQkojCbdBBOgQAIgIBhBPqW+fiTpUNXb7H7CA1pdLo2hGJKGmOJ9PIUO9K13b19yMXdQxCHpSK9tjHieC50GrBmK7l7eWdIpOd5jq1ZRsfWLkuHQxSXMyPSK81drHxF4aDDzZNLfGhumRHpxeK08tk9c+cVWHEBWU0HGldPfEubJwwXIv45xUzA6i2Uq1ARRUOvnzlFIaOGqFPpSDuJBcQzI9LzfBFPH9PKL/vQiwdcNzx9471/di9cuCEAkf4tmwU920U/uH3dF7cpDfsPBHqDAAiAAAiAAAhoJ2ASkd7Fzf3VsJCduYqULQf+IAACIGCzBE6sD6bTW0JCE2Jj+tisk3AMBEAABPQk4O7tc7375KAKFRs00XOE7XY7vXW9kNZEVxNFekPT3XCh15Vf9hYKkVZu0px6zVhIjk5vY2M4T/qvJ47SwSVBFP3iuZBKpUbL9tRi4DD6YfsG+mHrBipTozYNXLRGSA/DjcXie7+G0YkNwXTn54vCvNzyFClG1Vu0oQbd+ggCPbfHd27T8kE9hQKo8rW5mOryQT2EdcvVrk++81aq10hWqYTo83O7twjzs13sP0edc8qaVQH9hfk7jJ5EDbq+/c9qfHQUrRrajx7cui7kcB++fhdxAVZ5e/pXuHAbgFO3cGNfWwwapgs/xUa8oiW+XQRxmoX9ISs2qv0UByvVZWL7OQ/+yc1riNfmxiyrNWslrO2dv4BWVjx+3/zp9NPe7UI/ef0AqeG8N1wLh/uLaxUsWZqa9B1M104do+s/nqRP2naibpPePm/a6khdOryXtk8b9w5nfiHq32d0YPFs4rRInFs/33vv0xdDhlPBkmWEPWVWXIi3fJ0GOrnaeoewo4do/6KZF+MiI2vbuq/wDwRAAARAAARAwHwETCHSdytRqWrwiA27336SRwMBEAABGyUQ8+oFTW5e93Va2mtWDKJt1E24BQIgAAL6EKjtnS//senHztt9FL0+sNDHuASkKW+yOzrSsLXbqcRHVYy7CGYDAQmBsQ2rxatiolmk/x1gQAAEQAAEQAAEQMAYBIwu0rt757rcaeyUGppyKxrDaMwBAiAAApZCYMOYgNhrp45NJKL0d/gtxUDYAQIgAAJmIODq4bnts/6DuzfpM9AMq2EJEEhPgKPaOUc7t3Kf1CO/havI0dkFmEDAZASOBC9KO7N946oklWqoyRbBxCAAAiAAAiAAAnZFwNgifQVXT69Lc3/4xd2uKMJZEAABuyVw58oF2jA24K+EmOhSdgsBjoMACNg7AU8HB4eIGd9dzK6UisTe4cB/0xJISUqkkJFD6PbFc8JCHcdMofpdepl2Ucxu9wRePrpPQZ0+j09JTsrJGaPsHggAgAAIgAAIgAAIZJqAUUV6R2fnRZ927zu81dDRRp03015iAhAAARAwIYFprRtGv3r8sDURnTXhMpgaBEAABCyVwJeVGjWd6zs/2MNSDYRdtktAmo++aLkKNGDhanVOeNv1Gp5ZAoEVQ3rF3LlyMYCIQi3BHtgAAiAAAiAAAiBg3QSMKqY7ubpFjtqy37tACQSUWvdjAetBAAQMIXAqdB2d2Lhqmyompqch49AXBEAABGyBgLuXz61eMxeUK18bBSVtYT/hAwiAgH4Efv3+KO2eM/VKfFRETf1GoBcIgAAIgAAIgAAIaCZgTJG+/XsVKq0fuXkfCsbiiQMBELArAtEvntPUlvWTX6emcsHEJLtyHs6CAAjYO4Fqnrnz/jDzxEVO+YAGAiAAAnZFYEz9SqrE+HiuUvynXTkOZ0EABEAABEAABIxOwGgivbtPru9aDx3d9JO2nYxuJCYEARAAAUsnsNK/T/Sfl84HEtFmS7cV9oEACICAsQg4uroua9zDN+DzIW+LdqKBAAiAgD0R2Dt3etLZ3aFBRDTNnvyGryAAAiAAAiAAAsYnYCyRPo+Dg8Ozeed+y+7k4mp8KzEjCIAACFg4gasnvqW986ZdjIuMqG3hpsI8EAABEDAaASc394hRoft8kOrQaEgxEQiAgBURuH/jNwr27/tYFRdbxIrMhqkgAAIgAAIgAAIWSMBYIv2XlRo1n+M7fwWuOlvgJsMkEAAB8xAYWbtCUkpSYhkiemCeFbEKCIAACGQpgc8Lly63bezOb5DqMEu3AYuDAAhkJYHpbRpFv3z0oDURnc1KO7A2CIAACIAACICAdRMwikjv7u1ztfvkOVUqNmhs3TRgPQiAAAhkgsCWyaPif/724GQiWpSJaTAUBEAABKyCgJuX954WA4d1bNC1t1XYCyNBAARAwBQETmwIppMb165LTIgbaIr5MScIgAAIgAAIgIB9EDCGSF/C2dXt1vyffnexD2TwEgRAAASUCdy+eI5CJ351Kz4q8kMwAgEQAAEbJ+CQ3dExYeo3Z5y98uazcVfhHgiAAAhoJvD8/t80r0ebqGRVgg84gQAIgAAIgAAIgEBGCRhDpP+qRqv2M3pOneeWUSMwDgRAAARshcDYBlUTVHExVYjojq34BD9AAARAQIFAhxKVqoaM2LAbqW7weIAACNg9gTmdP4968tedLkR0wu5hAAAIgAAIgAAIgECGCGRapHf39vm994yFFcvVrp8hAzAIBEAABGyJwI6ZE1QXD+yeSkTzbMkv+AICIAACUgIent4Hv/D/qk2djt0BBgRAAATsnsCp0HX0XUjwpsT42H52DwMAQAAEQAAEQAAEMkQgsyJ9cWdXt9tIdZMh9hgEAiBggwT+uPQTbf56xM34qMgKNugeXAIBEAABgUAOR0fV1CNnXTzz5AUREDAKgRtnT9P60V/S69RUatJnILUKGE3ZsmX2q0rGTUtLe02XDu2lY2uWUvSL55TNwYEadO1DbYePI4fs2TM+MUbaJIHnD/6heT1aRyUnIOWNTW4wnAIBEAABEAABMxDI7CffodWat5rTZ9ZidzPYiiVAAARAwCoIjK77kSpJlVCeiP6xCoNhJAiAAAgYRqBVsQ8/Ch0Vuh+pbgzjht5aCGydMpquHDkg9ChVrQYNWhJCzm5Zl03z6ndHaNOE4ekstgS78BBZLoGZHZpGP//nXlsi+tFyrYRlIAACIAACIAAClkogUyK9u0+uS12/nlmzUsOmluof7AIBEAABsxPYNGFE3NXvvhlHRCvNvjgWBAEQAAETE3DN6bml+YChPRv26G/ilTC9KQg8vnOblg/qSQkx0VS5SXPqNWMhOTo5m2KpdHPGRryiJb5d6MWDf6hY+Yo0ZMVGcvf63zkPi+JbJo8SIuk/HxxIzfyGZlkkfUpyEq0f5U+3zv8o2NBn9hKq1KgZJSeqyNUjp8lY7Zo9ic7v20HZc+Qg/+BQ4bACzXoIHF+3nL7fvHZZikoVaD1Ww1IQAAEQAAEQAAFLIZAZkd7LwcEhYsGFmw45HB0txR/YAQIgAAJZTuDaqeO0O2jyhbjIiDpZbgwMAAEQAAEjE3Byc48Ys/WgT773Shh5ZkxnDgIPb9+gpX7dBMHZnJHhMS+f08I+HSny2RPyKVCIRm7eS5558pnDZYPX4AOMYP++9ODWdbPaKr1NMHDxWqpQv5HBtmNA1hHg360Vg3s9UsXFFs06K7AyCIAACIAACICAtRLIjEjftUyNT1YPXbXFy1qdh90gAAIgYAoCLHyMqvvRG3rzhsPt4k2xBuYEARAAgSwiUCt34aLHpxz+AZ//smgDMrssRHrdBLPqQAEive69sfQeX39WMy424lUtIrpp6bbCPhAAARAAARAAAcsikGGR3s3Le0/LL0d0rNuxh2V5BGtAAARAwAIILPHtGnXvWhjngnibYBcNBEAABGyDwJRGvfy+bjt8HK5RGrCf0lQvHUZPokoNm9GxtcvoypH9QnoXr7z5qO3w8VSl6efk4PC2KKl8TN6ixYlF3LjICKGwauthY4R+XOD0t1Pf0XchK+npvXB6k5YmFDktVq4iNe4zgD5q+JkwZ7JKRWu/GkR3rlxQtLzdiAnUsOfbFEYpSYl08cBuOr11PUU8fSy8ljNXbqrZqgM19f2SXNw90s3BPnC6mpOb19DTv8KF93IVLEyNevrSJ+0609550+jiwT16E2NGXKT11vkztHqYrzCudrsu1OXrmelS4LB9BxcHCe/3m7ucqjRpIfwc9e8zge8v330j+M2tYMnS1HxAAFVq3EzNWMmgHTPGa7R18LL1VL5OA3p+/x79sG0j3Th7Sigqy83J1ZVKV6tFbQLHUoH3S70zNUflH1uzjP64dE7Yc+5frVkrajFwGD25+6faT/nA3IWL0leb9lDOXHmEtxLj4+jE+mD6+ejBdGtXqNdI8E+6tj7PkNJeM6sWgwKFFD9ZWbxX7wfGgjrumDFedfHgnolEtMiCzIIpIAACIAACIAACVkAgwyK9k6tb5LidR7zzFClmBW7CRBAAARAwL4Eft22k4+uWhybExvQx78pYDQRAAARMR8Dd2+dmv6Cl5cvUqG26RWxwZmlkdunqtQRRNj4q8h1PWXhv3HuAIIxKxxQqVVYtwPOgGi3bUc9p80kVF0ubxgfS7QtnNVKr27E7dRg9mV6npOgl0vOc60f7axTzWcAdtDREEOG5JSUk0PZpY+nXk8cUbeC0LdfPfG+QSN86YDQ16TuInv51h5b4diVVbIyw3ogNu8krX371umuG+9HdX65QdkdHGrZ2O5X4qArdv/kbBfv3E8YoNZEH531XarpEetecnrRsYHeBp1Lj9wPWbKUiZbl+/Nv2095ttGfuNOEARd54L6s2bamXSM9C/6qA/orPDs/LPvUNWiqI69x0PUPdJgXRnjlT6MKBXe/Y5ezmTsPX76TCZcrZ4G+k6Vz6/cfvaefMry/FRUZ8YrpVMDMIgAAIgAAIgIAtEsioSP9xrkJFvp/6zY+46myLTwV8AgEQyDQBFhYW9+/8b2JcXIFMT4YJQAAEQMAyCOTN4ej0eNGlW4iiN3A/pGIpD3X39qE+sxdTmeqf0K/fH6XQSSMFAZcF6OEhuyh34SLpBFYlYbfH1Hl0dPUSIYKeW/XmranDmMnk5ulF92/8RhvHBlDkv08Fwb//vBVq4VZbups3b97QgYWz6Mcdm4Ro/C4TZgjR89xOha6jIysXCj9z9HeLQcOEn3/au53rsAg/l6zyMfWZtVjw4+ndP2nHzK+Fvhx9riuFzI2zp2ntiIHCPKJIz1HeISOH0O2L54TXByxaQxUbNBZ+lgr4Ym59Tje3YnBPIZqfI9D95gdToTIfCLcP+DAjPOxSOkFf0zZqs/Xv33+lDWOHCpH+NVu1FyLc2c7v1gcLEe7cmvYfQi39R/5nZ7gg6vOhDAv4LKJ/UKuuULj32JqllJqSQl2/nin01ZbuJj46ShDoH9z8/Z29ObtrCx1cEiQ8Q3mLvkdD12wln/wFdT5DXPyZD0GSEuLp4y/aUpfxMyiHsxPd+fkiHVm5iLpNnAWR3sDfdb65MbreR2lv3rxx54sPBg5HdxAAARAAARAAATsmkFGRfmy9zr2mdRo7xdmO2cF1EAABENBK4L+8pDWI6DZQgQAIgIANEOhStkbtNf6rQhGkYeBmSkVfjvoeuipUELS5yYXo3jMXUvUWbd4RWFmc7jR2GuXMnUco+pqckMCHwUI6Gqm4L5p2+Zt9tG3qWOGfLLR3nzJHEOy1ifTRz/9Vz1nuk3rkt3AVOTq7CHPERrykRX070avHD+n9ytVpyPL1RJSNlKLZlfBkRKTneViA5nQ53Op17kkdx0wR/Di/bwftmj1JeF0U9a+fOUXrvhokvMb96nfppTZFmjqHBXQW0jU1XbYqjWPxfOmA7sJ+ijcduN/JTWvo8PL5whDp4YbSHNpEeqlvVZu1pN4zFpJD9repkTh9Dh/KcBQ3N/EwQ344JH+GXj68ry4iXKNle+oyYbp6vw18xNFdQmBh7/ZR92/+zjlhjwIMCIAACIAACIAACOhLIEMivbt3rss9pgTVqFD/bSQLGgiAAAiAwLsEQieNjA87eoiTBr8NrUMDARAAASsm4JrTc8vngwN7cgQxmmEEdIm+HKF+YsMqYVJRcJaOYRF+5KZ95J3/f5ezpKJw+Tqfku+CleTo9L/4GU1ivDaRXjqnNg99ChSikZv3UtrrNFrYtwOxuM+50APX7RBuCSg1XQyUIul5nn///osW9+9CCTFRlL94SRq2bhu5eOSk9aP86db5H8nJxZUCQ3ZQ0XIVBIZitL82+6UiekZsZV/O7t4q5OF/+ejBO1OI8/PNhC0TR1LY8cPCwcKXKzdR2Zp1NJqmTaSX+sY3HOp06JZuHulhgL7PEOesF28e8GR8IMO28+94/hIlkY/esF9zdW/hVsXGVUtTVKrhGZwCw0AABEAABEAABOyQQEZE+uwO2bMnzf3xanbOVYgGAiAAAiCgTODno4do/6JZJ+IjI94mh0UDARAAASsm4OqR80lgyM6ChUqXtWIvssZ0XQK1LoFVFMU98+RTOyAVtZVE54yI9NI5tZHiWwADl6wlaSS2mHLG2c1NcaguBppE+pTkJLUgLwrdXBNrcb/OFPPqBUkj/qUitzb7vxgygpr5+Wvsos1WXTnveVJxPzhfv3jTQHqYoGlhbSK9tvd4vow8Qzzu+f2/hXRLfEAjbXz7otPYqUKBWzTDCNz77RdaO2LQ3YToqNKGjURvEAABEAABEAABeyaQEZG+YaFSZfaP23XU257BwXcQAAEQ0EUg6t+nNKP9Z7EpiYmeuvrifRAAARCwcAIlXD08b8w9c1VZgbVw47PaPF0Cta5IeiWR/t61MFo2sAelvX5Nxoqk//PyeQr270scAV65cXMhf7qYUkWJoTTK3VSR9LyuNLVN/a69qXiFShQ68W3Od2lam73zp9PZnaHC62LaoIzsvab9YtYsaHMEPTcW+hv18iNXj5zp0giJIr3SAUNGI+mlz0hGIumVniGRTVraa3p46wad27OVOMBALHArTxmUEZb2OuarWuWTU1OSubryS3tlAL9BAARAAARAAAQMI5ARkX5y494DJrUJHJvDsKXQGwRAAATsj8Dkz+vGRP37rD4R/WZ/3sNjEAABGyLQq0L9xisGLl6DQ8cMbKpU9OWI6oA1W+m9CpWEmaTR1vzvwcvW61VolXPDi9HkSjnppbncWdjuOPptcVdt6W6UUstwYVRNjYuhLh3QjZ7du6uzIKuugwpNkfS8ttRXLozK/t795YpQiHX4+p1UsGQZwUSpmC/NX2/olmmyVbpX8hREmnLSSw8OMpOTPuzYIfXBhDwnvbSugTStji7mSlz+uPwTrQ7wFQ5/dKUFMpSrPfVf6tct6q9ff+5HRAftyW/4CgIgAAIgAAIgkHECBov0nI++59S5NT6s1zDjq2IkCIAACNgJgS2TR8X//O1Brty30k5chpsgAAI2SIDz0X8xZERPaSFOG3TTZC7JC3j65C9I/eYup2LlK9Kp0HX0zYoFwtpiznUWxnUJrPKo7urNW1OHMZPJzdOLwn++SKGTRglzyNOsSAVvTp8TsGYL5SpUhNJSX5Ojs3O6SHGes93ICcT2cFT43bDL9O3qJVStaUtq2LO/YPOBxbPph60bhJ85DU6fWYsFEZ0F/29WzKeqTVtSteatKCEmWojSf3DruiDoD1m+QejPRXA5El2bSM++bhofSNdOHU+3R/Litq8eP6Ilfl2EHPnZHByo87hpVKNVeyFXPxe+vXbyOJ3eup78FgRT4TLlNO63JvbyyPjeMxdRlaaf09PwO7RpwnD695+/hDml4nb4L5dpxeBeQnQ6Hyrw7YQPatUVeJzbvUXIad998hzhxoI0Wv6zvoPpiy9HUGJ8HLl4eFDk06fpfONoek5Jk/Y6lX7YtpG+DV4k3ICQph3S9QzxzYkjwYuoma8/lavN8QQkRNPvXzBT+Fl6uGOyXw4bnZhrCHy3IXhZikoVaKMuwi0QAAEQAAEQAAEjEzBYpM+ewzFp1snLTm45EUhl5L3AdCAAAjZI4PI3++jgkjnfxEdFtrZB9+ASCICAnRBw9fS6H7AqtFiRDz60E4+N66ZcpOdoZxZUpY1F5X5zlglpZrjpEli5T8TTx7Tyyz704sE/igbznB1GTSKOKuc1ucnFfXGgWGxU15zcv9ukIPqkbSdhaNS/z2h1oB89Cf9D0QZpapZja5bRsbXL0vUTBW1tIj0PkEaSixMopWNhIX/juGHqlC1yo3Lmyi0Ums333vsaN1kb++tnTlHIqCGK84v7KhXpmfe+BTPo3O6tiutJUxX9/fuvtGxgd3qdkqLuK01To8s3PvwZuHgtFS779gBC1zMkTW8kN84zd17hxgcXkEUznADf9Fg/xv9WfFQk/mgajg8jQAAEQAAEQMAuCRgq0n+cu0ix76ccOu1ll7TgNAiAAAgYSIALsi3o1e5FYnzc/6r9GTgHuoMACIBAFhPI4+jk/HjhxZtOWWyH1S4vF0t7Tp8vFPq8feGs4FPxipWpzbCx9H6V6moxPTbiFS3x7SII8BxxP2TFRnL3erckFEdan96ynq4c2S+I9ty42GeFeo2o+YAA4lzx8sYFV/fNnyFEposR3pzD/cO6b2/KapqzZOXq1LjPQCFa28Ehu3pa7n9ifTDxwTTbza1gydJUt1NPqtW6Azk6uwivJatUQuQ2R5C/Tk2l7DlyULsRE4SIbWaxKuBtdH6H0ZOoQdc+6cyWHx545eVbANso33sl3vGP0+8cX7ecbpw7LazJjft/9Oln1KjXAMpduIjWZyk+OopWDe0nRP3nLVachq/fRSzuc+PDlfCwS7Rv/nR6+le42tcmfQfTtVPH6PqPJ4UDDD7IEBvnfP/t1HeCTeIYno8PZD7rN4S88xdQz/3r90fpwKJZFP3iufDaRw2bUq/pC0gsyKvkW66ChalGy/bUqJcvubh7qNfV9QzxHnB+/ZOb16jt4menWrNWxKl5RLus9hcvCw3ng5YRtcrxSRxX3k3KQlOwNAiAAAiAAAiAgJUQMFSk96/VptOi7pOD8CXNSjYYZoIACGQ9gTH1Kyckxsd9wKmAs94aWAACIAACBhP4osRHVbaO2LjnXYXY4Knsc4CuiGb7pAKvQcC2CQR1ahH19F54GyJ6exqHBgIgAAIgAAIgAAJaCBgk0rt5ee9rGzi2fa02b6+3ooEACIAACOgmsGJIr5g7Vy5y8bD9unujBwiAAAhYHIFpzXz9J3N+bLSMEYBInzFuGAUC1kxgz9ypyed2b51ARAut2Q/YDgIgAAIgAAIgYB4CBon0rh45HwaG7CxSqHRZ81iHVUAABEDABggcX7eCTmwInpeanMwFZNFAAARAwKoIePj4/NRtUlCdig2aWJXdlmQsRHpL2g3YAgLmIfDz0YO0f8Gso/HRkV+YZ0WsAgIgAAIgAAIgYM0EDBHpvbI7Or5YfOm2ozU7nNW2c/7Rc3u20cjNe8kzTz4Si2RxkacK9RtltXlmW3/rlNF05cgBYT2xUBmzObx8vvAa5zodtCREnX/T2IY9vH2Dlvp1o8pNmlPPaW/XtIYmf35EP5oPGEpN+g6yBhfesVEULup16mG1PugCf/OnH2nr1DGX4yMjaunqi/dBAARAwNIIOLm4RE88cNLTO9/bvNlohhPQlRvc8BkxAgRAwNIJ/Pv3X7Sob8dnqrjYgpZuK+wDARAAARAAARDIegKGiPSfFi5d7sDYnd/YdD5SqXjM2yMKyMbaKoj0JBRK48jiwJAdVLRcBQGtucVmiPTGeqIzP489iPQxL1/QtNYN41KSEnNmnhhmAAEQAAGzEiju6ul1Y+4Pv7ibdVUsBgIgAAI2QOCrTz5MTk1OYpE+wgbcgQsgAAIgAAIgAAImJGCISD+8TsfuQV3GT3cxoT1ZNnVSQgKtGe5Hrx4/Uke582uhk76i5n5D1WJyZg2Ui/SZnc8ax/NBSMTTx+ki5flGwabxgemEe2P4Ju5rroKFrSpiXpPvtvj82INIz/s5rlH1+IToKD6V+scYzzbmAAEQAAEzEWhTqlrNzcPWbvMy03pYBgRAAARshsC87m2iHv15swMRnbYZp+AICIAACIAACICASQjoLdK7e3ntbj1sbKdP2nY2iSFZPam5IrltUWQ1dO8g0htK7H/9bfH5sReRfvmgHjHhYZd7EdHhjD8BGAkCIAACZicw6bN+g6e1GjpK78+MZrcQC4IACICAhRLYFTQ5+fze7VyTaImFmgizQAAEQAAEQAAELISA3l+43D297gxevqH0exUqWYjpxjVDX5FeWviLLfApUEgdec//luZV53/XaNkuXQS3ppzifYOWCjnpxfk7jZ1Kz+6Fa83RLtqcnKhKB0Nuk/imJh+VbAoZOYT8Fq6iMzs3q3PH65MnXoxcv/vLFWFZJxdXdXS8JnuVdlLM0S8fo2SDpj15cOsGrR0xUOuDwumMytasI+Snl+d1F33hCcT8+GINAXFS+f7KF9O0n0p7JGenz/OjSeCWP4f6+KnttoF8H+T28/tKz4wSHylDfj742d8zdyrZck563stvViyg7zeunkhEs4z71wuzgQAIgIDpCLh7+RzvNHZKs6rNWppuEcwMAiAAAjZK4ML+XfTN8nm74mOiu9qoi3ALBEAABEAABEDASAT0FukdsudInnfmV0cnV1cjLW1Z00gFUk156EVBtHT1mmrhnQXHa6eOCf/mCPECJUqpi1+KYqR0Pn1F+shnT9T58JXWlQvuSn3khA0R6Vm0ZvFftF2cP3fhIhoLuir1EcViaWFcfSPp5fyUUhLp2hNN6W6k4na9zr2EVEdSMZ5/lvOS+2IIE95PUbDW5oeUryae0sLDSiK9POe/mLapUU8/+nbVIo1+igdF8ueG9+H01hD1vivZJRXx5Qcs0sMPeaFk6Thj13+wrL8wRGHHDtG+BTO/jY+KhNJlaZsDe0AABDQScPXI+XD4hl1FCpYrsaQ0AAAgAElEQVQsA0ogAAIgAAIGEvj796u0dvigP+KjI8sZOBTdQQAEQAAEQAAE7IyAviJ9Gc/cecJmnrhk00UP5RHZctHQ0FQjSgKxviK99CCAn0n5OCVbdNlnqEhfuUnzdLcAdOWNV1pfiYE+Ir0mcV30QRSUdfmsj0jfpO8gUvJNOjfvwcI+Hd+J9tbFRJOQr68f8vnl/spFel2pY3T56Zknn15/AjU9x/LbCNK95on5MEQesa/vLRa9DLPgTo/+vEUrBvf6JyEmuoQFmwnTQAAEQEBKwDFbtmxJS36+ky1bNn0/MgIgCIAACICASEAVF0sTmtRIep2SYpN13bDTIAACIAACIAACxiOg7zeu1qWr1wwNWGMfRcOkYr2Y1sPZzUMx2lrbViilS9FXpJen/pBHR5tDpJdHVsuFZbnvSuI795G/ro9Ir0ls1icCXmqXviK90npsJze+JaHJd11MMuuHUjS/tkh6eaS6fI/kNw8yWlhX/jxq4sAMw8MuCymhuCkddOg6WDDen7usnSklOYlG1/nodVra6xxZawlWBwEQAAG9CVT0KVDwp2nfnvPUewQ6ggAIgAAIpCMwrlH1+IToqApE9A/QgAAIgAAIgAAIgIAmAvqK9KMbdO87s8PIiU72hFIUPDlNSaex0xSjgOU8WJS8cuRAupeledSNJdKbI92NJpFeHi3NzirlU5dCkDLQR6TXlb+ebzmIaWq05VLXV6RnW6V2JSXECYIy1wbgWgHyXPTyfZem85G+p0uk5xsT2p4t+XhdkfS6IvtFP0XhPPrFcyEfv6ZUN6IvSv4r1RuQzyMV6cW15M+PvYj0zHJi01qxMa9eViOicHv6WwpfQQAErJZAxw8+qR/y5YoNXlbrAQwHARAAgSwmsKhvx6h/rl/rQkQnstgULA8CIAACIAACIGDBBPQS6V09Pbe1CRjTvXZ7+6p3I42E7xu0jDaNHyZspVhEVLqvSnnGTRlJrySa6ipiami6G2NF0suff31Een2EWyW+8rUMEemZKRcw5ahvLjor/swpYHRFzGv6Hdcl0vONCU058XlOY0fS85zSaHsuTiyNzFfyQ6muACLpM/ZXfYlv16h718J6/H9N6aMZmwGjQAAEQMCsBMY37j1gepvAsbgBZFbsWAwEQMCWCOyYOUF18cDuMUS0wpb8gi8gAAIgAAIgAALGJaCXSO/u7fNrvznLKpf5+BPjrm7hs8lF4D1zp6hTd8hzdysJ4KYU6aWpWPTFqEkwlkY7SwVpecSzXJiVr6srP7zYXx+RXt80LHLbMyPSi3w4ep6LAXPjVDfc9Dk0UNoHTQV95WlpNLEzNCe9PvndRZuKfFCeVLEx7+SIl/qh6SAkIyK9mDJKfvNBqcCyvs+0tfXbFTQ58fze7WOJaJm12Q57QQAE7I+Au5fXrtbDxnb+pG1n+3MeHoMACICAkQj8sG0jHV29dHVSQtwQI02JaUAABEAABEAABGyQgF4ivYub+6txu4/lylWwkA0ieOsSi463LpxJFyUvjyAWBVBpQVUWGE9vDaFuk4K4KCRJC76KqW9Mme4mOVGVbk+kayltllzUFm0Uc+9LRXqeWyyeq0lslq6hqQ+vUaBEKeICrdz0Eem5n1J+dV5jVYAvdZ8cREXLVVBHmivtiXjjQUnI13ZgEfH0Mb16/Eid6kb0UemQgp+J7dPH05Dl60mp6Kq0voF400FJ+FZ6tpRe05XuRuR77eRxCgzZITAS12vU009I3SM+74eXvz2A0JSqR/Rbzk/cF0PT3TAfTb9T0mfNZv/IENGP2zfRt6uWrElKiBtsy37CNxAAAdsg4O7tc63/3BWV+LMNGgiAAAiAQMYIXD9zinbMGH8uLjKifsZmwCgQAAEQAAEQAAF7IKCPSO/s4OCQsOTnOw62DkSeT14qQoq+y3OlaxK3uT+LstxY9BUFY2PlpFeKvDZESI989kSwjUX4Au+XVkzt0nXSLLqwfyfd/eWK0FdXOh3uo5SbXhT6RYb6ivTcX87b0D3hOaRCuTjeK28+xSKmogAt3Vfpcy9PM6SpnzhGehjw7O+76noFSocpUjvF8XJ2+oj0PFb+LMvnEbkW+7CiYvomqc/yPWWfP+s3mA4uDlIfBOhTOFY8xBCFel6D5xq6KpR2zJxA5Ws3UB/k2OrfGuFL2vRxZ+OiIhvYqo/wCwRAwHYIuLi5vxy3+2huvgGFBgIgAAIgkDECT+/eoSUDuj1UxUQXy9gMGAUCIAACIAACIGAPBPQR6ct45ckbNuO7izntAYg1+Kgt9YqSAG6oTxnNv27oOvbQP6NpckzNRp+0OKa2wR7nfxL+By0b2ON+Qkx0cXv0Hz6DAAhYFQHHbNkcEpeG2X6QhlXtCowFARCwOgJJCfE0rlH1pNcpKS5WZzwMBgEQAAEQAAEQMBsBfUT6Ju9VqLRn5OZ93mazCgtpJaApT7ixcntDpDfeA2ipIr2u+gLGI4CZpAS4BsDXTWupUpOT3UAGBEAABCycQMmcuXJfm/X9ZQ8LtxPmgQAIgIDFExhd96PEJFUCR9K/sHhjYSAIgAAIgAAIgECWENBHpO9XtWnLZX2DluBLWpZskfKiSmlluKeu/OL6uACRXh9K+vWxRJFen7RI+nmHXhkhMLL2h0kpSUkFiCgqI+MxBgRAAATMRKBB0bIfHhy9/RCCNMwEHMuAAAjYLoHpbRtHv3x4n4tDXbVdL+EZCIAACIAACIBAZgjoI9JPbNr/y2kt/b+y+Zz0mQGJsSAAAiCgD4EpX9SLiXz2tDYR3dSnP/qAAAiAQBYR6P5Rw6ar/RYEI91hFm0AlgUBELAdAssH9YoKD7vYm4i+sR2v4AkIgAAIgAAIgIAxCegU6V3cc25sHTCqb91OPYy5LuYCARAAAbsksKhvx6h/rl/rTETf2yUAOA0CIGAtBEZ92qPf7PZffe1oLQbDThAAARCwVAJbp45JuPLN/hFEtNZSbYRdIAACIAACIAACWUtAp0jv4Z3rVNeJMxt91LBp1lqK1UEABEDABghsGBMQe+3UMX8i2mID7sAFEAABGyXg7Oq6vMXg4UMb9fS1UQ/hFgiAAAiYj8DR1Uvp+LrlU4lomvlWxUogAAIgAAIgAALWRECnSO/u7XNz4KI15UtUqmpNfsFWEAABELBIAvsXzkr5cfvGCUS0wCINhFEgAAIg8P9/oDy8fQ62GzmxzceftwEPEAABEACBTBL4ac82Orx8wabE+Nh+mZwKw0EABEAABEAABGyUgE6R3tXD4+morYcK5C36no0igFsgAAIgYD4CpzavpaNrli5OSUr6ynyrYiUQAAEQMIyAu0+uS31mLqz5Qa16hg1EbxAAARAAgXcIXDt1nHYFTT4RHxnRDHhAAARAAARAAARAQImATpE+h5NT/KwTl9xcc3qCIAiAAAiAQCYJXDq0lw4tCdoVHxPdNZNTYTgIgAAImIyAm5fXXf/g0JJFP/jQZGtgYhAAARCwFwLhv1ymDWOGXouPiqxiLz7DTxAAARAAARAAAcMI6BLpc2TLli1paVi4g2HTojcIgAAIgIASges/nqQdM8b/GBcV2RCEQAAEQMBSCbi4e7wYt+vbPLkKFrZUE2EXCIAACFgNgSd3/6SlA7rfV8VEF7cao2EoCIAACIAACICAWQnoEunzOLu6PZj/0++uZrUKi4EACICAjRK4e/UKrR/t/1t8VGRlG3URboEACNgAgRxOTgmzT15xdXH3sAFv4AIIgAAIZC2BqH+f0eyOzSISE+JzZ60lWB0EQAAEQAAEQMBSCegS6Ut55s57deaJizkt1QHYBQIgAALWROBx+B+0fGCPfxJioktYk92wFQRAwK4IOGTLli11aVi4rs+JdgUFzoIACIBARgkkJcTT+EbVk1JTUlwyOgfGgQAIgAAIgAAI2DYBXV++quYtVvz0pAMnvWwbA7wDARAAAfMQiHjyiOZ0bfkiMT4un3lWxCogAAIgYDABb0dnl2cLL9xwNngkBoAACIAACCgSCKxe+s2bN29yEFEaEIEACIAACIAACICAnIAukb5+kbIfHhqz/ZA30Nk2ga1TRgsONujah5b6daPkRJXw74GL11KF+o2En2NePqeFfTpSp7FT6dqpY3TlyAEqVa0GDVoSQs5ubnTj7GlaO2KgGpSTiysFhuygouUqqF9LSkigNcP96O4vV94BymsVK19B6xpsJ68rttYBo6lJ30Ea7eM3RBuf37+n9k1um5Jv+o4VbZHbJmXHfR7evpGOrdR223664J2UQHxUJE3+vF5cSlIibijh0QABELBUAkXdvLxvzzkd5m6pBsIuEAABELA2AiNrf5iUkpSUn4iirc122AsCIAACIAACIGB6ArpE+hYlq3y8PTBkB0R60+9Flq4gCsw+BQrRyM17yTNPPjq5aQ0dXj5fLdSLQnbksyckF5jlfdkZ+WuiQM/vicI+rxsedlm9pqY1xLGNevqpDw30sU8qjEt902ddfceKtr16/Ejth3hgIXIS/arXqYdwqMBjQid9Rc39hqY7xMjShwCLm4VASlISjalfKeV1aqqTWRbEIiAAAiBgOIEPvPMVuDz92E+ehg/FCBAAARAAASUCYxtWS1DFRJf+/zioJyAEAiAAAiAAAiAAAnICukT6DuVqN1g/ZPl6pLux8WeHRetrJ4+ni3wXxedcBQtTz2nz1ZH0uQsXUYvsjEUuQIuo5ONF0btv0FK10C5/TZxLvoYSfvm64r9LV68p2Cs2uSDPr7OIvml8oNrfzIyVzyVdN+LpY4EVR/GHjBxCfgtXQZS38d8lfdzDdWd9KKEPCIBAFhKokrdY8R+Q7jALdwBLgwAI2ByBiU0/iY159aIKEf1lc87BIRAAARAAARAAgUwT0CXS96jUqNkq3/krkZYh06gtewIWskVBmVPXKAnNSQlxQioaMRpc7CNGjcvTu/D7UoE8+sVzId2LPiK9fA1tIr0oyms6LFAS6TUdDsjX1WcsR/Sf27NNHUUv2ip9nV9jdpzqRJ4CyLKfDFhnCgIjapZLeZ2awjeUEkwxP+YEARAAgUwS+KRQyTJHx+0+ipuUmQSJ4SAAAiAgEpjasn5MxNMndTheCFRAAARAAARAAARAQE5Al0jf7+OW7Vb1mjYfhcNs/NnRJtKL6WhEoVlJpJdGpUtRSYVqZzcPIR89N13pbpREek357Gu0bJcu0j8jQntmBH55Lnqp/9IUO9JUPtwHOelt/JdKi3sj61RISklMLEBEUfZLAZ6DAAhYMIFPi5WveGDUlgMQ6S14k2AaCICAdRGY0a5J9IsH/3Cxr6vWZTmsBQEQAAEQAAEQMAcBXSL9oE/adFrabXIQRHpz7EYWrmGOSHpR5Oec9mKTitj8miaxXCkNjjxFTWaE9syM1RRJr207RWFf6fZBFj4GWNpMBEbXq6RKSogvTkTPzbQklgEBEAABQwh8VuKjKrtHbNwDkd4QaugLAiAAAloIBHVqHvX03t3mRHQZoEAABEAABEAABEBATkCXSP9lnQ7dFnaZMMMF6GybgFJaF31FcH1z0nNanD1zp76TFkZKVtNcSil19LVPn5Q1mRHpNeWk1/bEaFrPtp8yeCcSGNugaoIqLqbU/18qeQoqIAACIGCBBFqUrPrxjsB1O1CTyAI3ByaBAAhYJ4G53VpGP77zxxdEdN46PYDVIAACIAACIAACpiSgS6QPqNupx7zO46ZBpDflLljA3GJktzSynSPEj69b8U5xVaVUNEqFZ+WvaUpX4+TiqnMNMYd88wFDqUnfQSSdK6vT3Yi28DaKaXz4Z+b37O+7Qioe6c/8nvzQQfSvcpPm6YreWsCjARNMQGBco+rxCdFRHxDRIxNMjylBAARAILMEvihVrea2YWu3QaTPLEmMBwEQAIH/CMzr3ibq0Z83WxPROUABARAAARAAARAAATkBnSJ9vc4953UaOxUivY0/O2K6m9rtu1Lo118J3krFc/63ruhvFqIPL5+vJiVPZSMv1ip2lEa682tKxWmlwrY4rqnvl3TvWhjlKlg4S3PSS/24cuSA2n/x8EDT+9JUNxDpbfwXTOYeRHr72m94CwJWSKBl6eo1twSs2YZ0N1a4eTAZBEDAMgnM794m6uGfN9sQ0VnLtBBWgQAIgAAIgAAIZCUBnSI9IumzcnvMt7amnPTGtEDTGhlJF2NMuzAXCJibAER6cxPHeiAAAgYS+KJ0tZrbAhBJbyA2dAcBEAABzQQQSY+nAwRAAARAAARAQBsBXSK9f50O3RYgJ73tP0TmEOnl6XOYqlJBWNunDQ/tncDYhlUTVDExpYnof1WU7R0K/AcBELAkAi1KVa2xY9i67Uh3Y0m7AltAAASsmgBy0lv19sF4EAABEAABEDA5AV0i/aBP2nZa2m1SkLPJLcECWUrAHCI9OyhPicOvydPCZCkILA4CZiAwun4lVVJ8fHEiem6G5bAECIAACBhK4LP3K1fbO3z9Lk9DB6J/1hAw1+e4rPFO+6q60jFaos1ZYZNSbSh8BjfvTgR1ahH19F54CyK6ZN6VsRoIgAAIgAAIgIA1ENAl0vev0bJdcM9p8yHSW8NuwkYQAAGrIDCqToXE5MTEQkQUaRUGw0gQAAF7I/BpsfIVD4zacgA56U288/JC8tLlxMAGaQ0b8X35OIj0Halepx7UpO8gE++Y9U7Pz8y1U8eEOk7cUA/J/Hs5o/1n0S/u/92IiK6af3WsCAIgAAIgAAIgYOkEdIn0PSo1br7Kd96KnJbuCOwDARAAAWshMKJWuZTXKSk+RBRvLTbDThAAAbsiULtQqbLfjtv1LUR6E2+7KJQ2HzA0ncAsjXpWinZmUT487DKN3LyXPPPkI2OJ9OK6uQoWVou5Jkag9/SabEMkvd4I3+molIoy47NhpC4CU1t9Gh3x5FFdIrqhqy/eBwEQAAEQAAEQsD8CukT6juXrfBoyeFkIcpLa37MBj0EABExEILB66Tdv3rxxJKLXJloC04IACIBAZghUzVus+OlJB07i819mKOoxVhSeueugJSHk7OYmjBKF58hnT6hUtRrp3lMSqyHSI5Jej8ftnS7abnJkZD6M0U5gYrNPYmNevqhKRHfBCgRAAARAAARAAATkBHSJ9J+Xqlpj27B12xFJhWcHBEAABIxAIDU5mUbV/Sgl7XWqkxGmwxQgAAIgYAoC5bzzF7g0/ehPyElvCrqyOZWimVk83TQ+kD7t0Y9+3LaRAkN2UNFyFYSRStH3okjfYlAgrRnmR8mJKnJycU03Ti7+87+lfUTBVmqe0hzS93ndK0cOqF9qHTBafSNAPGjoNHaqkGaF+0kPHOTracuPrs02r7z5aGGftyI9t8PL36ZzkR9uiEbKbVZKJyTfdl22auOg6bYE7/u5PdvUtyF4Tek8PgUKpXuP39dlh/Rwh/vryjmPSHoz/IJLlhjbsFq8Kia6LBE9Nu/KWA0EQAAEQAAEQMAaCOgS6RsULVfh4OitByHSW8NuwkYQAAGLJxAfHUWTW9SJT0lK8rB4Y2EgCICAvRIo5u7tcyvo1M/u9grAnH4rRTOzeHrrwhkSRXdpOhxRwJcK96K4KxWm5SlxWCzePn08DVm+XkiRI0bkv3r8SC0G65vuRuzXqKcfVajPKbaJ5Dn0pYKxVLzX1jd34SLpbg1I90FXuhu+dSCuI65dunpNddoeJX9F9nL7pOsq7Q+zrdy4BZWuXovWDPcjbRz0Fenlor08h7wmviIztpltkaYqEu0U90jql8hIG3Nz/h7Yw1oja1dISklKLEBEUfbgL3wEARAAARAAARAwjIAukb5a3vdKnJq0/3tcdzaMK3qDAAiAgCKBiKePaU6Xz18mxsfnBSIQAAEQsFACPk4urk8WnL/uYqH22ZRZckFZKkZ3GjtNUXjl/5ZI0+PIBXkGJIrDfYOWqoV0OTi54K+vSK+0AfLc8JpEYE055JUOHwwR6aWCPI9TEr35doL0cIP7aUsVlBEecv/0FenZDm5iYVep7/owE28U8M0FJVFenE8aja/ptoFN/YJZkDOB1cukvXmT5kxEqRZkFkwBARAAARAAARCwEAK6RPrSXnny/TLjuwsoHGshGwYzQAAErJvAk7t/0tIB3e+rYqKLW7cnsB4EQMCGCeTIls0haWnYHQcb9tGiXJOK7GwYp28RxVap2Ozs5iGI9uVrN0hXaFZJaNYkDksdl0eJZ0SUFueTHzZoEpY1HR7oOlTQFUnP6W6a9B2kdk+eykUpvQx31vQ6v6cPQ/mDJOegr0gvRsorpajRh5kY1X/3lyukLYUP7/meuVPfSaVjUb8QNmhMsiqBxjaslvQ6JQWHnza4v3AJBEAABEAABIxBQJdIn8/Zzf2f+ed+czXGYpgDBEAABOydwF+/hlHIqCHX46MiP7J3FvAfBEDAcgnkcHRUBZ0Oc3F2Q8Ybc+ySNIo8+sXzdCKqVEjnaOmlft1IHh2vr0gvir2cs17aRFHXEJFe7MuisLSJIrO26O+1IwZqxKpJYM6sSC/PGy81QCn/u1Sk13YbQRcHfUV68cBAzKkvtUkpJ7+2/RP3REnwh0hvjt/od9eIfvEvzWj/WWRyQkKurLEAq4IACIAACIAACFg6AV0ivWM2B4fEpT8jksrSNxL2gQAIWAeBG2dP0fbp487ERUZ+ah0Ww0oQAAF7JODi7v5y/O5juVkoRDM9AamQy6txPnoxnY1U7Ob35MVG+TV9RHql/OsZjaRXSmWT2Uh6XZQzK9Jri5jXtLauSHp9OBgi0ot2iGOKfVhReA6e37+neDijjZkYmS/Ptw+RXteTZpr3n/51h5b4dXugiol+zzQrYFYQAAEQAAEQAAFrJ6BLpKccjk4Js09ecXXxQI1Da99s2A8CIJD1BC5/s48OLA7amxAd1SnrrYEFIAACIKBMwM3T66+hq7e8X6RseSAyAwFRgHbN6Umq2BiN6Wz4fVePnO/kLddHpFfKW59RkV6pmKq+Ir2mCHtdmDMr0uvKea+0vlIBWmm/zHBQ2g/p3NJDBX6dUyDJU/poY2bIrQhd7PF+5gncvXqF1o/2/y0+KrJy5mfDDCAAAiAAAiAAArZIQKdI7+Lu8e+Y7Yfz5SlSzBb9h08gAAIgYFYCp7eE0Ldrli5NUamGm3VhLAYCIAACBhBw9851pe/sxR+XrVnHgFHomhkCYuQzzyFP+aLtPe6vj0gvz9EuTX0jXU+XeMzryaPDpSlfdKW74fFyW8Q5t08fT0OWryfPPPkUUSrZpkn0l68h2sgTS4vucr9nf99VLNgq2sopaOSMCpQoRfz7wemHmg8YKuTDV+Ig7k942GV1Hngx9Y6Y0ob7rArwpe6Tg6houQrqeaS26mL24NYNOr01RO2btgj+4+tWvFNANzPPLsbqJvDb6e9o56xJJ+OjIj7T3Rs9QAAEQAAEQAAE7JGATpHe3cvn9qCl6z4oXhGH/vb4gMBnEAAB4xI4uGROyuktIROJaJ5xZ8ZsIAACIGA8Au7ePt90HD25ZbXmrYw3KWbSSkAUVd29fd4p6im+xxMEhuwQhFxp00ekF8XiK0cOCEOdXFyp7YjxdHBxULoc96LoHfnsidBHaT0eL8+T3tT3S7p3LYxyFSwsCN66Iubl4zXlhZf6qWQb5+lXijJXErXlDPjfSnnb5RslPSSRj9HFgftL7eZ/cwqaAu+XTld7QF4voFS1GukOE5SYy5nJ7ZSnuuE5NHHBr6dpCZzft4O+WT4/NCE2po9pV8LsIAACIAACIAAC1kpAp0jv4e3zQ7fJQZ9WbNDEWn2E3SAAAiBgMQQ2jg+M+/XEt0OJaLPFGAVDQAAEQEBGwNnNLfiLISOGfNq9H9iAAAiAAAhkksDxtcvp6LrlMygtbXImp8JwEAABEAABEAABGyWgU6R3zekZ2jpgdK86HbrZKAK4BQIgAALmI7C4f+eov3+72pWIvjPfqlgJBEAABAwmMKZRL79ZbYePy2HwSAwAARAAARBIR2D79PGqS4f2jOTMRkADAiAAAiAAAiAAAkoEdIr0RDS5ud/QqZ8PGa5PX1AGARAAARDQQmBqq0+jI548qk9EvwMUCIAACFgwgV6VG7dY2X/e8pwWbCNMAwEQAAGrILBiSO/oO1cucKqbQ1ZhMIwEARAAARAAARAwOwF9hHff6i1aL+09c5G72a3DgiAAAiBgYwRG1amYmJyoKkJEr2zMNbgDAiBgWwQaFfuw4r5RoQe8bcsteAMCIAAC5icwo/1n0S/u/835Y8PMvzpWBAEQAAEQAAEQsAYC+oj0zUp8VHXniI278SXNGnYUNoIACFgsgaSEeBrXqHrS65QUF4s1EoaBAAiAwFsCZTzz5A2b+d1FRNLjiQABEACBTBIYU7+SKjE+/n0iepbJqTAcBEAABEAABEDARgnoI9KX886X/9L0Y+c9bZQB3AIBEAABsxB4+lc4LfHt/EgVG1vULAtiERAAARDIOAEXh+zZ45Zc+TN7xqfASBAAARAAgeTERBrboHLK69RUJ9AAARAAARAAARAAAU0E9BHp3Ryy54hecuUPFA7DcwQCIAACmSBw86cfaNvUsefjIiPqZmIaDAUBEAABsxBwcnOLnLjvhLd3vgJmWQ+LgAAIgIAtEnj2911a3LfTY1VcLKc7RAMBEAABEAABEAABRQL6iPSEL2l4ekAABEAg8wTO7gqlIysXb0iMj/XN/GyYAQRAAARMS8Dd2+e634LgCiWrfGzahTA7CIAACNgwgf+CNC7ERUbUsWE34RoIgAAIgAAIgEAmCegl0rt7+/zuO39lxVJVa2RyOQwHARAAAfslsHfutKSzu7eMJ6LF9ksBnoMACFgLATcv733tRoxvX7NVB2sxGXaCAAiAgMUROLNzM327anFIYlzcAIszDgaBAAiAAAiAAAhYDAH9RHovr92tA8d1+qRNJ4sxHIaAAAiAgLURWDawR/TdXy73Js2OCqMAACAASURBVKLD1mY77AUBELBLApOa9h8ytaX/SAe79B5OgwAIgIARCOwOmpz4097t44hoqRGmwxQgAAIgAAIgAAI2SkAvkZ6IxjfqPWBa28CxjjbKAW6BAAiAgMkJTGpeOzb6xfOaRHTb5IthARAAARDIPIEuH9ZtuHbQ0nWemZ8KM4AACICAfRJY4tsl6t61X3oQ0VH7JACvQQAEQAAEQAAE9CGgr0jfvmzNOhv8gzd76TMp+oAACIAACKQnkPY6lUbULPfmzZs3XIQ7DXxAAARAwAoIVMlduOgPUw7/gM9/VrBZMBEEQMAyCXzdpGZcbOSrykT0l2VaCKtAAARAAARAAAQsgYC+In1577z5L04/fh6RVJawa7ABBEDA6gg8ufsnLR3Q/aEqJrqY1RkPg0EABOyVgKuDQ/bYJT//md1eAcBvEAABEMgMgSRVAo37tGrK69RUp8zMg7EgAAIgAAIgAAK2T0BfkZ6yOTikLrxwI3sOR3y+sP3HAh6CAAgYm8DVE9/SnnnTTsRHRjQz9tyYDwRAAARMRcDVI+eTrzbvLZi/eElTLYF5QQAEQMBmCdy/+TutCuh/NyE6qrTNOgnHQAAEQAAEQAAEjEJAb5HezdPrnn/w5hJFy1UwysKYBARAAATsicC3qxbTdyErpxLRNHvyG76CAAhYNwEP71ynOk+Y3qhy4+bW7QisBwEQAIEsIHDp8F46uGTO/oToqA5ZsDyWBAEQAAEQAAEQsCIC+ov0Xt4H2o0Y37ZmK3y+sKL9hakgAAIWQiDYv2/MH5d+6k9E+yzEJJgBAiAAAnoQcJjefID/pM8HB+rRF11AAARAAASkBPYtmJFyZsfmCUS0AGRAAARAAARAAARAQBsBvUV6IhpVv2vvWR1HT0a+GzxTIAACIGAggf+KhlUlonADh6I7CIAACGQlgQ5la9ZZ7x+8GcVjs3IXsDYIgIBVEljYp33U/Ru/dyGiE1bpAIwGARAAARAAARAwGwFDRPrPipWvuHvUlgPeZrPOyhZ6ePsGLfXrRn2DllKF+o2szPp3zU1KSKA1w/3o7i9XhDcHLl4r+LV1ymi6cuSA8FqNlu2o57T5JvP15KY1dHj5fPXaJlvIxBPHvHxOC/t0pHqdelCTvoNMvJrppue9Dw+7TCM37yXPPPm0LiQ+P9xp0JIQcnZzM51hFj5zfFQkTWpRJyE1Odndwk2FeSAAAiAgJ1DKwyfXr7NPXvEAGhAAARAAAcMIjKpTMTE5UfUeET03bCR6gwAIgAAIgAAI2BsBQ0T6PI7Ozo8WXrjpbK2QRMFXtN/YArOtifRKguyNs6dp7YiBZhPNIdJb1m8bRPqM7ccfl36izV+PuBofFVktYzNgFAiAAAhkHQFHZ+e4qUfOuOfMlSfrjMDKIAACIGBlBF48vE/ze7R5kRgfpz2yxcr8grkgAAIgAAIgAAKmIWCISE+uHh5Pv9q0r0D+EiVNY40JZ2Vx8drJ4xQYsoPE4rf8WuXGLYwW9W5LIr0YBZ2rYOF0kfIsmp/bs02vSGpDttOW2Cn5bSuR9IbsKfr+j8D3G1fT8XUrl6YkqYaDCwiAAAhYGwF371yXe02fV6N8nU+tzXTYCwIgAAJZRuDqiSO0d+707+OiIppmmRFYGARAAARAAARAwGoIGCTSu3v7fNPuqwkta3zRzmocZENFgbR09ZomTc1iS0IzRHrjPuIQ6Y3L09pmWxXQP/b2hbMDiGiXtdkOe0EABEDAIUeOOc19/cc2HxgAGCAAAiAAAnoSOLBwduoP2zdMIqI5eg5BNxAAARAAARAAATsmYJBIT0TD63bqPq/zuOmO1sRMX5FenoPdycU1XeS9OE/ksyeC+/L3NYn0YooYkZmuNDuaUspw5H/E08fq/N4c1X7rwhnqNnE2rRjSm0S7WgeM1pn3XLQ1OVElmFWqWg31vHJ7Ne211H99fNTUR5rjXmktcR1+j3P+Nx8wNJ1/SrnP9bFHvpaciU+BQuluDPD7ISOHkN/CVXRm52atefml67P9XKdgz9ypWnPS67ufYr8WgwJpzTA/4j0U6wXIn2H2Uf68KY3nfvrUHFC6SSHdPzkzfZ9ZcW1xT5T8EN+T97WGv0XjGlWPT4iO+oiI7lmDvbARBEAABGQE2paqWmPjsHXbUZcIjwYIgAAI6ElgXrfWUY/u3OpARKf1HIJuIAACIAACIAACdkzAUJG+dr73Snw7cf/3VvclTRQSNQnkSkIvi7LHQ1ZQ7xmL6Pn9e7R9+ngasny9UDBT7P/q8SO1kKsk0stzqotCf+7CRTQW0zREpOeiqkpiuTahXpxf7KPkiyGR9Pr4qOSTNN2QtgOOTeMDhcOSfO+9LxSy5SYtRCqOFcV7feyR/86zfae3hqjnVdonqYgvCsXytXleua/Scdr2RbRb136K/eSCuJLNSq8pjZcK7aKNSr7JRXr5v9n3a6eOqW+sKIn0/MxKbec5jq9boT4QU/pdNCQXvqX9PX/1+CEFdW0ZkZwQn9vSbIM9IAACIKAngYJOrm73Fvz0u4ue/dENBEAABOyewPCPy75OS3vN35vj7B4GAIAACIAACIAACOgkYKhI7+CQPXvy3DO/Znd2ddM5uSV1kEfmysV6FhdFMVjMWa/LfvkYudCsKcWJrrUMFenlkcVyYVTqhybxXW67viK9Pj6K4ro8v73ULn1Eet4XJXZSoZjnXNin4zsR67qYK+21XIBWEq15nJQ3/5sPEuS+ahorXVdTkVxNQrd83zXVC5D7LhfF2QYl+5SeAfkabBu3ntPmK/66KNkuFeR5kPwZUnoWrDmVVNixw7Rv4Yzv4iMjm+v6m4L3QQAEQMBSCbh65HwyfP2uggVLlbFUE2EXCIAACFgMgb9/v0prhw8Mj4+Owh9Ni9kVGAICIAACIAAClk3AUJGe3L19fu0za3HlD2rVtWzPNFgnFeulEcsZidTVFDHNqU0q1G+kFj7Ff4sm6RIcDRHplYq4aivuqklUl7+ur0ivyRfp61558ymmqZFukb4ivZL9UqFYH3t4b/RpcjFb09zSZ4fnVTok0CcnvaZ90xW9zmsqRZ/LnzfpTQP5c6PPAYSzmxsp2cKR8ZpuqCiJ9PK15emobE2k3zlzgurCgd0TiGiJPs8d+oAACICAJRJw9/La3dJ/VKc6HbpZonmwCQRAAAQsisCpLSF0fO2yNUkJCYMtyjAYAwIgAAIgAAIgYLEEDBbpHRwcZn3Wb/D4L778yuCxlkRBFAKLfVhRSHGyZ+6UdPnelWyV5ywX+8hTn4iivK7c7ppyaxtDpJdHK8sFWzEXvdxPeQoceUS4UnqTtSMGatxa9lEU6eWHFdJB+or0PEYq/CYlxAmieKexU4WDkYwy53mVxkoPcvQR6aNfPFc8kMisSC/dTyUxX9OhCvslX1tpfEZFep5fvAHAP+uTk16XSG9r6W6mtW4Y/erxw8+I6GdL+hsIW0AABEDAQAK+lRq3WOw7b3lOA8ehOwiAAAjYHYGVQ3pH/3nlwgAi2mN3zsNhEAABEAABEACBDBHIiNDerGi5CjtHbz1odXnp5YSkEdAcDRwedjldoVBpf3ked6moq0mk1xUxr2nHjCHSK0XYKwm2mmzIbCS9dF59Ur0YItIzHy7COnLzXnpw64b6Z64VkFHmSqlmEEmf/kBEKZJeaZ/Fgy/un5FIenmBZiXxP0N/7bJgUGzES5ryRX1VanKydeUHywJWWBIEQMDiCZTx8Mn1y+yTVzws3lIYCAIgAAJZTGBUnYqJyYmq9/+/lNbTLDYFy4MACIAACIAACFgJgYyI9K5EFL/o4q1sOZycrMRNZTOlIv2VIwfSFa+Uj1BKh6Mr3Y0+0dNKlikJzUrRxUq5xbWlPeG1tEVcS23RV6TXx0d5OhN9feZ+Srnkxfk4ep6LlHITc6LrY498fU3MMiLSO7t5KOakVzrkkduh737qmxZHnF8pJ72x0t0o+SCdOyMivfQQhg9erLn9+v1R2jNnyo9xUZENrdkP2A4CIAACTMDF3eP5yND9efMXZ90JDQRAAARAQInAg5u/U/DQfv8kxESXACEQAAEQAAEQAAEQ0JdARkR6IS997xkLK5erXV/fdbK0n5LoJxdNRXE3d+EiQvobjgJmsXz79PE0ZPl6kov40tQ3miLp2WlNRTrFeZVESLlozPNwMdK7v1yhUtVqqO0To7+lKVk0ReFLN0CpD/u/KsCXuk8OIi7Qqq9Ir6+PSpHqLOAWKFGKmvQdpE7JUrp6zXRFSDUVfBXF31ePH6lT3Yg+ZoS5/BBGZGRouhveT7mv0mdFTCek9Auh735qEunFdSo3aa5mqPSasdLdsA9Kzwy/Lv4OZUSklxd5FllJ9yJL/6AYsPiOGeNVFw/uQT56A5ihKwiAgOUScM/ptfuLoSM71e3Y3XKNhGUgAAIgkMUEToWuo+PrVq5NSogblMWmYHkQAAEQAAEQAAErIpAhkZ6IJjXs5Tup3fDxjtbiqzRvtmizPCe8PM2GXBRkwZHFem78XtsR4+ng4iDSVShWnutcnrdbiaE8/z3b+uxeON26cCadSM9RyxxRvml8IIl55jXlupeuI59f7uv/sXceYE4U7x9/r+RKkrtLjipNQRBBVJoivfcmVXqX3jsovUvv7eggICAI0puAIFU6iBSRJkW45C7J9eT/m8O9/7JsLptLT777PDzoZeYtn5kLu9+deccakZ7ZlZKjcAyEh43ybXAvI26fP52aW7+ojakvD7iLa2uOpZR4+DyEwjCzW71j99Tx5XxLqUnPvXQR1mnvvXgtbZw4kgqXqZj6UkLs4sRzS+Mp5WDg6KdP0lwIXwzYS6Tnlxfi5h7/JRILICMivTWc3f37Z3TtsjGa58/Y28zL7h4r4gMBEAABCQTaflSu8oJuc5eHS2iLJiAAAiDgkwTmdP5Kc+/ShY5EtMMnASBpEAABEAABEACBDBHIqEhfNkue93aP2n4oIkNe0ckuBNITa+3iAEacSgDj+Rq3UNjnBsHcrgqnDpIVzl48uE/TWzd8FW/QZ7KiG5qCAAiAgDsTyBkUEnpnxsmrIe4cJGIDARAAAVcRSElOpoGlCxtNRqOaiGJcFQf8ggAIgAAIgAAIeB6BjIr0JAsOjh21/bBSlS2752XtJRFD1PWSgfwvDYznaxBi5YrEylG5++if+GE97Vky+we9VvuVu8eK+EAABEBAKgF5hOr21zOX5H+/WEmpXdAOBEAABHyGwI2Tv9C60UMu6jXRxX0maSQKAiAAAiAAAiBgFwIZFukVKvWuhn2H1vuiYTO7BAIj1hOAqGs9M3fugfH8/9ERK08lLI/kzmPJYlvQo532z7OnuhPRJnePFfGBAAiAgFQCgYFB06q2/3pw3Z4D/KX28dV2GTnM3ldZZSRvc+XxMmLL1j7Csolcmcp9yxe8VbIxI768bS55Wz78Md0ydWzCiS3rx/7vrO2pGRlr9AEBEAABEAABEPBdAhkW6YmoXeGyled3n4e6pL47fZA5CICAGAFjSgrb6pxiTEnJQkTRoAQCIAACXkSgQtb38v307bYDKnfPiX+WEIvV2QeQe7MQ6Q5j704ivdguQLGfZZSbt80lb8uHP67/nUdUiYguZnS80Q8EQAAEQAAEQMA3Cdgi0mcNlAU9mnX6hsccHuubQ4ysQQAEnE3g2vHDtGHc8At6TTTqQTgbPvyBAAg4nIAsOCTmm237wyLfyelwXxlxYK5EGhN1vx8/gnrMX0HcQe8ZsS+1jyOFSHPnt0iNzRvaZVSk51a9s/nbZtx0u6Bw9Hg4ci6ZA+DIs4BckY9dBtqCkSd3btGcTl89j9frsjnDH3yAAAiAAAiAAAh4FwFbRHpSqNQX24ybXvSjcmyxAC4QAAEQAAFGYMO4YYYzO7eNIqJZIAICIAAC3kZAHqHaUrdH/6blm7Vxy9SYYHr7/BkatGarU8R4cxAcKUQ6WhR2y4EVBAWR3rGjBJHeer5s98SBFYuXxxt0Xa3vjR4gAAIgAAIgAAK+TsAmkZ6IBn3RsNmEVqOnhPo6SOQPAiAAAhyBYZVL6ONitOzAsD9BBQRAAAS8kEDTfMVKLu8ftcntSt5wwm2tr3tTtQ7d0kUvrCPOGgvPP2H2ogb1oC4zF9OxTWvo7M/bU22KnZPCRM1lA15rc6y0Tocpc2nLtLFUvlnr1Fg4f+zzbnOiKFguT21rTmwWns/SoM8QKliqLM3t0pIS4+PeyI3VQC9Socpb+TIbN04do9rd+tHSvl1S+3FthfmLlQPixyD2OT9nc1y4/LiY1dlzvPECJb0YuRcd0U+fpObG78vndunw3nTHhgMjjJcbq35RGyl3oSJpY3Tnwtk0lumdiSPMTTgAfGb2nEvmJrZYPMK5IfYSi/9CqXzztrS0fxfiM7A0tsLfNzEf/PHKU7gIzWzfNPV3g10757/e0ZC/xOdpvxvmXrY58uWBrd/V01rU1zy+fbMFEe231Rb6gwAIgAAIgAAI+B4BW0X6D0LDI36fdvSCwvfQIWMQAAEQeJsAe6iNGtLjjkGrLQA+IAACIOClBIL9AwL0kw+dDZCHR7hVilLrgIuVxBH7GV/05MROsRcBnPgrbMOEaSauWyvSC/NggvraUQOpVpfeqWKy1JX0nMguFMbFcuXacjkIxVCW976oBdRuwqzUFwzC9mI2mY0j66PShNf0/JqLsUDJUmllaZg9JsizMjVSx0Y4Qc2Vu5E6J8QmvNh4CMdQarxS5pJYDFw/br6xNmI/syTScy+3pIjhYi+eGMfFfTqTyWSi1mOmps5XLpbVI/qlHqQbkSVrqkjPXr5w8XL8ufEWcuByljr3nf3FFP3PE5rYpLo+KSFB6Wzf8AcCIAACIAACIOAdBGwV6UkRobrV6bsFHxQo+YV3EEEWIAACIGADga3fjU88vnntRCKaYIMZdAUBEAABtyagUKv3fdl3eM1SDZq4VZxSRXrW7sSWDW+VxBETptnKdbGVwq/+eZwqPrOLrTwW1jgXivlSV9JLKZMjVagUCuncYInlLxSvuRXu/FX/XH9zMUoRdoW+rYmRP9nM7ZqwxMacSC91TohNeGtEenvMJWEM6dXZF8ZmT5GexSHkxr3MYZ/l/bhY2o4WfhwJBl2qSM9/ASO0FSxXvvV7JeV3w1VfSGynzb6l8zbrY7RsJT0uEAABEAABEAABELCagM0iPRGNKNe01ejmI8aHWO0dHUAABEDAywh8U62ULjb6ZRkiuuplqSEdEAABEOATaPXBZ6UX9V6yzq2W0ksR6c2J5Sw5ofBrrhQNX+hk/bjSHfwSO0JBUapIb24FMR++JSGaa2tOeDbXn//z2+dPp5bv4Zcg4eya4yKlTrxwjNJ7YcD8ib0k4I8VKyvEL/Vj6UwCMUHbmjkh9jVgjUifXrxS55IwhvTKPAl521ukF445m79P792m7PkKpO16EP4umBPbxebGvuULUlffsxX5Ul4CueprekbbRpoHN662I6JdrooBfkEABEAABEAABDybgD1E+kKh4RHnPKHkjaWbds8eyoxFz91YF61WK20rccYseUYvcw+rrojenWLJaP5SRQJL9tN7OLbU150+v3PhDEUN6XnXoNXmd6e4EAsIgAAIOIBAqL+/f2xqyZsI9ylNb41IL1z5zhgJxUMpIr32xfPUOvHCFdK2iPRcWRCuVIhw/KT++5ueAC6sOc754Ivywjr7fLGUq78vNrf4ddAt1YGXsqpfzIeUsQnPnPWtrumJ9FLmhFgs9hLppc4lYQzpvRwRCtv2Fuk5noXLVExdNc/sF61aO7WkzffjR1CP+SuI5cWd7cDmtFSRXvjyQeq8d8D3Xbom2a6aSU1qoNSNs8HDHwiAAAiAAAh4GQF7iPSkUKmvt584q/CHpcu7NR6I9G8PD0R6101ZiPT/z95bRPrNk0fFn9y2cTwRTXHdzIJnEAABEHAOAYVK/XP9XoPqlmnsPtUdxGpwC2lYs2paihDM7HvLSnpzM4cTVdnng9ZsTRVd2YsJ4apwYX+xUjZYSW9+5b/UuWROpBc7MNnRK+lZLJx43mHyHNo8ZXTq2QlZ382Xdo7CrTMnUw8w5nZFSBXp+b+rLb+dTAt6tEs7iNk533LSvBxZv4L2L1+4IU4X00ZaD7QCARAAARAAARAAgbcJ2EWkJ6IBn9VpOKHthJleeYCslK277j650qtV6e6x2zM+dxLGHRmLvbcDS9kWzw6R8/VraIWihni9rigR3fZ1FsgfBEDAJwg0fu/joisGrt7qNkvppb70lVp/XIpIL1Y7m42+uUM7uVr23L+b5g4KFRNcuVkldUWxuTwzcg/Cv7fgDv4s36x1Ws1xqS9DpIj0nPB7+/yZt84N4PxIGRupK+mZTalzQuw3214r6a2ZS/w4rKlJL5anucOQLe3o4GLg5saXA0bQzd+Opx0uzLhkz5ufnv51J/VvrhyUVJGeGxdW8qZS6470y4ZVaaVv3OkbdlKzWppn9+40J6KD7hQXYgEBEAABEAABEPAsAvYS6XMFBgXdnXnyWpCfv79nEZAQLUR6CZA8pElGHkodlZojY4FI76hRM2/36rFDbFv3Jb0mupjzvcMjCIAACLiGgCw4OHbkln3KTDlzuyYAEa/cfVuejz5+o545+zlXcoN1YyvB+eX+xHYXShWChSvGuX6J8XHUoM+QNHFSKMjzS8HwS8QwcfPSoX1pgiQnwlZp0yW1/rqUsj7pCc+cSCo8uJMTVcs3b5t6aCfnj9kS7kgVi4HlzZU4YQK5sA+Xb1BIaFpu5u6HxMaD9T+yPip1XJ//fU90Nb+UnbNibdIbf0tlIe0l0jNmUueScOqb27Wwc/504s8tc+cuCOdqenXuhb7584l91mbc9NQmqWP7w3rSazVv7LqwRqTn2kY/fSJ6PoKrv3ge//kHze3S4kW8Xvd2bSVXBwf/IAACIAACIAACHkXAXiI9KdXq440HjSpfsnYDtwUgfAjgP6wd27SGzv68PTX2z+s1Sru5ZDfd3M+5xPi1OvkPYexz4eFanI82E2bQ3qVzidX/ZPbZJbY6SPjwxj2UcXVD+Q81zAZ349ps2NjUQ5rYjbgwDrFaoMJB4j9Acg9i/LyFeUnxy/ngM1Rnz2F2RZRYe/YzsdjYzyu2aJ/6cMYeKoRc2OdCdow7W8VzYssGizEImXFzIr0VemIrw7jxEM6rtAcXXizmDooz9+AnZluYM8eUP6ctzVn+3BC25T7jHva42Gp360dL+3YxOxZic4r/wMh9zl9dyHiyrdF828I+7vRls3xg95irxw4NJaKl7hQXYgEBEAABRxIIUYRFVevQtXONTj0c6cZq22L/Hpq7h2LiH3cJ7zmkivTcv+vcv83sfqf34rW0ceJI4mp1i93nsPsrrowHu5cTHoDKvxfjxybMz9y/j+ktCBBjxPfBF0dZ7GL3cML7JWEboQ/2efWO3WnH7CkWRXrmU3gfwrdvzdgIJxA/N/68EOYsdh8qNhntKdJbM5eEsQjHQ+z+2Br7nPAvdh8r9M3d7/PnEDdGCpX6jXtva0R6/j2kO94H/jT3u+Rjm1bPSU5MHGL1FxU6gAAIgAAIgAAIgACPgN1EeiJqlb/E5wv7LvvebbY8C0daTKTnRF7upk9s1Yi5hwDhNmbuQeTl40dpN6L8hwuxQ7TEhEpOvGfxsxqnmXLmSlsJJlwlw3+Y4G6KxVZHmdsGa+5QM34OYnlJ9StkzphdOrxX9JBa4Sox/kOEcHUZe2jlvzgQrogSE9O5hwdLLwrMMebG4cQP64htu+UOT2NxCv1tmTbmjW29YlvexdiwQ9gsidfcKjduy7CYbXMr6aXMWakPn/yHJiljwZ9TUkoAcONgabzc4RvdEKOlEVVKmkwmk/p/5b+07hATYgABEAABJxEoG5k95+6xu49FOMkf3IAACPgYASm7I1yFZGTVz3Q6TXQ5IrrsqhjgFwRAAARAAARAwDsI2FOk9wsMCtZ9s3Wf3J22PPOHyZxIL6z5KVwNIybSmxO9hW3NHcwq1l8omIutfhL2M7ddWdhXqkhvTtwV5iXVL2PJLm7bq7W/NmIrbdLboswdYGYuD0s3+eZW9liqw2qpJJIY/4yK9EKGYrbF8pc6Z60V6YU7QoQs0hsL/sp54e+d2LZta+ePs9of37SW9iyft8Og0bzeJoMLBEAABHyIgDw84m7n6QvzFSj5hQ9ljVRBAAScQcDcM4czfFvyce34YdowbvgVvSb6U0tt8TkIgAAIgAAIgAAIWCJgT5GeQuTKZVXadfmaid7ueJkT6Tlhl4tZKOSKCbDmxFzhz9MTb9Mrv5O7UJHUOp7Cw8VYjPyfJxh0qavthQd3CUuvSBXpzYnYwhtkqdtUOaGVX27FmrkhdmMuxkW4A8Lc9m5LdeDNjZfw58IYmBC9ZdpYs2V0xFb221ukZ1xZjVZ2EJ2YMC51zoqNj5S5yB2Al9GxEBPppZQmsmY+OartpKY1Nc/+utuCiPY7ygfsggAIgIAbExj0Wd0vJ7QdPyPUjWNEaCAAAh5IQOr5C65IbdmArrprx48MIqJlrvAPnyAAAiAAAiAAAt5FwK4iPRF9Fp4py+GJB34Lc0dM9hTpzdXq5vLmSs+kJ9ILP+NqcDOhlV3swC6uFr2QJ1dexBEivdiLAXMr+C29HGBx8+tZWipdIqWmuhSR3tzLBksivaX6/VwpGqEILrZjwNJ5BraI9JZsi4n0UuesvUV6sVg5H/z54Kki/V+Xf6clfTs/jtPF5nLH7z3EBAIgAAJOIJDVz9//n2m//O4folA6wR1cgAAIgIBrCWhfPKOx9SompSQns1Jfca6NBt5BAARAAARAAAS8gYC9RXpSqNRXWo2e8vHHFau5HR97ivTmViULk05PpOcEaXagWPnmbVNFef7hYuZWL/N9SF3R7qqV9PxYORZ5Pvo4bcW3WC78GvzuspJeOK78g3Pzea4DjQAAIABJREFUFC6SupuBO/BNrIa/vVbScy9vxM4MYJ9lZCW9lF9UR6ykF/r1VJF+/ZghhrM/bx9PRNOksEQbEAABEPBGAvJw1Y7a3fo0ZIe64wIBEAABbydwYOUiOrR6+Zp4fWwHb88V+YEACIAACIAACDiHgN1FeiLqVLBUmVm9Fq11uwPE7CnSmxO9rRHpWVtu9Xztbv1o/ajB1GXmYmKlbrjPLJX7sLdIb21Neikr6flM0lvJzq1i5x+cmlGRPr2a7HyB25z4LsxL7NeRWz1ftGrtN0rdiB0+LEWkT+/sA06Af/73PWKHHfPPURCzbU1NeilfNbaI9ObmlDeI9HG6WBpeuYTRZDTmIKJnUliiDQiAAAh4KYGqmXO/u230jsNud//npbyRFgiAgAsJfFujdGzMyxfVieiMC8OAaxAAARAAARAAAS8i4AiR3k8WHBwzbOMuZdZ387kVqoyK9OYOLDInKi/u05lajZ6SKrZbOlCUfR41qAflKvQRxcXGvLHC3JxfJphmz5ufqnXoRlJFejYQYiVghP25/xdbzS72s/RE+ogsWYnPQkxM5k8QobjNL33Dr2kvpdyNWB5c2RVLJXfEal+y2L4fP4J6zF9B4ZmzpobN1aFnXCLfyZl2OK65Fwtnf95OXJkiVr/d3OG+nCDP/uZKHgnLGxUoWSrNH5cX37bYiwIu5mUDupLwRQh/nMR+ac3VA5UyFubGndl8+tedN/Lgl1qyVJrIHb5cjm5YSftXLPrRoNU0cYd4EAMIgAAIuJKAPDzidocpc/N/+EU5V4YB3yAAAiDgUAKXj+ynTZO+vaTXRBdzqCMYBwEQAAEQAAEQ8CkCjhDpKVAmm1Hhq7b9vxwwMsCdaGZUpOeLm+y/xcTQxPjXpQiDQkKpX9TGtNXwlkR6vhDN1bHnMxOr0c5vZ41Iz7WNfvokLU4mpAsPnhXzKTz4VapfYR10PjuxuSGsCV+jc0+6d+n8GyK4FGGY2ebny/6fccuer0C6B7xyMQnjEBP2+fb5ojezIcyb8WOXJRFa2I/ZfXrvNt04dSztBY4U28wX/ywA/vgJ+wvnrNi4COcEl6/UsWA2hbXphXPKE8vdjKlTPib62T/1iei4O33XIRYQAAEQcBGBHkXKV5nWdc4ytzybyEVM4BYEQMDLCMz9uqX27u/nerPbWy9LDemAAAiAAAiAAAi4kIBDRHqmY8uCg69NO3YxOFAW5ML04BoEQAAEHEPgytEDtHHiN1f1muhPHOMBVkEABEDA4wjIAoOCNSM275ZnyfOexwWPgEEABEDAEoGHf1yn+V+3ehlv0Ge21BafgwAIgAAIgAAIgIA1BBwl0rMDZH+u9XXvujhAzJrhQFsQAAFPITCn01eae5cv9MEqKk8ZMcQJAiDgDAKBQUHTKzRvO/jLASOc4c6iD0ul9tIz4All1ywCQAOLBCzterVowEwDR88fsTKWGY3VXD/+zlJuNyx3PhLbRSxlN6a9Y3K1vY0TRib/tuOHsUQ0ydWxwD8IgAAIgAAIgIB3EXCYSE9EFVXZsu8cv+fXcO9ChmxAAAR8ncD9q5doUa8Oz+P1umy+zgL5gwAIgICAQN4AmezW1CMXZOz8FVdfEOldPQLu7x8ivfgYiZ1vZMvvk/vPBMsRxvz7gkbVKms0mYzs/u9fyz3QAgRAAARAAARAAASkE3CkSM9W019oNnRM8eI160mPCC1BAARAwM0JrBzWR3fp0N5xRDTDzUNFeO5LwJ+IshMRe9DPQkRs23wkEamDQ0Oz+stkmfz9AiL8/P3CTCYTUzpDyGQKMplMMhOZAshoYv1fX/7+Rj+iFD8/SiI//0Qivzg/MhlMRLFGY4omOSnpZVJc3Asiiiail/8JC+z/nxHRU/dFhMg8lYA8ImJLtfbdmlZr39VTU0iN29EroT0ajhcF76kivXAIOAE98p2c1GbcdJtHiK2iXz2i3xtnbZk7k8pWZ/aO3dZ4zPXfvWi28djmNSvjdbqvHeUDdkEABEAABEAABHyXgENFeiJqkrNAoahhm3apfBcxMgcBEPAmAi8e3KcpzevEJyclZiIigzflhlzsSkDGzmchoveJKG9waOgHsuDQgiaTKU9SUkLWxLg4VagiLE6hVieFqTOZwjJlDgiLzCRTqiOD5eERfiEKJQXLFRQcKidZSAjJgoOJnfESECgj/4AA8vP3Jz8/IpOJyGQ0kjElmVKSkyk5MZGSEhIoMSGOEg0GijfoKV6vI0OM1qSLfhUf+/LfpNhX/xpjX73002uiZQkGfUhwqFwTIAtigv3fifHxt5IS4m4T0b3//rD/NtqVDIz5AoHP5Cr1kamHzyk9OVmI9J48etJjh0gvzgoi/Ztc2L+vwysXj0+Mjy9ORDelzzC0BAEQAAEQAAEQAAFpBBwt0pM8POJOu4mz3i9ctqK0iNAKBEAABNyYwObJo+J/+2nLbGNy8kg3DhOhOY9AMBF9TERFZMHBnwbL5SVSkpIKxOv12SKyZI3NnOtdY7a874dkyfNeSGT2HKTOnoMismaniCxZyY+p7C6+jMYU0j5/TprnTyn66ZPUP8///ivu2f27Cf8+ehAQ+/JfZYhC+U9AYOCf8Qb9ueTExCtEdP1/L+GvElGyi8OHezcmoFCpj9TrObBy2SYtHRYlVy+76+xlVKRClTQ/3GrfAiVLpa4oZrW7X/3zmLrNiSKuBA8nzLK62twltCMm0nMrfu9cOJvaTViTm/PdbNhYenrvNu2c/3pFM1fPm18CiGvLfu/Yxb4fBq3ZSuGZs6b+vyVf5sDy64iLxSjFdnq+xcqgMJtCXqxd1KAe1GbCDNq7dC4xZp/Xa5Q6Jqwtx0ZKXXN+e+aLs8MxYJ/fOHWMWn47mRb0aJf6XcYu4ZhycXK+GXM2VmzFeIcpc9+YR5xtsdrv5hjw59qJH9bRiS0bqMvMxakc0otJynwUjjef94Mb12jZgDd3rljiymI9+/P2NLMN+gyhah26vTXv0vsF5sZBGL81891S7NbOFUd94RxZF0UHVi/ZYdBoGjnKB+yCAAiAAAiAAAj4NgFnKAQd8hUtMbv/is1YTe/bcw3Zg4DHE9A+f0aj65QzmkymHP+VCvH4nJCAVQRCiagkEZWQR6gqkMlUIi42NlemXLljcxUs7J+nUJGwbHnzU7b38lHWd/NaZdhdGxtTUuj5g7/o2f179OzeHXp481rMoz9vmF49eRweGhb+l58fXdBrtceJ6AIRnSeiJHfNBXE5nUAVdbbs28c58GwioRjPZSgU74UiPfc5J0qyfmI/E4rOnL9MOXOlCf6cgMiJwXzhnbMvFqfYz1gMlw7vTRWxpfgSG1FhPHxRmotRrK44E1n3RS2gdhNmpZpd2r9L6t/ciw3+59zBobW+7p0q6nKXmEg/t0tLYi9C+GK5cIU237bYOQZs/LLnzZ/my9xYMeGd/6KDxbNv+YI3yrUIf8Z/oSEm6PPnBv9zZuf8vl2Uq2ChtNIywpIt3FhYiknqfBSOt5C31JIxXLsqbbqkvZQQmzdSV9IL4+fsv3z8KO2lk6X5bi52a+eKI7/lhlcpqTdoNZWJ6Jwj/cA2CIAACIAACICA7xJwhkhPoWFhDzt/tyjXB5+X9l3SyBwEQMDjCfw4a3LSbz9uXJoQF9fH45NBAlIIvEdEZUKUysoBAQEVDTGx72fL937s+0VLBr9b5NOQXAULU84PCrnFingpydizDSut8/jPm/To1g26f/Wi4d7l35Ne/P1XuDxc9UdyYsLRhDjDL0R0ioge29MvbHkWAaU68reGfYd9UapBE4cFLrbaXSjK8/+fE6DF6nYL+wltp7eynrNn7sWBFFt8SFJ8CaGaqxcuFEDFxFe+LUufW7OSnon0RavVeqNGOrfqnb+zwZoJIiboignyQh7m+JjbkcHFJNaPzRVVtnfo+omj1GP+itTdD8KyOVJiSk9YF9sBkt4ckSrSi7EWy1GKSG/OpxgLtquAv1OEH4c5O7bOFWvmVXptj29eS/uWLTio07yqYS+bsAMCIAACIAACIAACQgJOEen/95D+df4Spab3XbYhAkMAAiAAAp5IIOblCxpVswxbRc+E24eemANitkggNxFVUoRH1DEajZWI/MLzflosuWCpsuHvfVyM3ivyaWoteFziBFi93r+vXaa/rl6kW2d+1d6/cinIPyDgpZ+f3xFDbMze/7Flwj0OqvWtCVQzU87cm8fsPOqw+z+hGMiJfYXLVExbec0XO82tAmfDIhRVhUK5OdGU//MEg45mtm9K5Zu1fmuVObeqO+u7+d5aqS6cFlJ8CVedpyc280u2sBXnt8+fMSuYipV34cdnrUgvLCPDxSlWEkXKr4fYTgCxlxrCFybmas9LqUkvfNGzZdoYqtm5F+2YO5VqdelNuQsVeavcjzUxCXcliM1HIZuMrqRPT6TnSkSxNlJEenMvPvg/L9+8rcX5nt5KelbGJ6NzRcp8ktLmm+qldLGvXtYiopNS2qMNCIAACIAACIAACGSEgLNEegpVhj3qPH1hzg8+L5OROB3ex9IqGocH4AUOvPWANX6dTW7LMhsu9hCeXn1Rew4pezi8dGjfG1u27WkftiwTSF1Fv31TVILB0NNya7TwEAJMca8RHBpaN0AWVC8lOTlb/hKlkj4qWzH8/eKf0zvvF/CQNNw3TLbS/u7v5+j6r79o7148FxIUEvIgIc7wU3JiIhPtj7hv5IjMXgQUqsgzX/Yb9rmjVtMLxT2uDjqrA86EU3aJifRi9ceFoiT/viZYrkwVGrla9EI+nIhojUgvtpqf2RXWgzfnS0ykZ7XV+0VtTMud68vPhYn0whr9fB+WVnDbKtIzX/wyM5Zqp3NjyK+fzn7GF26lCOLm7vWliPSs75ZpY1NfbGhfPE8rDcTEeq4UD+PGLlauiF1SYkrPt6UdDbaI9ObmGL/WvxSRXqyWPn8usZJPnEhvbr7z57xYG2vnir2+uzg7xzetpb3LFxzSa15Vt7dt2AMBEAABEAABEAABPgGnifT/W3naOV/REjPctTY9RHrbfzG8UaQ3t23d0ioz22m+aQEivb2JWmdP8+wpja5b3kQmUx4iemRdb7R2MwLv/K+ebF2lKrJFnC6mQo4CBfWfVq6pKliqLL1b5FM3C9X7wrl36Tz9cfokXT6yX/Pi4f3g4FDFUb02ejMR7Sail96XMTJiL8LU2d/ZMm73iXBH0eCXxGCHdbIDRPmlVBy9kp6fl7mVxfxV+raspE+PoaespBfjxX4mVgpFrL65K1bS88V0Fit3dgB3jgATo9niDXYILXeIsTUivTNX0oudd2CuZrzwpY/UEkL8MRYbL+E8llKqh/Ntbq446vtlZNXPdDpNdM3/Srg5yg3sggAIgAAIgAAIgAA5U6QneXjEX20nzHjvo3LszB1c9iAg5abWHn6k2HAXkd7SCjApuXBtxFY4OZK5pVVT1sSOtvYj8MOU0fFndm1blJSQMMh+VmHJiQTyEVFDhUrdLsFgKFy4TMWEolVrhhUqW5EUETjT3Inj8IarmH9fpIqplw7ujfnjzEl5aHj4BX30q7VE9BNq2btqVBzjV6mOPF6ne//y5Zq2cogDbvV8mwkzaO/SucQvdcMcOrImvTAhKSI9W+Fv6WV/Ru6ppNakF6uVzs/D0ufm/AhzkrJCnflN795HbNV+RkX69MaG7S4wd3Asi5F/78f+v2jV2qliPIvv+/EjqG6PAbR78ey0+vSsjRSR3hU16cVe5mRUpJd6T2xpvku14+z75MNro+jQmqW79Zroeg758oJREAABEAABEAABEOARcKpIT0Stcn1QeOHQjTuhithpGkq9qbWTu3TNZOSB0hFxQaR3BFXftfns/l2a+lW9xJTkpBxY6etR8yAXETVRqNSdkxMT839apYapWPU6crwkds8xNKak0NVjh+n3g7t1144dkgWFKq7qNa9WEtFWInrhnlEjKisIlFeqI/dMPnRWaUUfyU25e6HQsHB6dPM68UvdCEV6ViKG3a8IRVlzP+Mfdpne7jqu5IlUkZ4Tn/mHqjIB8sj6qNRdAFzZHH6NcC4XzpcYILGdd8Kfia2k5sRmdggqu9iq8Ew5c6XtSOB/zg5JFYqu7P9ZORquLKDYQap8sbtKmy5pK87TE3DFmHO+rC13w/Hjlw/kl1JJT6TnRPcL+3+m0LAwajRgZGpJIS4+Nvfk4eFv7OCQItJzdqXMR+F4i9m3JIYzG8IXH/zSN9aWu2H2zIn+i/t0plajp6RysjTf2e+lMHYurvTmiiN3mibGx9HIaqXiE+MMrFbrRclfSGgIAiAAAiAAAiAAAhkk4GyRnhQq9ZUmQ0Z9XLJWgwyG7JhuwtU+3E0327bKtrRydTC5BwLu4DF2Ayespcnv+/Te7dQHQXbxH1y4LIS1HMXacPa4+udcmwc3rhE7TIl/WarryT3YcH3Y9txqHbqlmeDqaVZs0Z7mdmlJYvnxH7K42qzspp49NPIfZs2NFPcgnF4M/LqjYodF8fPgeLAaoVzMfN/pPXQJ+fN9CVmZyye9PmK++Q+EzCZj12zYuHRr3fLnDzfuQtvpPchysQv7SB1v/kMYZ4v/IMd+Jpynws/Fxow9xLv7tXpE39jfD+z5jogmunusiI+CiaiFUh3ZNV6vL1m0aq3EkrXrKwuXrQQ0HkbgytGDdG7Pjtirxw7J5WHhx3Wa6GVEtMnD0kC4PAIKlXpX1bZd6vHvOewJiLu3MHfPIKzBLvy3WOz+SUwEFavlzb+XkirSs9wt3QNa8iX1PkvKvaW5e1nu3tPS54xB9nwF0uq2mxPpxe4XxOLj5ybkxO4v2MUfU6mCOOvHvx9h86Xlt5NpQY92b5SqEWPLxaFQqd8ozcPZE95TWxOTlPkojCk9+2zc0nsmEPqr0bknsXJk/JrwUmrSczEJx0jMt6X5zr+P5PpHZMn6xhlQwrniSJF+96JZxuOb12+M08W0sed3FWyBAAiAAAiAAAiAgDkCThfpiahOZPYcG8fuPu6w2qQZGW5zIj27yeVuusUOEBVbTcS/yeSESrGamvwVU2wFiTU1IrlamFJX0outRhFbNSa2OsncyhbGmav5KraCSmwchFuoWVxrRw2kWl16E1ej9eXjR2kPP2LchA8lXD1Q7qAuqSvpuQcUbnzFfEktd2NufNlLFP5Dm9hqIxYvt23a3DZefs6MK1vhJlxdx7ddoOQXqaI/n6UwX/6DqvBFw+3zZ954ABXOFeFcZbaYP/7DHT8vS2OWkd9ZZ/S5d+kCLenT6VW8Qc/eJqQ4wyd8ZIhApdDw8K6JBkOT/CVKxZX+snlEsep1yM/PFf/EZSh+dDJDICkxgS4e2E2/7fhB8/f1q0GBssCN8Xp9FBGdBjSPI1AkMCj4wsT9p4Lk4REeFzwCBgEQ8B0C7PlvbL2KJpPJxMrl3fedzJEpCIAACIAACICAKwm4RMFQqiIPVe/Uo2rl1h1dmfsbvs2J9GLbjIUCplBYFRPbmTMptTmFYqalEjJSRXox0GKrvcS2yQrjNickW9pia251GRebObtC/9zqb06UF+YmRaQ3x03oS6pInx4TbqWXmJAtjF2KSM9eDJnb4sz5un3+NAkP+2K+hGykjLe5cePHyq104h+Yxs/N0pi5zReBIJA5nVto7l06P5y9g3DXGH04rkgiai8Pj+gTGh4RWb5pq4iStRuQJ+zO8OExsyn1l08e0fm9O+nk1g0xSQmJT/Ta6PlEtJqIDDYZRmenEQiWK5eUatC4Y9Mho4Oc5hSOQAAEQMBKAuvHDDGc37drnjE5eYSVXdEcBEAABEAABEAABDJMwCUiPREVDwoJPTlh38kQVsPRHS5zIn35Zq3fKgcjFOml9rUkUjMO/JXm3Mpy9nNuxbqQlT1Eev6LCDGBW1i70tyLA0svFMRWkQuFXCFb9rmwjAu3qltYToWzJUWkNzcWwp9LFemlMOHK8dT6uvcbc4rPQKpIL4yLmwfcYXlS4uF2gQhLAAjH29zLJf7PuZX7rPyRWIkfS2PmDt8BwhguHtxDP0wZc0uvjf7QHePz4ZhKh4aH94mPjW1RrHpdfdkmLZRs/uHyLQI3Tx2nE1s3xN48eSxYFhy8Ll6vX4iawR4xB7IEyGQPh6zfEZwjf0GPCBhBggAI+BaBv65cpIU92msT4w3vEFGcb2WPbEEABEAABEAABFxJwFUiPYXIlUs/r9+4fdOho1kNYZdfUoV2W1Yei9UMF9aEZCC4OoycSM8vIWKLSC9W25TZ44vdUkR6cyvmpYj0Yqu7LYnrYi8i+HXtxepTCoVnITdhXUzh58ISRx2mzE074EwsnvTq1wtr5vNtCf1KFemFMbB8ogb1SDssT0o8UkV6sTnKj5sT5YXzS/gSJb0xc/kXgEgAY+qWj4l++k8rItrtjvH5YEwtFCr10MBAWf6KrTqEfdGwGSlVah/EgJT5BDTPntLpn7bQL5vW6P39/a7ooqPZ+RE7QMmtCQwuXKbCqO7zV7rHKg23RoXgQAAEnE1gTuevNPcuXWAr6Jc42zf8gQAIgAAIgAAI+DYBl4n0RJQpMCj4wYCVm+W5CxVx+Sg4U6TnVueL1YR31Ep6qfXupYj0UldpiwnQrEa7uYNczYn/Yi83ONvcuOX56OM36uNbEuml7GpgPmxdSc9nIFyhLjbppYr0rC8bhxunjqXmfeKHdWn/zc43sPTChPMtZbyllGkS5sLNbeEhanym/DFz+ReAIICDq5bQkXUr9um10bXdLTYfi4e9xO0ZqgwbmvW9fCFV2nZRFauGIfGxOSA53XO7d9CRdcs10c+eag0x2qkQWCSjc3rD0PCI+23GTH3340rVne4bDkEABEDAHIHze3+ibTMm3tBroj8CJRAAARAAARAAARBwNgFXivQs1z75S3w+vu+y71XOTlzozxEivZSDPVkc/FI2woNVLdV5l1ruRqzUjJj4LUW0FROSxQ5ONcfYXLkXqTXpxQThE1s2pB10KqXcjVRuUkV6c7HzY03vZQPXzhqRnls932bCDNq7dC5xpW6YLSnxsHZSxlvqCw1+rpb4Sn2J4Irvheh/ntC4BpVTjMYU9vbwD1fEAJ+Uxd/fv69/oGzgR+UqJldu0zk836clgAUEJBG4dfYUHVkbpb17+bwp0WBgK+tZ7XqdpM5o5CwCjTLlzL1qzM6jOEHWWcThBwRAIF0CJpOJvq1ROjb21b9NiOggcIEACIAACIAACICAswm4WqQnRYT6RuNB3xT6rO6Xzs79DX+OEOmjnz5JKyXDiZbMKSfKCwV4Tkjnyt2wHQZcXEWr1SLuoFTW7sj6KLN2xEAKV3HzS5NYW+5GbFU+V15FWHpGGAtrd+nQPuoXtZFYflwcVdp0oTyFi9DM9k0pU85cabkJfSUYdLS4T2dqNXrKG/35XIUvOsxNLHMvLvj2pYr0YuPL/LJYnv51J23sxHZPMCbZ8+ZPrVNvbrW9mKjN+WTnOjy6eT2t1A3zKzUeKSI9l8e+5QvSxo39jMX6/fgR1GP+Cnpw49obc5KfB5tflsZMOC9c+WWwcljf2EuH9swhotGujMNHfeeShYYOSU5I6PVFw2aJVdp0Cs323vs+igJp20rg0a0bdHjtcv3lw/sDjCnJM41G4+z/LQ54aatd9LcPAUWEel+Vtp1qVu/Ywz4GYQUEQAAEbCCwa8GMlFM/btym12q/ssEMuoIACIAACIAACIBAhgm4XKQnoqpKlXrH+L2/KgODXFee3hEiPStrwwTasz9vTx2g/CU+f2PVvLCGNxO4q3fsTjtmT3lLDJ3bpSUlxr8+u0gohHNCNnspwBf4hbNCWFu8RueedO/SeeLXvJcq2vJ9Mj+srEn2fAVoy7SxaSvazc1KYb10fkkUsbr5wtrmwnrylriaK6/D4hPaEvKTKtJzuQpzEzvcll+bnfVLr3Y791l6JYZ2zp/+1tySGo/U8Wb2hPNHOA+FefHH1dKYuYtIz3JcN2rQ4zhdbK4Mf6uiY0YI5AwOlY9IjI/rWaFFu6QqbbsEqbOx89pwgYDtBJ7//RcT6+PO/vxjoIlohjE5eQYRvbLdMizYSOAD8vP7Y9T2Q35Zcr9royl0BwEQAIGME3h06ybNbNc4ISU5ia0MeJxxS+gJAiAAAiAAAiAAAhkn4A4iPcnDwleXatCkfaOB32Q8EzfqmZHyIG4UPkIBAZ8lMLZ+Je2rJ486EdGPPgvBuYlnCpQFj0hJThxYoWX7pOrtuwaxA41xgYAjCPz76AEdWr0k7syu7QEpyUmTiGg6Eb1++43LVQRGFi5beVj3ectxiKyrRgB+QQAEaG6XFpq7F8+PIaJ5wAECIAACIAACIAACriLgFiI9EamCQkL+7jF/Vfj7xT9zFQu7+YVIbzeUMAQCTiOwZ8kc+nXz+p90MRrX1t5yWsYudRRARMMDZLJRXzRoaqrRuWcIVs67dDx8yjlbWb9v+Xz95SMHjEkJ8WOJaJZPAXCzZBXhEX82GTamQMlaDdwsMoQDAiDgCwRO/biJdi2ceUmviS7mC/kiRxAAARAAARAAAfcl4C4iPSPU/p18BeaM2LLX5YfI2jpcEOltJYj+IOBcAg9uXKXZnZonpCQl5SeiR8717nPeuoXIFZM/LFNRVrdHvzDUnPe58XebhB/+cZ12L5qt/evyBUOcLnYYEa1zm+B8K5Cq8gjVT+N+PqYIlit8K3NkCwIg4FICMS9f0Lj6lROSEuIrEdFplwYD5yAAAiAAAiAAAj5PwJ1EelKoIg9UatWhes3OPX1+YAAABEDAeQRmtG2keXDj6ggiWuI8rz7nqZ4iQjUzW978WRv0GaLKV7SEzwFAwu5J4I/Tv9LOedM10c+e3NdrogcR0RH3jNR7owqWKxcXq167favRU0K9N0tkBgIg4G4EVg7trbty7NACY3IyuwfEBQIgAAIgAAIgAAIuJeBWIj0R5QsIDPwZPE2nAAAgAElEQVRj4JptstwffuRSMHAOAiDgGwQOr1lOh9cuO6HTRFfwjYydnmUhRYR6VlBoaJkv+w8PL1a9jtMDgEMQkELgzK5ttHPed7qUlJR9Bq1mMBH9LaUf2tiFQFCoMuzvNuNnZP+4YlW7GIQREAABEEiPwIV9u2jLtLH3DDFadlgsLhAAARAAARAAARBwOQF3E+kZkB65CxWZPGT9Do8ve+Py0UUAIAAC6RJ4/OdNmt66YYrRaGRvBW8Bl30J+Pv7TyA/vxH1eg4MqNahm32NwxoIOICAyWSiPUvmmA6uXGw0Go3sNPtpDnADk+IEGoRnyrJ+zM+/hMmCgsEIBEAABBxGQK+JpnENKhvi9br62D3lMMwwDAIgAAIgAAIgYCUBdxTpSamKPFyxVfsqNTv3sjIdNAcBEAAB6QRmtGukeXD96igiWiC9F1pKINAkVBk2r1CZCmEN+w0PU2d/R0IXNAEB9yHw7P5d2j5rcsz9q5deGGK0vYlon/tE572RhCiVy4tVq9265SiUvfHeUUZmIOB6AiuH9dFdO354SXJi4hDXR4MIQAAEQAAEQAAEQOA1AbcU6YnovUBZ0M0+S9eH5P20OMYKBEAABOxOYH/UQjq2cc0RneYVaivYj24ehUq1IEQRVqHp0NERH5WrbD/LsAQCLiBw8eAe2jZ9fGxSUuLOuJiYvkT0ygVh+JLLwFBl2F8tvp2UC6WxfGnYkSsIOI/A6Z1b6ac5U//UazUFnecVnkAABEAABEAABEDAMgF3FelZ5B2yvJt3zqgfD0ZYTgMtQAAEQEA6gbu/n6OFvdobkhMTCxHRA+k90TIdAj0DAmWzq3fqHlSnWz+AAgGvIWBMSaGd86fTr1vWxybGx/chojVek5x7JlI9RKHcMWrHIXlYZGb3jBBRgQAIeCSBfx89oMlNayUmJyWyVQSnPDIJBA0CIAACIAACIOC1BNxZpCdFRMTmEjUbNGw6bAyKk3rtFERiIOBcAqzm9PiGVbQvHz9kJSzWO9e7V3orpFRHLs+UM3eR5sPHReQuVMQrk0RSIMBe7m2aPEqj07w8rY+O7kpED0HFMQT8/f0nfVi6Yu/u85aHO8YDrIIACPgigbldWmruXjw3FeeN+OLoI2cQAAEQAAEQcH8Cbi3SE5EiVBl2u8W3k97Btmf3n0yIEAQ8gcD344cbrhw5sNUQG9PeE+J18xj7+vn5z27Yb6h/lbZd3DxUhAcC9iGwd9k8OrhySXxyUiI7OGelfazCipCAQqX+vWbnnsUqteoIOCAAAiBgM4H9K1LLHJ7QRb+qYLMxGAABEAABEAABEAABBxBwd5GepVwtKFS+65ut+0LU2XM4AAFMggAI+AqBM7t+pO2zJt03xGjzE1GKr+TtgDzfU6rUqzPlyvNpy1GTVTnyo6yrAxjDpBsT+OvKRdo0YYQm5tXLE3pNdGcieuHG4XpqaIX8AwMv91u+UZb3k2KemgPiBgEQcAMCt86cpGUDuuqSEhI+QplDNxgQhAACIAACIAACICBKwBNEehb4yPeLlRzSL2qTCuMIAiAAAhkh8M+92zStRf1kY0pyRdQhzQjBtD7tAmVBS2t17R1So1NPmwyhMwh4OoFd86ebjv2wTptoMDCh/kdPz8cN42+fKWfuud/+eDAiIDDQDcNDSCAAAu5OIC42hiY1qREb8/LfTkS01d3jRXwgAAIgAAIgAAK+S8BTRHpSqiIPlWn8VeV6vQb5++5wIXMQAIGMEpj6VV3Nkzu3RhPR/Iza8PF+slBl+CqFWl2vzdjvIvIVLeHjOJA+CLwmcPPUcdowblhsgl63NiEujp11gcuOBEKUyuWFy1Zu0WHybKUdzcIUCICAjxBY2q9rzK1zJ5cnJyQM9pGUkSYIgAAIgAAIgICHEvAYkZ6IsoQolNdbjZ6SpWi12h6KG2GDAAi4gsCmSd/GXT6492d9rLa5K/x7gc9yoeERG4pVq5WlxTeTQr0gH6QAAnYlkBBnoI3jR8TeOnPqkV4b3ZKILtvVgY8bU6jU12p16fVRxZYdfJwE0gcBELCGwIGVi+nohlVn9ZpXpazph7YgAAIgAAIgAAIg4AoCniTSMz5VZUHBe4Zu3BWU7b18ruAFnyAAAh5G4OS2jbRr4Yy7Bq32QyJK9rDw3SHcfgGBsumtRk+RfVb3S3eIBzGAgNsS+HXLBtry3TijyWjsSkQr3DZQzwusUKBM9nv3+StDPvistOdFj4hBAAScTuDa8SO0ekR/bWK84RPUoXc6fjgEARAAARAAARDIAAFPE+lZiv1y5P9g7PDNe1CfPgMDji4g4EsE7l48R/O7tUk2pqR8RkSXfCl3O+QaJI9QbYzMlqNK+8mzVdnyvm8HkzABAt5P4MH1K7T6mwFa3atX2+L1saxWPS77EGimVEeuHL55tzI8Uxb7WIQVEAABryTw76MHNK1lvbgEg6EpEe3xyiSRFAiAAAiAAAiAgNcR8ESRnkLDwtcVLluxUftJsxVeNyJICARAwC4EYl+9pGkt6rKDwroT0fd2Meo7RorLwyO2Fq9R953mI8aH+E7ayBQE7EPAmJJCa78drLt19te/9JpoJhL9aR/LPm9ldL6iJQb0X7EZCzV8fioAAAiYJ/BdywaaR3/emEREM8AJBEAABEAABEAABDyFgEeK9AyuQqW+WKVN56LVOzL9DRcIgAAIvElgTucWmnuXzs8jojFgYxWBNv7+/qubj5wQUKbRV1Z1RGMQAIE3CRxdv5J+XjjTkJSY0IqIfgIf2wkoVOqdRavVrv4VXiDaDhMWQMALCaz9ZqDu+qljO+NitK29MD2kBAIgAAIgAAIg4MUEPFakJ6I8IXLFxRajJkcWr1HXi4cIqYEACFhLYNPEb+KuHN1/UKfRNLS2ry+39/f3nxgWmalvx2kLwvIVLeHLKJA7CNiNwM1Tx2nV8L6GeL1u7P/WGEy3m2HfNSRTRKiv1uzSs2ClVh19lwIyBwEQeIvAgRWL6Oj3qy7qNdHFgQcEQAAEQAAEQAAEPI2AJ4v0jHUlP3//wwNW/uD/3sdFPY094gUBEHAAgcNrl9OhNctu6DXRHxOR0QEuvNFkoEKl3pE9X4GyXaYvVClUam/METmBgMsIvHz8kFYM7qV5+c+jn+NiY9q6LBDvcfyBLCTkfPuJs8I+qVzDe7JCJiAAAhkmcH7vT/TDlDEv4vU6JtA/yrAhdAQBEAABEAABEAABFxHwdJGeYWsXninzgsHrfwpTZc3mIoxwCwIg4A4ELuz/mTZO/CY60aBny8D/coeYPCCG9xUR6p+LVq/9HspHeMBoIUSPJrBqRH/dn2dP3dBrXtUnoucenYzrg68eEBi4Z8CqLYF5CrN3srhAAAR8lcCdC2dpfrfWRpPJVIGITvoqB+QNAiAAAiAAAiDg2QS8QaRnIzAy1weFhwzZsEPl5+/v2SOC6EEABDJE4M7vZ2le19YmMpkqEtGJDBnxvU4Vg+TyHXW69VNVadPZ97JHxiDgAgJ7lsylYxtXP4nTxTKh/ncXhOBNLjuGZ84yd8i6HWERWKjhTeOKXEBAMoEXD+7TjLaNDXG6mE5EtFlyRzQEARAAARAAARAAATcj4C0iPYUowqLyFS3ZrPu85eFuxhjhgAAIOJjAs/t3aWb7JoZ4nQ4PaNJZt/Tz89vQYcocv2LVca6HdGxoCQK2E/htxw/0w9QxCSlJSU2IaLftFn3awsicBQoNGbx+uyogMNCnQSB5EPA1AnG6WJrR9kvtiwd/szM/5vha/sgXBEAABEAABEDAuwh4jUjPhkWhVu/9pGL1ii1HTQ71rmFCNiAAAuYI6DTRNLNdY+3Lxw9HEdF8kJJEoF9oeMTkrrOWyt8vVlJSBzQCARCwL4Hrv/5CKwb3TExOSuxORKvsa923rAXLlUvyflKsRc+FqyJ8K3NkCwK+TWB2p+aahzevLU9OTBzq2ySQPQiAAAiAAAiAgDcQ8CqRPlWoV6nPl23coli9XoNQ98YbZihyAIF0CBhTUtgKes3DWzfmk9E4GrAsE/D395+ozpGrd495KyKyvpvXcge0AAEQcBiBBzeu0tJ+XXSxr16OI6IZDnPkA4aVKtVPH5auWKXdxJlKH0gXKYKAzxNYPrB7zJ2LZ3fFxcS08XkYAAACIAACIAACIOAVBLxOpCeiSHlExNnqHbq/X7Xd114xSEgCBDyBwPlTx6lkGXZel/OuBT3aaf++dmVzgkHXzXlePddTiDJsedZ38zbtMX+lShGh8txEEDkIeBGBl08e0aLeHbXRjx8uSU5OHu5FqTk9FaU68kSJmvU/azJkVLDTncMhCICA0whsGDfccO3E4RP66OhaTnMKRyAAAiAAAiAAAiDgYALeKNIzZO+FKsN+q997cPZyzVo7GCHMgwAILB7ck24ePUBVu/ahht36OQXIisG9Ym//fnq/Qatt5hSHHu5EHqHalqfQR1V7LFgV4eeHjUYePpwI38sIxMXG0KJeHTTP/r63NV6nwwqDjI9viEKlPlO+WetP6nTvn2ErT+/dpvWTR1GgLIgCg4JS/5bx/k7976BgCvrvZ1yb13/LKEDwc1XWbJQ9X4EMx4OOIAAC/09gx5wpdPbn7ad10a9KgwsIgAAIgAAIgAAIeBMBbxXp2RgVCZLLjzcbMkZdqgE7lw0XCICAIwgsHtyDnhNRYKmy9GzqWKrRYwDV69LLEa7SbG4YMyz+2okjv+i10bUd6shLjCvUkfsLFC9VutN388O8JCWkAQJeR8BkNNLCXu21j/+4sU8fo23hdQk6L6HM8oiI36q2/Tp/9Y6s3L/1159nT9G6+dMpqHptouQkMiUnv/6TxP47iUxJyf/9PIkoOZn8ktn///cnhf2d8vrzlNd/R8iCafCKTdYHgh4gAAJvENi9eDb9uvX7q3pN9BdEZAAeEAABEAABEAABEPAmAt4s0rNxKikLDj7actQUZcnaDbxp3JALCLgFgUWDetCLAH+SN22ZGk/i/Xv0bNp4qtNnKNXq0NUhMW6a9G38lSP7z+g00ZUc4sC7jPor1epfilSoVqrV6ClB3pUasgEB7ySwbEC3mL+uXDim12hw45LxIc4dGh7xa83OPfNUadPZait/nD5BG5bMpfCeGV+NzzlNuHWTQk/8QoOWbbA6DnQAARD4fwL7oxbSL9+v+lOv1ZQhopdgAwIgAAIgAAIgAALeRsDbRXo2XmUCg4IOtRn7XWjxmvW8bfyQDwi4jMBCJtAHBpCiyZsLPhPv3aFn0ydSg4EjqVrrTnaN74epY+IvHdpzURcdXZaITHY17n3GgpTqyGNFq9Yq1nzEeNRn9r7xRUZeTGDV8L76P8//xuotY7dQxsc5X6gy7ETtbv1yVGrVwSorN04eo00rF1FYtz5W9RNrHH/zOoWdPkn9F6+12RYMgICvEjiwcjEdWRd1zxCjLUdE//gqB+QNAiAAAiAAAiDg3QR8QaRnI1g+UBZ0oM2470Ig1Hv3hEZ2ziGwcFB3eiELIkXj5qIOE+7+Sc9nTKbGQ8dQpa/a2iWoLVPHxF88tPeSLvpVeSJKtotR7zUSpFBFnihRo+6nTYeNgUDvveOMzLyYwJqR/fV/nD11Uh/9qqYXp+no1AqEKsOO1e7W7x1rhPprx4/QlvVRpOzS0+b44q9fpfDzZ6nfwlU224IBEPBFAv8J9H8ZYrQViOiRLzJAziAAAiAAAiAAAr5BwFdE+tdCfVDQ/lajp4SWrN3QN0YXWYKAAwgsGNidXoQEk/LL9M9rTbh9i57PmkLNR06gck1el8PJ6LV50rcJl48e+F0X/Yo9oEGgTx9kgEIdebJ4tbpFmw2HQJ/ROYd+IOAOBFaPHKC7dfrXX3H+hk2jwYT6X2p+3TuH1NI3V44epG0/rCNlR9vLtsVdvUSRly9R73lRNiWBziDgiwRYiZujG1ayFfQVIdD74gxAziAAAiAAAiDgWwR8SaRnI1tGFhyyv9nwscovGjT1rZFGtiBgBwLzB3Slf+VyUjaU9vsTf+sGvZjzHbUaPYW+aJi+qG8uvO/HD0+8duwwV4PeaIc0vNqEUqU+UbRa7ZLNR4wP8epEkRwI+AiBVcP76f48d+qoXhONGvUZH/N8oeERv1Rr93VuKYfJXjq8j3Zs30yKdtbXsxeGGHf5d8p84xr1nL0s49GjJwj4IIHdi+fQr1vWsxr07AwilLjxwTmAlEEABEAABEDA1wj4mkjPxrdkkFxxoGGfIeryzdv42ngjXxDIMIHZvTpSdKSawuo3tspG/I2r9GL+TGozfjp9XreRVX1XDusTe/v8b6f1Gk0Nqzr6aGOFKvLgxxWrlms1egoEeh+dA0jbOwlEDe6hv/v72d16rfYr78zQKVnlloerjlT4qk3+Ot3TPxD29wO7aefu7aRobV0te7Es4i6ep6y3b1H3GYudkiScgIA3ENgxZyqd2bXtql4TXRmHxHrDiCIHEAABEAABEAABKQR8UaRnXD4KVYYdrN6x+zvVOnSTwgltQMCnCczo2pq02bNTeD3rRHYOGtvu/++iOdR+0mwqUau+JJaLenfSPrhx5YhBq7HurYAk697XSK5Sbf/w87JVO0yZG+Z92SEjEACBhT3baf++dnVrvD62C2hkmEBmhUp9pGStBgWbDBkVZM7K+b07affB3SRvYfuZKoYLZ+md+/eo67QFGQ4aHUHAlwh8P35E3NXjh6/oo19VISKDL+WOXEEABEAABEAABHybgK+K9GzU31VEqA6WbvRVvgZ9hgT49jRA9iBgnsDUjs1I/+57FF7HtrMc4i5doH+XzqeO0+ZTsWq1zTqMi42hRb07ap79de/HeH2s7bUGfGBwQxRhq/J+UrxRjwUrInwgXaQIAj5JwGQy0awOTTWP/7y5LDkxcZhPQrBP0iFKdeShD0uXL9puwkyFmMmzP2+nvccOkrxZK5s9Gs6dppyPH1GXyXNstgUDIODtBKIG9Yy9d+n8aZ3mFXZQevtgIz8QAAEQAAEQAIG3CPiySM9gqBSqyANFKlT+qPWYaXLMDxAAgTcJTGrzJcV/8CGF16pnFzRsReGrlUuo83cL6ZPK1d+y+e/Dv2lxn07al/88XmxMTh5hF6debiQwKGharoKFuw5cvVXl5akiPRDweQLxulia0b6J9vn9e5OJ6DufB2IDALlK9VOeDz+u2H1eVIR/wJtrNU7v3Er7Tx0jeWPbqwvpz5yiPM+eUqeJs2yIFl1BwLsJxOv1tKRvJ80/9+7sjYvR2v52zLtxITsQAAEQAAEQAAEvJeDrIn3qsCoi1LvzFC5Sruuc5eEBgYFeOtRICwSsIzD+qzqU/EkxCqtuftW7dRZftzac/Y0061dR5+kLqEh5tpP59fXXld9paf+ueoNWM4qIZmfEtg/2GZglz3ujB6/dHhEahio3Pjj+SNkHCbz65zHNat8kNublvwOIaIUPIrBbyiFy5dJMuXI37z4vShWRJVua3VPbN9PBc7+R/Etph6SnF5D+t18p76uX1H7cdLvFDUMg4E0EUhdo9Oui1Tx9EpWUkDDYm3JDLiAAAiAAAiAAAiBgDQGI9P/RClYql2TKnvOrbnOXq9TZc1jDEG1BwOsIjGlcnUyfl6awKo7ZbcxEi5gfNtDX0xdSoTIV6PLh/bRqeJ8Uo9HITulb73VAHZNQG7lKvWTwmm2KzLnyOMYDrIIACLglgYd/XKc5HZsnJiUmMBV5l1sG6TlBfROeOcuwrrOXheUp/HFq1L9u/Z4OX75A8voZO4eFn7r+5HF6PzaW2o6e4jlEECkIOInA3YvnafnAbnpDjHY0EWG7iZO4ww0IgAAIgAAIgIB7EoBI/+a4DFOqI7/tMnOxMt+nJdxzxBAVCDiYwLf1K1JA+SqkrFTVoZ70vx4j3U9bqFTthnR617bYpPh4poYcdqhT7zFezT8gYF+/qE0BeT8p5j1ZIRMQAAHJBG6eOkbLBnRLTElOLktE5yV3REMxAp0CAmVLOk6bJ/ukUnU6vnkdHb15heQ2nsXCHOlO/EIF4+Op1TcTQR4EQIBH4MK+XbTmmwEmImpNRBsBBwRAAARAAARAAAR8nQBE+rdnQGvy81vXbsJMv5K1G/j6/ED+PkZgRK0yFFS9DinLV3JK5rpjR0jz42ajKTGhPVbQS0b+oSw45Gy7iTPDPq1SU3InNAQBEPA+Aqx2+vaZk57G6WKLE9E/3pehUzOqIQsO2Va/92Al+REdu32L5LXq2hyA7thhKpRipBbDx9lsCwZAwFsIHFy1hA6uWvwyXq9nCzROeEteyAMEQAAEQAAEQAAEbCEAkV6cXrkQhfLHqu26ZKnZpbctfNEXBDyGwNCqn6Vu7VeUqeDUmGOPHiTtjq0xpsQEVvz+lFOde56zUHlExJXaX/fNX7Ele6+BCwRAwNcJ7Fs+n45tWntBr4ku6ess7JB/QUWEamfWd/Pli8lfIFBuhzNZdEcP0kf+AdR8CKvmgQsEQGD9mKH6678evavXRNcnogcgAgIgAAIgAAIgAAIg8JoARHrzMyGHQhW5o0DJzwt1nDJP6efvjzkDAl5LYHCFoqRs1pIUpVjVBOdfsYf2kXb3T69M8XFMqD/r/Ag8w6NSFXmgRO36FZsMHhXkGREjShAAAWcQWPvtQP3Nk8d26WO0LZ3hz8t9BMmCgy8p6jT8MKxGHZvvk2MP76dPg0KoyaBvvBwb0gOB9Am8evKIVgztrXn15OEBvVb7FXiBAAiAAAiAAAiAAAi8ScDmhw9vBxqiCFsRniVL407T5qty5C/o7ekiPx8kMKB0YVK16UTyz75wafYx+3+mmP27X5ji4lgNl4suDcYNncuCg2fmK1qyc69FayLcMDyEBAIg4GICM9p+qXlw49p3RIQTSm0fixGqpi0nhFWtGWCrqdiDe6mYMowa9Rtuqyn0BwGPJXDj5C+0ekR/Q7xeN56IpnlsIggcBEAABEAABEAABBxIACK9NLg9AwID57YZNz2wRC22MxMXCHg+gaf3btOU5nUovO6X5CeTEclk5BcoS/3v1D+Bgal/KDCQQgoWdkrCMXt+othD+/8xxhmYUH/VKU49w0mnyOw5Zg//YU94iELpGREjShAAAacSiH76hKa1rK83xGhZLaxtTnXufc5GqVu2Ha2sUDXQ1tRi9u+mz9SZqEHvwbaaQn8Q8EgCh9Yso71L5+mSEuLZAbE7PTIJBA0CIAACIAACIAACTiAAkV465AqhyrBNpRs1z/xl/xEy6d3QEgTck8CTu3/Shf0/U1JiAiUlJqb+SWZ/J73+O/VPUgIlJyZRQtUaFFzA9p0kT6eM1SY9uG9xJXigSn0jWRP9kXuSc3pUZfz8/E4MWvujf57CHzvdORyCAAh4DoFbZ07S0n5fxycnJZYgohueE7nbRTo2sm2nUYoyFWyudRizdxd9kTU71e0xwO2SREAg4EgCCQY9rR01KPbepQt/6jXRzYnoniP9wTYIgAAIgAAIgAAIeDoBiPTWjWCEIkK9MXPuPKXbTZylypL7Xet6ozUIeCCBae2bUFLt+hScL7/N0T+dNEqT9Ojhl0R0zGZjvmEgPFQZdqPJkNE5P6/XyDcyRpYgAAI2ETi2aQ3tW7bgpl4b7ZwtUDZF666d/SdGtu/8jeIL289pidn9E5XJmZtqd+3rrskiLhCwO4Hb50/T2m8HxcTrYlYnxMX1s7sDGAQBEAABEAABEAABLyQAkT5jgzo4MChoUstRU4I+q9MwYxbQCwQ8hMDkNl+SqUETCnovr80RPx0/UpP0z5N6RHTSZmM+YEChVu/9vG7jqo0GYPeODww3UgQBuxFYP3qo/urxQ9vjYmPa2s2oLxnyD/wuU4cuQ+xxVkvMz9upXJ58VLNLL18iiFx9mMCh1Utpz9K5ccmJiZ2IaJMPo0DqIAACIAACIAACIGAVAYj0VuF6o3H50PCI9cWq18nVfPg4f39/m3dEZzwS9AQBBxKY2KIe+TVrSUF22Dnyz5hh2uTnz2oQ0VkHhuwtpofn/aTYsAGrtqi8JSHkAQIg4DwCE5vU1D6/f5edVrrEeV69xFOgbFamjl0HyIt/ZnNCMTu3UYX3C1L1jt1ttgUDIODOBNi5GBvGDtM+uXPrhi76VRuUt3Hn0UJsIAACIAACIAAC7kgAIr1toxIoDwtfEaJUftlqzLTwDz4rbZs19AYBNyQwvlktCmzdgWQ5ctkc3T/fDtEmv3xRhYh+t9mYdxuoHhQq3znyhz0hkXbg7t2okB0IgIAYgUe3btD01g1NJpOpFBGdAyUrCMiC52fu3K136KfFregk3jRmxxaq9GERqtrua5ttwQAIuCuBc3t20KZJ3yYkxcdPJCL2BxcIgAAIgAAIgAAIgICVBCDSWwnMTPOWsuCQpZVbd1TW6zUITO3DFFbchMCYRtUouGM3kmV/x+aInowcGJMS/aocEV212Zj3GogIUShvtRozNVvRqrW8N0tkBgIg4HACv23fTD/N/+6OQast4HBnXuTAPzh4SaYuvbqFFPnE5qxit/9AlT8qSpXbsMofuEDAuwjE62Jp85TR+punjj83xGg7ENFx78oQ2YAACIAACIAACICA8whAULYf6+wKlTpKqc5UtuWoSap8n5awn2VYAgEXEhjVoDLJu/WhwCxZbY7iyfD+sSlaDVvVedNmY15qQKlS/VSybuPajQeOlHlpikgLBEDAiQTWjRqsv3rs8KZ4fWwXJ7r1aFf+ISFRmbr26RxS6COb84jduomqFitJFVsy/RIXCHgPgYuH9tLmyaP0SYkJK5Pi4nAysvcMLTIBARAAARAAARBwEQGI9PYH31EWFLygcptO8nq9BtnfOiyCgJMJfFOnPCn7DqbAyEw2e348tK/OGBtTjIju2GzMOw30yJG/4OThm3ejDr13ji+yAgGnE0hJSqLxDavERD/7pxsOcZSG3z9EviZzj77tgj/4UFqHdFrFbm4SHQUAACAASURBVPmeqn9Wmso3xxm+NsOEAbcgoNdG07bpEwzXT/7yb1xMTFci2u8WgSEIEAABEAABEAABEPBwAhDpHTOA7yhVqsXByvBKzYeNjShUpoJjvMAqCDiBwIiapSli0EgKUKlt9vZ4UC+90aAvQkT3bTbmfQaK+Pn7Xx6yfod/roKFvS87ZAQCIOAyArfPnaYl/TrrkhISmOr82GWBeIhj/9DQDZl7DWwV/L7tVYJiN6+nGqUrULmmrTwke4QJAuYJnNm5lbZOnxBnTElekpSQMBCsQAAEQAAEQAAEQAAE7EcAIr39WIpZah6iUC74tGpNxZf9R8gVEVgc61jcsO4IAsOqfU7qEWMpICzcZvOPB/QwGOPjPoBI9DZKhUp9vmaXXiUqoSSCzfMMBkAABN4msHfpPDr+w9qDeo2mBvikT8A/VLE5S99BzYPey2czqtjv11CtitWoTKOvbLYFAyDgKgL/3L1N26aP1z6+/ccjvSa6BxGdcFUs8AsCIAACIAACIAAC3koAIr3jRzZIFho6w4/8vm40YERI2SYtHe8RHkDAjgSGVCpOmcdMIX+Fwmarj/p3izclJLxLRM9tNuZdBkYWLFV2WK9Fa2x/E+JdXJANCICAHQlMb9VA+/DWjRFEtNiOZr3OlJ9cvi1r/2GNg3Kzf65su15GLaIPVJHU6bsFthlCbxBwEYG9S+fS/hWLko0pKcOJaKaLwoBbEAABEAABEAABEPB6AhDpnTfEXyhUkfMj38mRv9HAkar8xT93nmd4AgEbCAwoU4SyT51D/iEhNlh53fVR368TTElJOYjolc3GvMfAZwEy2clvfzwoy5Qjl/dkhUxAAATcjsDDP67TzHaNmdhWCGeDmB8eP7liZ7ZBI+rL7PCd/G/UIkPK9Wt3wzJlytN44DcRH1eq5nbzAgGBgBiBiwd30/ZZk2MSExOOGDSa/kT0N0iBAAiAAAiAAAiAAAg4jgBEesexNWe5U4hcMf3jytWD6/capFBle8f5EcAjCEggcOvMSdoxe6rmyb0/I3LOXuznJwuS0Cv9Jo96d0kypSSzE2hjbTbmJQYUKvWVej0HfoxdNl4yoEgDBNycwMHVS+nouqhfdJroym4eqsvC85Mr9mQfOqp2YLbsNsfw79IFsXGXzrPyIIbQ8IjZeYt8qm7Qb1h4jvwFbbYNAyDgCAIPblyln+ZO0z65/cdzvTZVnN/jCD+wCQIgAAIgAAIgAAIg8CYBiPSumRHBgYGBY1OMxqG1u/bxr9m5F/n5+7smEngFAQGBp3/doZ8XzIq9ff6UPk6nG0p+/qtyzV8e4BcQYDOrh706pZDRGEZEcTYb8w4Dwwt+UXZ4r4VrIrwjHWQBAiDgCQSmt/lS8/DmNVa6YqknxOvsGAMUiv1Zh4+tEZg5i82uXyyZGxN/+WJXItr8n7HBgTLZhLKNW/nV6tYnGOcV2YwYBuxEIObf57Rnydy4c3t+SklKiB9JRPPtZBpmQAAEQAAEQAAEQAAEJBCASC8BkgObFJBHqKYSUc16PQcqyjVt5UBXMA0C6RPQRb+kfcsXJpzcttEvJTlpLBFN+a+HKffi1XbB97BnRxOZTGxJfrJdDHq2kSJ+/v6Xv/3xoH8WO9Q99mwUiB4EQMCZBP6+foXmdm4Rn5yUmB8Heb9NPkChPJztm/FVAtSRNg/LiwWzY+KvX+5MRFt5xrIEy5UTUpITO9bu2jeoesfuNvuBARDIKIGUpCQ6sGoJ7Y9akBIQGDgvKSGB3QPGZNQe+oEACIAACIAACIAACGSMAET6jHGzd69ySnXk1GC5okjdngMiStZqYG/7sAcCZgkkxcfTobXL6MCKRcmBsqBlCXEG9nD24r8O/uTnl5R70Srbt3oYjfSwd2cm0ttuywvGU6mOPFG9Y/dylVt38oJskAIIgICnEdi9eDad2Lphh0GjaeRpsTs6Xj+F8tg7oydVCAi3fZPTi3kztfE3r3Ykou0icRdRqNST/Ygq1+neX1muWWtHpwb7IPAGgV++X0V7ls41BAQE7NZrtd8Q0W0gAgEQAAEQAAEQAAEQcA0BiPSu4W7Oa132sBaeKXOe2t36qYpWreVe0SEaryKQkpxMR9avoP1RC+NlMtkOfYx2DBH9KUgyiPwD9LkXrgi0NXlTUhI96t+Nlbux2ZatsbhB/865ChaeMfT7nSo3iAUhgAAI+CiBsfUraV89ecTeFP7oowhE0w5QKk9mHzu1jL9CaTOW53OmaRNu3WxLRLvSMVZOqVZPCgwKLlqnW7/wLxo2s9kvDIBAegR+3fo97Vs2L9aYYjyt07xi4vw5EAMBEAABEAABEAABEHAtAYj0ruVvznsTRYR6QkSWrO/U6toHYr17jpHHRpWcmEhs5dSBlYvi/ANl+wxazTgiumwmIYVfYOCrXPOjbD411pQQT48H9Uo0paQEeyw8+wSuCgoJ+bvnwjXh+YqWsI9FWAEBEACBDBC4dvwIrRs16HGcLjZXBrp7bZcAheJ09okzSvmHhNqc4/NZUzQJt2+xJfJSDt+splRHTggKDilcq2sfiPU204cBIQEmzu9fviA2JSXld130y9FEdByUQAAEQAAEQAAEQAAE3IMARHr3GAdzUTRVqNRjlarInDU691R9Vqehe0eL6NyagCFGS8c2raXDa5bFBwYH7zFoNROJ6KKFoFV+QUFPc81dZrOwbjQY6MmwvnGm5GS5W4NycHAhSuXyz+o0atts2BibmTo4VJgHARDwAQKrhvXRXT6yf47RaBzlA+lKStFfoTifY8rsEn4ym99P07PpEzWJ9+58RUQHJDl/3ai6Uh05NiBQVqRGpx7h5Zu3saIrmoLAmwSMKSl0fPNaOrhyic5kMp7TaaLZ4oxj4AQCIAACIAACIAACIOBeBCDSu9d4mIumgUIV+a0sOKhgtfbdwss3a01+/ijr7RlD5/oo/330Nx3fuDbh+Jb1gcFyxfdxsTHTiOi6xMgy+wWHPMg1Z4nNywmNulh6MnKg3pSUZHv9AInBu2GzsiEK5YEJ+07Kg+UKNwwPIYEACPgageinT2hcg8opxpSUj4nopq/lL5avv0JxMed384uSHe61nk0br0m8f68pER3OANuK7P7PaEwpXbVtFwW7/wsNC8+AGXTxRQK66Jd0YssGOrIuKi4wKPiIXhM9iYh+80UWyBkEQAAEQAAEQAAEPIEARHpPGKX/j7GSIkI9LDkpoWKlVh1DyzZuSaps2T0rA0TrNAJ3L55nZW1ir584KiMyLUxOSppHRA+sDOAd/1D5nZyzFtm8+j1Fq6F/Rg+NMSUm2n4Sn5VJuEtzhSryXP1eA0uWadzCXUJCHCAAAiBAh1YvpcPrV+zXR7/CYThE5B8qv51z1qL89pgaT6eM1SQ9uM8O5/3FBnvFQ8MjBifodc2ZUF+2SauA7PnsEp4NIaGruxJ4/OdNOrH1+6RTP24KDJEr18TrY2cS0TV3jRdxgQAI/B97dwHe1NXGAfxN0lSSekuh0AHDdbhtyLABGzI+GG7D3WUwnDHctTgM1w0YjDEYzpANGDrcpdTbWGPfzi3pbtO0jdGmyf8+D0/b5B77ndsue++574EABCAAAQhAIFkAQfqceSWU8pBIhqhVSV+Xq9tQVbttF+/CFavkzJGg13YXuPTzj/T7lvWxUS+eyhSJCXOJaBURya1s6AOht8+tfHOW2Lz6XRsdRa+mfRutVyqDrOxLTi/WNax4qYXYLDanTyP6DwHnFJjc9NP46FfPWV6VjDY4dc7BG41K4OERE7Yw3C4be7/8ZmiCNi62somN2a2x/EAodOsrErsNKlyhiq5O+y5+pWvWtaYelHFCgb9/P0ontm2Ie3r7ui5JLl9IROFE9MYJh4ohQQACEIAABCAAAacUQJA+Z08re+a5h5ev7zD/4BCf2u26+ldt9j8SuyPVdc6eVst7H/HkEV3Yv1t7evc2lZtYdCUxJmY+Ee21vKY0JQoJff2u5pu1yMfWujSRb+n19Ilv9UpFiK115cTynlLvNz3nrggpVrVGTuw++gwBCDi5wNXfDtOO7yfck8XFFnPyoWY2vIKiwKA/8k6flzuzE815//nAHmq9VhtARDJzzjfzHPb5vYfUL2CEu5dX3jrtuvhWbfo/+jePvZnFcZqzCMS9jaCLB/eynPMJGrX6kSyW+/y30VnGh3FAAAIQgAAEIAABVxJAkN55ZvtzqV/AIKU8sX7VL1rqqzX7n3uh8mzhFg5nFvjzyAE6s3tr7NOb192IBOvUKsVqOz/SXEzkH3Ap74wFNifB1bx5Ta9nTXmtVyhCnXlO0hnbt+XqNx7TY/ZSm292uKAdhgwBCGSRwOJeHeLu/3VxHBEtz6ImHbGZJh4FC60PGTPR5iC9Ti6jl2OGKPUajc37umQAVUvq6zdAnpjwVfl6jZTVW3wlKflxbUd0RZ/sKHDj1HE6/9NO2c3TJ9w9JZJt8oT4FUT0hx2bQFUQgAAEIAABCEAAAlksgCB9FoNnQXNhRNTJy9evn9TXz+/jlm39KjZqSoGh+bKgaTSRFQIPr/1Jl37+UXnp0I/k7unJVs0vI6It76nt0qLAoHN5p8+zOUivfvWCIuZMf65TyD94T3111GrzCEVuT8ftOiQOKVDIUfuIfkEAAhCgR39foWUDusYmyeUsQJ3koiTDvMpXHh/cZ6DNy9LVL19QxNzvXugUCvbZ7H0fbL+XzlK/gAEiN7d8Nb5sI63YqKkwtHDR990u6s8iAZZr/vLhA5oL+3cp9URs1Tz7/LfZzk9pZNFo0AwEIAABCEAAAhCAgLEAgvTOfU3Ukfj4dk9SqVp/UKJUUrXmrf3L129MEl+X3bczx872qwd36epvv9Af+3fFK+XyWEV8HMszv/3f/yF/8J4HVd4tV8iJ0Kmzbb5o1M+fUsSCmY91cvmH77nPDlW9h8R75cdftv665Yjx7g7VMXQmjcCO7yfQ2T3bSOTmRgOWb6Iilaq6vJLBhP13Y1D4ZspXrGSOMMFcWj9NG78dJvvzlwNz/t23aIr1teTokqu8633WOeCrDp62jkJ56wZFr1txWSuTZfXGQZXEXl6dRQJh58C8YcLqLVr7l6vfmAJyu+KDbLbOYvaWj3rxjK4eY5//dsfGRbxRa9RJGzRJSWxhxrXs7RlahwAEIAABCEAAAhCwtwCC9PYWddz6Wkn9ArorEuIaFa5UNbFKkxZ+Zes0IKk/S5OKwxEFXt2/S3+f/I0u/bwvLj7yrVqv025XKRRbieh8Fva3slvuPL+FTp5pc5A+6cljert47n2dPNGVlvWVdBOLr007cl4s9bPLHoRWTX18ZASd2rmZ/jpykCKfP+XqYIHoEtVrUZM+gyl/qbJW1csK6bRa2jJlDHu6I00drI08hYpSlS++pGrNWlF2GpgzwM2TRtHFg/u4U3svWEVlatczp5hTn2Mwcff0oiFrttEHJcvkiPFiLq2fprdPH9P01o00Oq2Wrf52uU0nBR5efwZ27FpRUqW69YjvSsrOnaaYPdv26uXyVjZXZn0FjaW+fl1VSkWLfMVKqKp8/qU/+/wXkCev9TWi5HsVYIH5v0+wz38/xr55/MDNzd19nyIhfhMR/fZeG0blEIAABCAAAQhAAALZKoAgfbbyZ0vjLC/ql9KAgC6K+IT6BUqXlVX8rKl/qZqfUq4PCmRLh9DofwIPr/5JN04f1145eihRFhuTpNfr9qjk8h1EdCKbnGqI84YdyjPhO5sjzEmPHtDbZQvu6GSJOWMprh3AJX7+u+p2+Lp1o54D7FCbdVVEPHlIi3q2p4ToKJMVCIRC+nrmYmJP2VhzqORyCh/ak+7/eTHD4ixg337CDC5gLxA45n96ENhNO4UI0lv+W+EMq/h3z56adGH/7lUqhXyQ5QI5u4TA3V2eb/YSL4GHh80DiT+0n+J+/nE26XRjbK7MPhW0kPr5dUxSKj8PyV9QXbFRM//SNT+lvEVL2Kd21GK1wLM7N+nWmRP015EDsVEvnwtF7u4HFPHxbGHGIasrRUEIQAACEIAABCAAgRwl4JiRkhxFmKM7KyaiL7x8/dpoNeomPoHBgnJ1G0pKflxHXLzqxzl6YDml84kx0fTPhbN0/eSxxFvnTgmFQsErpVy2U6fR7HeQDcBqiT8osD/PuCk2B+lV9+9S5MrFN3SyROuXbeeUiU3uZ0VPqfTMjGOXvURi9quWPcebRw9o/TeDqfLnLahas/+RT2AwRb14Tiz4+uDKJa5Txap+TL3nh5O7l+V7GxoH6Q0r0PV6PcVHvqWj61fQqR0/cO3YekPgfQsiSJ9WGEF6y686Z7iO2O/uhCaf6PQ6XWEiemy5Qo4t0d6jaInwkOHf2GWT7+gf1ipk505/Q0SLHVDkM0+JdyuBUNDC3dNLUqZOfXHpmnU9i1f7hMR2uEHhgON1qC6x/3b+c+EM3Tzzu+LGqeNaTVJSnE6r/VGlkO8louMO1Vl0BgIQgAAEIAABCEAgSwQQpM8S5hzTSA0i+kzqH9BamZhYvFD5ivIyter5FalULcekOHB0abVKRff/ukj3Lp3XXj99PCHq2RMvT6nP2cTY6N1EdISIHjrYGKq6heY9Ejrxe9uD9A/vUeTyRS6zkl7qH3CgYbc+Tet17ulgU5rcnWvHj9DaUckr/IPyfUDDN+ziAviWHukF6fn1sHy67EaBXqcjv5DcNHTNDgrKlxX7KFo2GmcIrlo24szPRpA+cyPjM5zlOtq/ZI72zK6tG5SyBMf8I2b51GRaQuTje9q3SbOa3nUbZnquOSdELJwVp/rndg8i2mPO+dl4Trnkz3+BX8niYioXKP1RXNna9f3Z579C5StlY7ecq2n2+e/+5Qt0/dSx2Of/3PKV+vlfSIxJ+fx307lGi9FAAAIQgAAEIAABCFgqgCC9pWKuc34gEdXzlPo0EYiEDbTqpJAPP6qgKlG9lt+HH1Wkgh+VJ6FQ5DoaVo6UrZR/fP0KPbjyp+bOH6cTX9674yfx878mi435iYh+J6KTVladVcUKCX18r+Wbvdjb1gY1b9/Q62nj4/Vqtc357W3tSxaUr+Ll63di1vHLEnLQ1C4XDuyhLZOTMzCU+uRT6jF3GYndLU/vYE6QXq1S0poR/ej2+dNce23HTaNPWrVPmYbYN6/p8KrF9OeRA5SkUHCvhxYuSo17DaJy9Rtxf2te3L1NC3u0I5VcRiWq1aQec5eTh0SSUsfNM79T+JBe3M+f9xtKjXsO5L5nbZ/ft5OOb15L0a9ecK/5BAZxOfI/69GfPKX/XdoZBVd1Oi1dO3aEjqxZRq8e3uNuOLAnA/KXLEv1u/aij+o2TPmbyFILLezRllhu71ajJlC5uo248V08uJe0Gg355QqhL4eOpQqffZ7p31HW7u1zp+jU9k304OrlFB9WR5XPv0wzBkOqlZIf16YOE2fSyW0b6Oze7aRIiCcvH1/6tEM3atC1N4k9Uu+JGfHkEe2dN51unz/FjY35txo1kdh1wvYbMDcnvcHpl9VL6NWDe5w3e0KjUqNm1KT3YPLPnYd7bdu0sXT+x13c930WrabSNeumzCW7ptaO7E93LpzhNrocum4Hd3PHEof05jKjjXDTS1PDrqFrv/9KJ7dtpOd3bnJzyI7gsPz0aftuVKNlG87z1tmTtHIwi8emPYxvhL1+eJ9+WjSL7vxxmquPXUsflq1AzQaOpEIVKjtESihZXAyNb1hDo9VqijvgDeT38WecLVQ4FzptDrkF57JL/S+G95PrFIpqRHTDLhVmTSXskap6Yi+vz9zd3Zso5fKCBUp9JCv5cS3/5M9/Fbi/BzgyFlDKEunx9av06Npf7O9q7NNbN7y9vH3uq+TynzVqFcstz1bLJ8ERAhCAAAQgAAEIQAACBgEE6XEtmCvAdhir6SGR1HUTe9SVx8cWDS1UNL5wxapeBcuW9wgrUZoL6rjykaRU0PN/btGz2zfp4dVLiY+uXdElxkaLPaXe1xJjollO0XNEdIaIVDnIyUfgJo4MW7La3dY+65QKejGsH6vGl4gSbK3PkctL/QP2N+zWt1m9zqYDdtnZdxYQZCmWfpg4kmSxMVxwsOfcFVS2Tn2rumVOkJ5VfHbPNmJBUHZUbdqSOk2Zw33/5OY1Wj7gay6IbOqo2boDFyyWx8fS4l4d6c3jB2kCxiy1ztYp33ABZXZ0+34hVWzUlBSJCdzTAncvsl+9tAf7m9Vn0RoKDM3HvZleYJfVs2HsEC5InN5h6CfLvc826p3XtTXFvH5JRStXp5f3/+GsjY/mg0dT/S69MgzIHg5fzAX40zuMb1gYxuAbHEIikYhi3rxKU5T1tfXoSSQUJd9oZX+3lvTpZHIO2PXBgvbmBOnZtbVr5iQ6t49to5H2YBuV91uyjtuomKVA2j17CncSu2HSYdLMFIdnt29w+yiwv6kFypSj/ss20Ikt661yYPXzNwHO6MkAU/PPNkbeNGEEt+lyRnPPPO/8ccasID3/yRJTdX45bCzV7djdIQL1B5bM0Z7evXW9MjEh+Q6YMx9C4VKPosU7hQwdY5cbyWwfloiFs17pk5Jy+g6tbNFGTTexR20PqaShIj6+dFDYB4mFK1R2/7BsRa+wkqUprHgph7hes+vyZH8nkj//3aBHf/8lf3j1T3X0q5cSLx+fG6rEhF81Gg27Q80+/8VlVx/RLgQgAAEIQAACEICA4wsgSO/4c+SoPWTLqKqwf1L/gE//zaFeMUmpzBVSoKCsYJnyXvmKl/TIU6go5fmwMLFgkbMdbNXp60f36fWDe/T09nXZs9s3tHFvIyRe3r73tRrNH0pZAvsfsstE9HeOH7tQqA5btMpN4OZm81CeD+yh0Wu1lVm2FZsrc9wKyntKvc/NPPGnl6M8bZIQHUnzu31FUS+epVJjAdCvxkzmgqbWHuYG6W+cOk6rhvXmmilSqSr1WbiGC8Iu7duJW3HNVhr3nLOc8hYrQewJFBYUv3f5D2L5/Aev2koFy5bngrqnd27m6mg+aBQ16NaH+56NzxDAZwH3Yet2km+uENo3bzqd2LaBuxHBVu+zYDA7jm1aTQeXzeO+Z6u7m/QZzH1vKkjLbgAcWrmQW0HPjsqNm1Or0RNJ4utHT25co/VjBnGBcLYZbvfZS6lcvUapgvSsDAtOd/1+ARWrXIOuHD3EBX3NTf3DgvR/nzxKn/ceQiU+rsU97cCePFg7egDXPgu0D161hQqVZ79WqcfAbhiwcVdt+j/uiZ7wob25QLzE15+GrdtBuT8sTMZB6BpffsUF8GWxsbTx22Ep+xaYE6Q/s3sr7ZwxkesH2yy5Ybe+5ObhTld+/W/M7OZJl2nzuJst7MkI1h/DnLHV8uzgB/AN82yLg61Beu6GVkwMNe4ziAqULkfMlT3ZsWpYH+5GjG9QLhq2fid3Dad3HRl+v9i1vrh3B+6mTeEKVbibVSz1E9vgmc0Pe/rCkVJCsd/Fbz+rznLTFySi1H9ArP2j4Zjl8gjE7veD+w+VepYoZZcexu3dER9/9PC6fwOzw+xSoeNUIjR8/pP4+dchvb6yIjEhf3BY/oQCpT9yDytR2iu0UFHK/WERCgzN6fcn0qJHvXxObx7e556oenbnpvzprevqyOdPfSU+vo8ERBdl8XHsbi77/Je86QsOCEAAAhCAAAQgAAEImCmAIL2ZUDjNLAG2Qvqjf3OvlvWU+lQRid0qqJWKQkQC96C8+ZQhBYuIQgsX9QkO+4AC84ZRYJ685J8nNNN0D2a1bOeTWOCRBV9Yeozol88p4tlj9esHd+URjx9TbMQrbw+JJFLkJv5HKZdd1CQlXSWi604RkDfhKHD3jA6dMiNA5B9gs/KLkYNkOllCZyLaZ3NlDlqB1Ndve93OPdt+1p17asAhjvSC9KxzuQsWps5T51D+0uxX1/LDliD93UvnafXw5EA7CwzXbssujeSDnzqk6YARxDzZSnaWToQFzkvWqEU9563g0oywJwOWD+jGvW5YlR3/NoIWdG/D/Q7zz2V18z1YcLvfkrXkIZGaDNLHRbxJqcdU8JSfNsjQdkLU25SV9Owmw8AVm7iALDuMU/90+W4eVW7SwmL4X9etSLnRYCoIzSrsOHlWyo0JZvPD+BF0+Re2JzVR38VrqdQndbgbNwu+bkPxUW/TBIeZ3bL+XbnAcWZBev51wK6pwau3pOxxwFIYrRreh3uigRmO2LCHpP7+KSmQ2A0O1h+WokedpKK1IwfQrbMnMm2TjcMcB1uC9OlNDN/T2CajtEm/bQin/UvmcDd1DGM2tPH75nW0b8H33I895izjbvg4wrFn3ndJ5/btWKFWKIY6Qn/eRx/c/AMnuRctNiqoe1+pvep/OW54lDYmuo2LbALK8mdxn/88JJJKbu6eldRJqiI6tdo7IDSvInfBwoLQwkWlwWH5RUF5wyggNB+XysrN3eaH9Ow1XSn1sL2DYt68pJhXL4kF5COfPdG+enBP9ubJQ33Mq5cSsYd7vJu7xz21UnFZpVD89e7zH1t4oLZ7Z1AhBCAAAQhAAAIQgIBLCSBI71LTnW2DZbtRFmMLaImosMTPv6xAICisVavzquSyQE8fX6VPQFCSX64QgX9Ibje/XLk9fQKDRRI/P261qpe3L3l6e3P5p929JOTu4UluHh7kJnbP8PFqtkJUo04i9j9cbMVukkJOSpmMlIkJXBoMeVwcsZy78VFvk+Ii3qhi377Rxr99I0yMiXHXajQCd0/PSJFY/Eyn0dyVJ8SzfLIPiOg+Ed0lImW2aWZxw0IvycOQ4WM/FIclrxK15Xg1ZWy85vWrqf+mBU9exux8R2E3sfvtGccviVnQ1xEPljOc5cPev3gOFwhlB1vpzVarW5OyypogvSEHPgtKGla0Z2RlSI/DVh8v6tWe6z/Lrz507XYKLVyMds+ZyuVsZ0ev+eFc6p6nN/+mRb06cEHxjI6APHlpxMbd3BM/poKrzkrm6QAAIABJREFU/HpM5e7np2YxPCGgkiemBOn59Rv6wcbMgsvs4D8RYKqfLBjM+vD7lnVcOhV5fNpsCekF6fmvs7pNje/h1cu0uHdHbkV9saofU+/54VwOecNh7saxbHX/vG6tiN3UyOjgB7T5KZBqtenE3aiJePyQFnRvy6U3Mniyv/32crA03Q0bS3r7AhjGaW6Q3vhGSUZOmV0XWfm3hd2smdqivlqn1bBHHdLmbcrKzryftvKL/Pwv5xo4PJc4LL9dWkh6+pgi5nz3Vq/RON+jhJYJsdRBhs9/haS+fmVJKCyq1ajzJSkUQe6enmrvwOAkv+AQ8gvJI/IPye3hExgklvr5J3/+8/Hl9g1h/z318JKQ2NOTxIbPf0K2oN/0wZ5U0iQlcTf9kj//KUgpTyRlYiL39I48Pp7k7PNfdJQ6NuKNKi7itSY+MkKQEB3lrlYpxR5ekkihm/i5Tqe9p4iPM/7859Tp+iybXpwNAQhAAAIQgAAEIGBPAQTp7amJuqwVYAmh2TPRbEdBFgTI5eHllVfk7pFHKBAE64n89Tqdj16nk2p1Wk+dRuuu12nFOq1WxDblFAgEOrYqkUigJ9IL9Hq9QK/TCUkg0AmFIq1QJEwSidxUAqFQKRS5JZJAEE8CitGpNW/VScqXmqSk10QUQUQsusS+f0lEUdYOxtnKiaTSS4E9B1S2RwqA6B/W6WTnTq0kogHO5sTG4+ElWVqzdcc+LYaOsT030HsGksXF0rJ+Xbg8uuywNihobpCev0qYpVRpP2FGqqBxRsP9ot8wLn0KO/gBeZbKpULDz7lV9E9vXeeeCjCs4Oan18mobrbCvffCVeTl7WMyiM2vh59L31CnNUF6w2rqzNxZUJel5tm/eHaGV4MtQfrMxmdukJ7vkFFnWWqbwau3cilu3jx6kBKQz1OoCA1ZvY3buHbT+BFcFYanK+zpYGmQPrM8+6yf5gbpjX9XMnL6euZi7tp2lGPzxNGyiz/vnUFE0x2lT/bqh0AqPeldvWYN/9btxfaqM3b39siEY9xjK463MYm9BmmfetjnvtB3/9gNjRCxh1eou4d7qEAoCtaTPkCv1/nqtTqJVqfz0ms07jr2+U+ncyO9nqUy0wsE7LNfqs9/7IMhCYVCjVAkUgtEbioR9/lPKCOBMJ5IEEM6bWSSSvlSrVKZ+vzHPg/igAAEIAABCEAAAhCAQJYLIEif5eRo0M4CLBjKdj9kS6rY9awnIi0RadgCSDu35ZLVCSTSg4Htu3whqVzN5vErrvxJMTt+uKyNi03O/eFch79QJIqYtP93MVs9nRMO/spqUwFoc8ZgTpDeOMWLYWNXfsDd3LQv/NQ2bGX7px270cpBPbiV4IbV2OymHf+88vUbU7cZi1I2Sk1vXJmtNM/qlfRRL57Twp5tudXpbEUpMypRvRaXE50f6LclSM93smUlPT/gzvY4YJu9spWwGR381DaG9C/nf9xJbGNV/pMS9nSwNEj/6O8rXA55rVrN5ZxnwfOwEqW4NG3p1ZVeuhv+eI33EjDndy07z2E38xb2bBebJJfbnvcsOweStu3lIv+ADrnHTPSzR0o3Q/Uvx498pY2KZOmBdjrWcJ2qN+yzH/sMyP/8xz73sc9/7HMgDghAAAIQgAAEIAABCOQoAQTpc9R0obMQyHoBoYfHKr8v2/Ty/rS+zY1rE+Lp5Whuk05vIpLZXKFjVTCmUuNmE7pOX+CYeW6MrFjKJ7YCnW0+yo6Ww8ZR3U7duWD3nrnTuA1a/XKFcHmz8xUrma60OUF6FnRd/81gbrNU/mp3U+lOkp+KSf9g6V4MK+fZBqiFK1am6yd+S5Pjmx80Ns6Rnl7tpoKrGeVsZ/XwNzmt3a4LtR41MdXGsWyV9aDwzcQ26WWHsZchN7ypPvFXp7MNazt/Ny8lxZeludhZ/abGx3cy3sDVkpz06aUiyuxX9PLhn1JWzrO9A14+uMvdlODvI2BPB74B3z4hOiplE2PWZ8OND/6TBoa9Edj71uak59+YMt6HITOr7H5/Wf8ucf9cODeSiNZkd1/s1P4gEgrn5x4z0c09P9sX1z6H+uULev3deCXp9YFEpLBPragFAhCAAAQgAAEIQAACEHB2AQTpnX2GMT4I2C4w2adJ89H+zf/3X6JqG+p8M3e6KunBvUFEtNqGahyuqKfUO2LA8o25DMFYR+ngia3r6a9ff6YmvQdTkcrVSOzuQSzVzc/LF9CZ3Vu4bvJz0sdHRqTkU2fvsZQyn7Rqn+5w0gvSsyBmfORb+n3zWvp963ouQC8QCrmVyGxlOzv4K6TZe22+mUJVm/2P6yPb3PXqb7/Q8c1rqefc5aluFPBzuhs6ZhyIZzcbNk0YQX8dOcidwoLcLUeM4zYzZSua71++QD+vXEiVPmvK3Zxgh6kgtql6Wo2eyK0Sv3fpPG2aMJILyvNTnhgbsg0Sv561hNgKc5a+5sDSuVx7md084AfQ2Sru/kvXc5tuXzy4j3bOmEAsFQs7bFlJb/yUw2c9+lOjHv2J5Zjf+O0wLo0QOzLbOJadczh8MR1etZg7n6UR6jBpJgWH5edu/LBA+9H1Kzj/duP/y5jCvwnCv8j4AWx7OvCfQChauTr1mLOUkhRKbqwPrlxK6YLBlP+kAdtkuPeCleQm9qBjP6zmxmvKhn99NuzWl77oP4yUskRub5UnN/5OWZnPfzqCrayPefWC/ti/h/4+cZQGLN+QsvGuo/wtuXXuJNvsN16TlNSTiHY5Sr+s7AfbI+deyIhx5FGEpUy33xG7b8fzhF8PX/x3Q9FW9qsVNUEAAhCAAAQgAAEIQAACzi6AIL2zzzDGBwHbBWq4heQ+EDplVpDtVRHFHdhLiad+v6VLTChtj/ocpI72H5aruGLYup0Z5/fIhs6e/3EXbZs2Nt2WWeoUlgqmXL1G3Dm2BunTa4ht/seCsyzPNn+1PH+VvamyPoFBNGTNNgopUCjlbf5mp4YX+aluDK/xV4Kn1y+WG5/lyGdHemlKMquH3WBoNXICl26Hjc3YkL3GblrwD+MbFqb6x4Lbu2dPoTO7t6Z5m1+nLUF6VvGTm9do+YCvuQ0VjY8Cpctx75sTpGdPZ6wdNYDuXjyX7vXGboiwpzYMBxvjhrFDuBQ3hoOf6oa9Zk+Ht8+e0KKe7bk5Mj5yfVCA2PvsMJiym1BrR/anOxfOpDsHxjb8FDmGQoYNhH2CcmW6z0DeoiW4py/Y5pmOdGz77lu6fO6kXv3mNbsgOzlS3yzui0AQn2vgcB/PUmUtLppRAb1KSS9GDUrQq9XdiGivXStHZRCAAAQgAAEIQAACEICAUwsgSO/U04vBQcA+AgKRSB46Y4GXyMfX5gqVt67T2yXzWD3VieiCzRU6QAVS/4DLbb6ZUsmRNno0sLDg8NObf9Mvq5fSvT//oCRFcvYFlsqmYqOmVL9zT/INZvv1JR+Wprth52+ZMoYu/fxjmplw9/Ki0MLF6OOW7ahCwybEAvWmjtcP79Mvq5fQjdPHU/Xvo08bUr3OvSgoX1iqYiwYvGZEP7p3+Q/udXajYcDyTVSkUtU01bMVzMd/WEsXD+4lFmxnB+tX4fKVqX7X3lwZll+cHTu+n0AsBY+p+tKrp0ytetS41yBiG58aDn6QngVnO02dw+WQv33uFHdKwbLlqcXgMVSoQuVUNyxM2bCV7iylDktvw4LorG8sL32Nlm1ox/TxxNK08NO2ZDQGtgHtbxtXcc30W7KOSn5cO6VJNgesrGE1uaGPWq2GlvXvygXph67dnmHqI1YZ6y9bDX5m12Z69eBeyvyElShN9Tv3orKfNuDGwD/YExPrxyanQ2JH+QaNqfO0edwTFYbDng4RTx7Rtmnj0h0ra3Pgyh+oaKXkfTjY3B9asZBO79rMPb3Arp9KjZpR0SrV6YcJI9PYsN+5K0cP0b750ynubfLNgI/qfkadp84lD4mEu2Hz8Mpl+nXdcrp76XzKExHsqYPKTVpQnfZdHS5Av/W7b+n2zb9Jmzs3qS6cf6hOUhU2+cucE150c7vo36J1FZ8GyU/02POI3rrhkez0ibtEZP/K7dlR1AUBCEAAAhCAAAQgAAEIOJwAgvQONyXoEAQcT0Dg4XUgoE2HptKPa9mlc1FrV5D68aNt6siIDnapMHsrqewTGPT79KMXTEegs7dvaD0bBIyD9CM27k51IyQbuoQmIWC1wNbvxtGdO7fIZ/BIitm6geTnTmt1Wm1RInpkdaXZU7AYCYU3Atp2EnvXrmf3Hmgi3tCrSWNYvezu12m7N4AKIQABCEAAAhCAAAQgAAGnFkCQ3qmnF4ODgN0EenqVLjsreOAIthGezYfq4X2KXDpfrlPI2RLuHL2BrKfUZ029zj16NO410GYXVOAcAgjSO8c8YhREW6aNo7v3/yHvAcM4Dhak9339Wvvy3p3v/33wZmIOMmorcHPbHNRnkJvXu02c7d33yBWLHij+vsJyPXWxd92oDwIQgAAEIAABCEAAAhBwfgEE6Z1/jjFCCNhDoIhALL4etni1pz0q44I9O34g1aMHC9RPHg+3V53ZUI+HSCyOm/jjcY+APKHZ0DyadEQBBOkdcVbQJ0sFNk8bR/cePSDvvmyf7+QjdtdWKubuSTdPH4tSymTBltaZHeeLAgJXCtw92gf3GuArNkqdZa/+qO79QxELZqpJry/3737bt+1VL+qBAAQgAAEIQAACEIAABFxHAEF615lrjBQCNgkIPD0fB/cZXMCzRCmb6jEU1kS8ptfTJ6n0Sar6RHTWLpVmfSU9S9X8dH7fRWt8sr5ptOioAixP/MIebent08eUv1RZ6rd0vcPlGHdUO/TLMQQ2TRlDD58/I2mv/qk6FLtnO1UMDqFHf1+JfXrrenci2ucYPU7bCzefgE8EUs+14gKFwgLadpIKvbzeW1ffzJr6KOnxw11ExOW7wQEBCEAAAhCAAAQgAAEIQMBSAQTpLRXD+RBwVQGReLnPp/W/9m/dzm6r6eMO/kiJx399qFPIixORJqfRSv0DrnaYMKMc2wwTBwQgAAFnEFg/YQQ9iYwg6dd90gwndt9OqhgYzG0g/NPiOcdksdGO9sePpVBr4+YfOEiUK1cev6Zf+noUK/lep0V+8bwietOaGL1Wy1bRR77XxlA5BCAAAQhAAAIQgAAEIOC0AgjSO+3UYmAQsLtAS7dcudeFTp3lb8+a3y6aq0h6+nC7Ti5nqzJz0lFW4h9wfuaxS9Kc1Gn0FQIQgEB6AmvGDqHncbEk7dbL5ClxP+2mCv6B1GLoNzSqZjm1VqMuSEQvHUD0cxIKO5FO114clj/Wt0kzf0nFKlnSrZfjR77QRkXOJaKFWdIgGoEABCAAAQhAAAIQgAAEnFIAQXqnnFYMCgLvRYAF52NCRn5LHoWL2q0BvUpFL78dnqSTyboR0Ta7VfyeK3Jzd59Vp23X4S2GjnF7z02heghAAALvXSB81AB6pZCRtEvPdNuKO7CXKvj6U/kGn9Ova5crbp8/FU5EG949CaXmfU3ve70NA2F/awvx/wk8PEqTVltLKPXWepYt5+ZZorREUqmqDU1YVjQyfOlzxbU/r5Fe39SykjgbAhCAAAQgAAEIQAACEIBAagEE6XFFQAAClgjM8CxWoneuYd8EWlIos3NVD+9TxJzv2GkFiOhpZuc7wvueUu+IIWu25WJpH3BAAAIQyKkCWo2GwkcPoAi1mqSdM36gSf7XJVKf/p1IqyNtkopUMplOr9Mmkk5Hep1OQOyfVivkvtfrhOxnvV7PvgqJfRUItSQU6AQCgZaS/+mIhBoSEvezgAQaErDUZ8J3X7k0aGq9Rh2mV6m4jWoFHp4KoVSqEfn5CyQVq3h7lixN4nwfZDl/7J7tUYknjz3Xq9WNieh1lncADUIAAhCAAAQgAAEIQAACTiWAIL1TTScGA4H3LhAsEImeBvcd4uVZ5iO7NpZ46neK2baR1cmW6d+3a+X2r6xh7g+L7Px29y92Tf1j/26iRghAAALpC6hVSmIr6FkidWmnr98vlV5Peq2WSKclvVb37quWSKtlAf7krynvs/N0yT9rtST08SGRty/31RGOxFPHKWbbJtaV8kR0zRH6hD5AAAIQgAAEIAABCEAAAjlbAEH6nD1/6D0EskNgrDh/wZF5xk6262p6NhDZ+TMUvWkN+3YwES3JjsGZ06aXj+8PjXoM6FSvcw9zTsc5EIAABBxOQClLpPBRAynaXUzeHbo6XP8ctUNJz57Qm+8nse6xFfRHHLWf6BcEIAABCEAAAhCAAAQgkLMEEKTPWfOF3kLAEQR8BWLxg8AuPYMllavZvT9Jjx/Sm1lTWb1biaij3RuwQ4ViD4/Eb/f8Kg0MzWeH2lAFBCAAgawVkMfF0srRAylOIiHv9l2ytvEc3trzwb0T9eqkgUTEPfqFAwIQgAAEIAABCEAAAhCAgD0EEKS3hyLqgIDrCQwV5833bZ4J07kcwfY+NJERFLlicYQm4s0jvUbdycHS3zTPX7rsxpGb9iHVjb0nHvVBAALvXSAhOopLcRPv60s+CNBb5P1y/MhYbVTkeiIablFBnAwBCEAAAhCAAAQgAAEIQCATAQTpcYlAAALWCHgKPDzvBLTtWEBao5Y15TMto1MoKGrdijjV/bsavVLJcjH8nGmhLDhB6ue3s0nvIV/VbofVp1nAjSYgAAE7CsRFvKGVowdQYkAg+SJAb5Fs1Ppwmfzi+b+J6GOLCuJkCEAAAhCAAAQgAAEIQAACZgggSG8GEk6BAARMCvR3C8k9JXTKrPeymt7QovzyBYo/fCBOn6S6qol8O4+IDmTnfIjdPRLH7/tNGpAnNDu74ZJtv7h7m5b260Ky2Biq0KAJdZo6h8Qeni5pkRWDPrF1Pe2dN50EQiG1+/Y7qvFlm6xoFm28J4HoVy+4FfSyXLnIrz1y0FvCHL15vVJ29iT7Y4PPzZbA4VwIQAACEIAABCAAAQhAwGwB/M+G2VQ4EQIQMBIQCjw8b/o1/bKETwO2f977PRJPHKP4Xw4k6FRJT/RK+Soi2kZEke+31TS1Nw4rVmrb6G37keomi+FZczdOHadVw3pzLQfkyUsjNu4m3+CQbOiJ8zepksspfGhPuv/nRW6wVZu2pE5T5jj/wJ10hJHPnnAr6BW5Q8kfm8SaPct6rZbezJiSoH7x9BYRVTe7IE6EAAQgAAEIQAACEIAABCBgoQCC9BaC4XQIQCCVQH0SCH4NGTJa6FG85Hun0clllHD8KMkvX4jXxkQLhB6eO7UJceuI6A4RRb/vDnhKfdY06tGvR/2uyYFiHFkrYM+V9KyuJX06kTw+jso3aEydp80jsbtH1g4om1vLzODXtcvp4PL5JHJzow4TZ1KVL77M5h6jeWsE3jx+yK2gV+bLRwEdullThUuWUT9/yjYx1+g1mhX//vdlsEsiYNAQgAAEIAABCEAAAhCAQJYJIEifZdRoCAJOKzBQFBA4Lc+E7/yFXpIsG2TSowekuPoXyf+8INdERUoEYvfHpNfd0Gs014mIrXq8/e6f3F6d8pR6RwzfsCtXnkJF7VUl6skmgWe3b9Cinu0pSamgIpWqUp+Fa8hDknXXbzYNO1WzMHCEWXj/fZjVvQ3F+fhSQEcE6M3Vll86T1EbVmtJp2N5gbaYWw7nQQACEIAABCAAAQhAAAIQsFYAQXpr5VAOAhDgCyyXVKr6VVDP/u81P3165OqXL0j98jlpoiJJ8/aNUv3mtUobFSnUxsV5kV4nIoFAx/4JiH0l7nvuH5GWhEIdkUDLXhewr+w1dg4J2VcN93PyP3eRSFQ4X/GSIpFQREIR7x/vZ5HIjYQiIQlFbiR6dw73VSgi7j03EbHyn/cdgisoGwUQoCaCQTZegFnY9F+//kybxg+nkG8mkzjsgyxsOWc2Fbtne6LswtnXuoSEJkR0P2eOAr2GAAQgAAEIQAACEIAABHKaAIL0OW3G0F8IOKiAQCw+59+6fRXv2vXcHKqLOh3pdTqid/8M3yd/1XKvp34t+Vy90Xv881g502WS6zTVHr9Oun+Xug0fT4UrVnEoKkfvTHrpWfiv91uyjtw9veinxbPo8fWr3JAKli1PbcZOpbDipShJoaBVw/vQ3YvnTA635bBxVLdTd+49nU5L144doV9WL6FXD+5xr7l7eVGlRs2oSe/B5J87T0odJ7dvpD1zplGu/AWp76I1dDh8MV3+ZT/55QqhvovW0r6FM7g2vXx8aVD4Zq4vhiM+MoIW9mhHkc+f0ocfVaB+S9eTp9Tb6vYHLN9IN04eo6MbVlLc2wguXU31Fl9Rs4EjSOLrn6mBKRjmWvLj2ilvGWyOrFlGrx7e4655tsFs/pJlqX7XXvRR3YbcjSnDseP7CXR2zzauDpY65+S2DXR273ZSJMRzJp926EYNuvZOtRGwWqWk8/t20vHNa4ltesqO0MJFqUmfIVSuXiMSCPARxtzf2cuHf6Kt08ZRMAvUY9Nrk2yatxEUs3ldpDoi4qQ2Nrq1ubY4DwIQgAAEIAABCEAAAhCAgD0E8H+49lBEHRCAACcgcHOLCRn5rb97gQ8hkoFA3IJZ1OObKfRhuYpwskAgvZXf/NcLlC5HT25eS1OrITgekv9Ds4L0Wo2Gds2cROf27TDZQ6l/ALHAdf5SZbn3f9sQTvuXzOFuEPgG5+IC7uxgPw9ZvZX+OLCHTu/czL3WfNAoatCtT0q9108eo9XDk3+u2KgpdZk2j/R6vdXtB4TmpTePHqTpd4lqNanH3OVccDujGxWmBtx7wSoqU7se95YiMYE2jB1Ct8+dSnf2arbuQK1GTeRuELBj86RRdPHgPm6jX/ZkScybV2nKsjKtR0/inlLJyN9DIqWha7dTvmLvfx8MCy5Phz/1woG9tGvOVAr6ZiK5YcPllPnSKRWUePzXxISjR3Qk0E/QKRSLHX4y0UEIQAACEIAABCAAAQhAwOkEEKR3uinFgCCQrQLFiOifD5atIxIKs7Ujjtx43LwZ1HPCdCpYprwjd9Ph+mZOkJ51uljVj6nT5Nkk8fWj3XOm0h8/7eLGUrtdF2o9aiL3fWapXs7s3ko7ZySf26jnAGrYrS+5ebjTlV8P0aYJI7iV44aAOgsqG4L0xmhckH7NNkqMiaaVg3twwXd+Dnz28+7ZU1IC+L3mh1PZOvXJ1vZZOqX6XXpRzOuXFD60N719+pgLzvdftoGKV/vELAP+mAxBetbfQysXEltBz47KjZtTq9ETOesnN67R+jGDuAA8a6v77KXcind2GIL07HsWuG87bhpVbfo/enz9Ctc/tqKerfIftm4H5f6wMLGnI9jTBSq5jNuwtu3YaZz/3Uvn6eCy+dR+/HQE6a34DT3/407at3g2BY6ZSKKAQCtqcKIiej0l/v6rIu7Iz3IiwS5dfNwMIkq+u4YDAhCAAAQgAAEIQAACEIBAFgsgSJ/F4GgOAi4g0EoUGLQu7/R5vi4wVquGGDtnOvWZMjtlFbZVlbhgIXOC9CyNzIAVm0jq588JPb35Ny3q1YFY6hQWvO89P5xLWZNRkF4ll1P40J50/8+LlLtgYRq8egv5BCZvt8BPl+MXkptGbNjDpb3hB7RZYL7dhOlU8bMviNXFfpbHx9LiXh3pzeMHXHoXthI8tHAxksXG0KJe7en1w/sUGJqPhq3bSZ7ePja1z9LGNBs0KiUdzK/rVtDBZfO4/vPT+WR2o8JUkD4u4g0t6N6GSz/Dxj90zQ4KyheWcjVeOLCHtkwew/1crVkr6jBpJtcPfpC+4+RZ3HvsYEH/H8aP4FIDsaPv4rVU6pM6qeaHBfPbjpuaKhWOC17+dhsyuwF0YNViCmCBeh/X/DOdeO5UUvyh/dGkTjqpjY+f+m6zcbsZoyIIQAACEIAABCAAAQhAAAKWCiBIb6kYzocABMwRmCz09R2Rb9Zib3NOdrVzYmdNo37fL0iVl9zVDKwZrzlBev4qddaGNWVi37ymed1aEQtIZ3QYVsl/ULJMqiB90wEj6LPu/dIUZav6T23fxL3O0rrUbtuZ/rlwlpYP6MYFqw1BbdauLe0bp9PhB9v571kTpOff9Cj1yafUY+4yErt7pIw1vTr5QXp+6hxW0NR7CdFRtLRvp5S9AMQenlS1aUuq064rt9Ie+eit+Q36r8ypHZvo8IZV5D9mIgklEtsqy0GlFX9d0sUe/PGVNjbmkV4hH0lEF3JQ99FVCEAAAhCAAAQgAAEIQMCJBRCkd+LJxdAgkM0CLQQi0Y48E6Z7uPE22MzmPjlE8zEzJtPAOcsob5HiDtGfnNIJawLutpbJyIatfB+8eiu3Aj69QDi/PD8gbwhwH1m9lNhKdxZ0ZqvI2caq/D7bo317BulvnDpOq4b15rrFguadpsxJ1UV7BelZpRFPHnGphdiNAf7BbmZ8NWYy90QEDusFft+yno5u30j+YyaQgHejxfoaHbOk6sE9Uvx99YXy5jWN5m2EVp+UNOjfy/eQY/YWvYIABCAAAQhAAAIQgAAEXFUAQXpXnXmMGwJZI1CDiM4F9exPkkpVs6bFHNBK9PSJNGTBKspTqEgO6K3jdNHWgDt/lX1Gq8jZpqsLurflUtSwjWFZHneWcz2jw5wgPT+1Dcu/3mfhKtozdxo9vXU9VVode7dvzyD9w6uXaXHvjqTTaul9rqQ3WOt0Wnp26wad3rWZLh36idsLgB2GJxEc5+rMmT05tmk1/b53O/mOmUgCkShnDsKo1zqFgpTXriTKLp9/o3r4wJc0mmi9OunHf/dlZjmVzjnFIDEICEAAAhCAAAQgAAEIQMDpBBCkd7opxYAg4HAChQVubmd9P28e5NukuZvD9S4bOhQ9bTwNW7qeQgp8mA2t59wmsypIzw+m8/PH2xqkZ+VZbni2cp4dbOPZa8ePkFatplptOnGBZ7ai3t7t2zNIH/XiGS34ug3FR701mZP+1I4fuI1w2cHfqNfSdDemrO9tXyLLAAAgAElEQVRcOEMrB/XgbhCYWsWfc6/s7O05ux5PH/qRfEdPyN6OWNC6XqMhvVJBOqWC9Aol91V58/oz2Z8X9dqot3lIr9/2LijPAvMaC6rGqRCAAAQgAAEIQAACEIAABLJFAEH6bGFHoxBwOQEfgbv7eUmlakGBXXrkcbnRGw04aspYGhm+mYLDCrg6hUXjt2eQnh9s9g0OoUHhP1Bg3jDSabTkIZHQ4fDFdHjVYq5/hStU4TZADQ7LzwWIWT+Orl/BbSbbbvx07hxzVtKz8/gr0Q2D56e6Mbxmz/bT61tmBqY2jmXjZylo/jpykOtq5cbNqdXoidyTBvcunadNE0ZSfGQEt1nukDXbiOXrZ4elQXqWGujg8vnUqMcALgUQO9hq+r1zv+O+598AsOgiwskmBX5ZvYTO/fYL+YwYm6GQYsMqirx4ngQCIQmEAu4rsa9CYcr3Op2OdFqdRiAQJJFAQCQQ6Eko1Bu+5/YTYK8lf2VlU74ngUjP6mV1Jr8vZLsLk04hJ71KJdSrlGK9RsM2QdAJhEIZCQQJRBSt12qfkV5/lIh2E9ELTDMEIAABCEAAAhCAAAQgAIGcJoAgfU6bMfQXAjlYQCAW/+b+QYGPQkaNz5WDh2Fz1yMnjqEx63ZwQWEc5gvYM0hvHGw29MKwsaoiMYHWjhpAdy+mnx2jbqfu1HLYOK6ouUF6eXwct1EsS3FjOHIXLEyDV2/hgv6Gw57tp9e3zAxMBelZ/6JfvaBl/bvS26ePTU4eC9i2GjmBezrAsMGrNUF6w4a6xo34BuWiQeGbuQ1kcdhP4OCy+XTp3AnyHjI63Upj506nr7+Zwt24YqmHWECefeV//8+FM7T9+wnX5HGxjYhI+O4fy6Vj6nv2WnrvGV5nOY5YMD6CiF7Zb8SoCQIQgAAEIAABCEAAAhCAgOMIIEjvOHOBnkDANQSEwo1E1NGv2f/Uvo2berrGoFOP8u34kTTuh33knzvUFYdv9Zhf3L1NS/p0IhboLt+gMXWeNo/E7h6U3uusIbb56JI+HSnubQS3IrvH7GUpG46ylC175kyjq8d+4YKMLLVNl+/mUemadbk+qlVK+mP/HjqzazO9enCPe03k5kZhJUpT/c69qOynDbif2XFy+0auLnawVffVm7dOd5wsvQhLe2M4GnTtTc0Hpw2M2qv9P/bvpq1TvuGaazVqAtVp1zWl7YwM+GPqt2Rdyop2VlgpS6TjP6yliwf3ckF7drCNXMvUqkeNew1Ks9/Cju8n0Nk92zivAcs3EdsfwHDsXzybftu4ivvR0I5Wo+FW6/+2MTzFntVfqVEzatJ7MPljM2qrf48yKvjjghl09colkg4cbvK06OkTqO/0hVSgTLl0q1EmJtDY+lXUWo3G/b10EpVCAAIQgAAEIAABCEAAAhBwQgEE6Z1wUjEkCOQAgUYCd/d5Anf3/H4tWvt41/w0B3TZfl2MGDecxm8/SH7BIfarFDVBAAIQsIPArlmT6eY/t0jad3Ca2t5OGE1DlqylfMVKZtjS1Bb14iKfP21IRJfs0CVUAQEIQAACEIAABCAAAQhAwOkFEKR3+inGACHg0AJtWbBeFBjk6de0ZZCEt7rWoXttY+fefDOEJu3+lXwCg2ysCcUhAAEI2F9g69SxdO/ZY5L0GpCq8tejB9PoDbuIpWjK6Ngy+RvlhQO7RxDRcvv3DjVCAAIQgAAEIAABCEAAAhBwPgEE6Z1vTjEiCOREgaECN7cpHoWKKH2btgzxKFo8J47B7D6/GTWIpuz/naR+/maXwYkQgAAEslJgw7fD6EnUW5J075vS7IvBvWnC3l8pKJP9NM7t20EHFs3eJUuIa5OVfUZbEIAABCAAAQhAAAIQgAAEcqoAgvQ5debQbwg4nwBL0D6UBIKRXmXKx3hVqhzkWaosiXx8nW6kr0cMoO8OnSEvHx+nGxsGBAEIOI/A6pH96aVCRpKuvbhBPevXjab9co78cmWcquv5nVu0pF/nJ4r4uILOo4GRQAACEIAABCAAAQhAAAIQeH8CCNK/P1vUDAEIWCdQkYg+F3hJ/qdXKsp5Fi8ZI6lcLTlgHxBoXY0OVurVsL404+gF8pBIHaxn6A4EIACB1ALLB/egSCLy6vQ1F6SfefwyScx4CmholeJanU7L7rLKYQoBCEAAAhCAAAQgAAEIQAACGQsgSI8rBAIQcGSBIkTUVODp2VyvUtUW5/sgQVq1hr/XRxXILXceR+53hn17Obg3zT75F4k9PHPsGNBxCEDAdQQW9elEcRIJRZ46TnPPXCd3L69MBz+9daO4N48efE5E5zI9GSdAAAIQgAAEIAABCEAAAhBwcQEE6V38AsDwIZCDBFhU6AsSib8UCPQtiATuQh8fpcjfXycKDBaLg3NJRP6BApG/P4n8A1L+OeL4ng/sQfPP3iCRWOyI3UOfIAABCKQRmNutNT29fpUWXvyHhCJRpkKbJ41WXDy4dzgRrcz0ZJwAAQhAAAIQgAAEIAABCEDAxQUQpHfxCwDDh0AOFggmonz8f0IvryICkaigXqfLp1erg/VqtTcJBDoSCPQC7qtQT0KBPvlnoS75exGRSMje15OQvS8k9r1AKJSKvSRubu4exL0mFLLziATCdz+LuK8kFLz7mvy64f3k95J/1nPl3p0nEFLc4f206OI/yXXigAAEIJBDBFaO7E995y43q7entm+ig8vnrVfKZN3NKoCTIAABCEAAAhCAAAQgAAEIuLAAgvQuPPkYOgRcQID9jWNLPtk/N0u+95BKj7Qb913uwLz5SKfVkU6rJZ1Oy33V875Pfv3d+2lef3cuK/+urKGeJr0HuwA/hggBCLiqwL3Lf9C6MYOuyWJjyruqAcYNAQhAAAIQgAAEIAABCEDAXAEE6c2VwnkQgIArCbCAftLCS3cFQqx2d6V5x1ghAAE7CSRER9HkpnUS1Sqlj52qRDUQgAAEIAABCEAAAhCAAAScVgBBeqedWgwMAhCwQaBMQO7Qs1MOnfa1oQ4UhQAEIODSAqNqlVOo5LLCRPTKpSEweAhAAAIQgAAEIAABCEAAApkIIEiPSwQCEIBAWoFWJarXWtt/2Xo/4EAAAhCAgHUCs9s3j31+91ZLIjphXQ0oBQEIQAACEIAABCAAAQhAwDUEEKR3jXnGKCEAAcsExtbv3Gtqi6FjWNobHBCAAAQgYIXApvEjZJcP/zTs3w2+V1tRHEUgAAEIQAACEIAABCAAAQi4jACC9C4z1RgoBCBgroDU12978yFj2tb4so25RXAeBCAAAQgYCfy2IZwOr1q8QK1SDQcOBCAAAQhAAAIQgAAEIAABCKQvgCA9rg4IQAACRgJS/4Cr3WctKVe0cnXYQAACEICAlQJXfztMO2ZMOiqLjf7MyipQDAIQgAAEIAABCEAAAhCAgEsIIEjvEtOMQUIAApYIeEqkkd/sPBQUGJrPkmI4FwIQgAAEeALPbt+gZf27PpDHxxUBDAQgAAEIQAACEIAABCAAAQikL4AgPa4OCEAAAqkFxAKBULno8l0hYCAAAQhAwHoBWVwsTWz8iVydpJJaXwtKQgACEIAABCAAAQhAAAIQcH4BBOmdf44xQghAwDKBwj6BQVenH73gbVkxnA0BCEAAAsYCw2uUTtIkqUKIKA46EIAABCAAAQhAAAIQgAAEIGBaAEF6XBkQgAAEUgt8+kHJ0vtGbf7JHzAQgAAEIGCbwKQvasfHvH75CRHdsK0mlIYABCAAAQhAAAIQgAAEIOC8AgjSO+/cYmQQgIB1Ah0/qttoRc+5y3ysK45SEIAABCBgEFjQvU3so2t/tSOiI1CBAAQgAAEIQAACEIAABCAAAdMCCNLjyoAABCCQWmBU3Y7dp7ccPk4MGAhAAAIQsE1gw7hhiX8dOTCYiNbbVhNKQwACEIAABCAAAQhAAAIQcF4BBOmdd24xMghAwAoBDy/Jks/7Dh1Yt1N3K0qjCAQgAAEI8AX2L5mj/W1D+AQimgEZCEAAAhCAAAQgAAEIQAACEDAtgCA9rgwIQAACPAFvf/+f/jdyYvPKTZrDBQIQgAAEbBQ4uW0jHVy+IFwlT+xrY1UoDgEIQAACEIAABCAAAQhAwGkFEKR32qnFwCAAAWsEpP6BF7pOn1+1RPWa1hRHGQhAAAIQ4An8+csB2j1n6kFZbEwzwEAAAhCAAAQgAAEIQAACEICAaQEE6XFlQAACEOAJSHz9Hgxc+UOhsOKl4AIBCEAAAjYK/HPhLG0YN+ySLDa6qo1VoTgEIAABCEAAAhCAAAQgAAGnFUCQ3mmnFgODAASsEfCUSiPH7jwcFJAnrzXFUQYCEIAABHgCz+7cpGX9ujyQx8cVAQwEIAABCEAAAhCAAAQgAAEImBZAkB5XBgQgAAGegJtYrJhx/LKnh0QKFwhAAAIQsFEg6uVzmtWu6VulLDHExqpQHAIQgAAEIAABCEAAAhCAgNMKIEjvtFOLgUEAAlYIuAmEQtWiS3eFVpRFEQhAAAIQMBKQx8fR+EYfyzVJKtz5xNUBAQhAAAIQgAAEIAABCEAgHQEE6XFpQAACEPhPINDd0+vF3LPXPYECAQhAAAK2C+h1OhparYROr9OJbK8NNUAAAhCAAAQgAAEIQAACEHBOAQTpnXNeMSoIQMA6gfze/gE3vz92ydu64igFAQhAAALGAsOql1Rr1eoAIpJBBwIQgAAEIAABCEAAAhCAAATSCiBIj6sCAhCAwH8CpQJyh56fcui0L1AgAAEIQMA+AqNqlVOo5LKCRBRhnxpRCwQgAAEIQAACEIAABCAAAecSQJDeueYTo4EABGwTqBRS4MNj4/ce9bOtGpSGAAQgAAGDwLgGVRMTY6LLEtFjqEAAAhCAAAQgAAEIQAACEIBAWgEE6XFVQAACEPhP4JN8RUseHLP9gD9QIAABCEDAPgITm9SMj414XY2I7tinRtQCAQhAAAIQgAAEIAABCEDAuQQQpHeu+cRoIAAB2wTqFShTbs+IjXsQpLfNEaUhAAEIpAhMaVEvLur50zpEdA0sEIAABCAAAQhAAAIQgAAEIJBWAEF6XBUQgAAE/hNoXLhilR1DVm9DTnpcFRCAAATsJPBdq89iIx4/bEhEl+1UJaqBAAQgAAEIQAACEIAABCDgVAII0jvVdGIwEICAjQJfFK1SfcuglZuRk95GSBSHAAQgYBCY2ebzuJcP7jYmoj+gAgEIQAACEIAABCAAAQhAAAJpBRCkx1UBAQhA4D+B5sWqfrxp4IpNCNLjqoAABCBgJ4FZ7b6IfXHvny+I6JydqkQ1EIAABCAAAQhAAAIQgAAEnEoAQXqnmk4MBgIQsFGgRfFqn2wcsHwjgvQ2QqI4BCAAAYPArHbNYl/cu92UiM5CBQIQgAAEIAABCEAAAhCAAATSCiBIj6sCAhCAwH8CzYtX/XjTAKykxzUBAQhAwG4CWElvN0pUBAEIQAACEIAABCAAAQg4qQCC9E46sRgWBCBglUDTYlVqbB648gespLeKD4UgAAEIpBWY2fbzuJf3kZMe1wYEIAABCEAAAhCAAAQgAIH0BBCkx7UBAQhA4D+BJkUqVd0+eNVWX6DYR+C3DeF0etcWGrFxN/kGh9inUgesJT4yguZ1bU21vupIDbr1ccAepu6Suf29ceo4rRrWmysckCevw8zjs9s3aFHP9tRtxiIqU7tetnob+pKkVKT0o/eCVdner2xFMWp8eqtGsW8eP/iMiC45Ur/QFwhAAAIQgAAEIAABCEAAAo4igCC9o8wE+gEBCDiCQIOCZcvvGr5ht78jdCY7+2AI4hatXI06TZmTqiuGoGT5Bo3TvGdcDkH67JzF9Ns2J0if0TWQ3aNypCD95kmjqHz9JilBeXbN718yhxCo/+8qmfpl/bjIZ08+JaKr2X3toH0IQAACEIAABCAAAQhAAAKOKIAgvSPOCvoEAQhkl0DtsOKlfxq99SeXD9Kr5HIKH9qTm4c+C9eQh0SSMieGIKSpldWGldeGAKU9g/QsGBr96kWa/mTXxcJv15ygtyP009AHc/rrSIFwYztH7ltGvzuOdA1kZV8mfVErPub1qxpEdCsr20VbEIAABCAAAQhAAAIQgAAEcooAgvQ5ZabQTwhAICsEqub+sPCRb3cfcfkgPcNmAfZfVi+lIWu20Qcly6T4s2D5xYP7yN3TK817xkF5BOmz4rK1vA0E6S03s6QE+x25d/mCw6QHsqTv7+PcbxtWT0iIjixPRA/fR/2oEwIQgAAEIAABCEAAAhCAQE4XQJA+p88g+g8BCNhToExg3rAzkw+cwMaxRGRYrdy418CUPOuG4G7ZOvXp+sljqXKwm1pBbAjS95y3gtaM6Ecxr19y82UqFYgh+G+Y0OaDRnHtmsr5nV4dpm4spJe2xfgGgqH/9/+8mHJNVW3aMlVKH1bm1rmT1KTPEAof3JNYHnI2lvylyqTJSW944iC9cRheT+8CNh638ZML7H1mymxPbt/I3Thhh3Gf2Wv83PLs5grL5b5r1uR0c+gbzwWrg99f4/eLVKqa6gkHQ986TZtLh8MXETM11S9r5yvubURKTvqrxw5nOHZr55V/jfHHa2oc/DnESvq0V/SYOhXlisT4Iv8+mPPKnn+wURcEIAABCEAAAhCAAAQgAAFnEUCQ3llmEuOAAATsIVDIJzD46vSjf/jYo7KcXoep4LZx8JWN0ZAOx9TqbFOpcYwDs4agZr1OPTPM621OuhtTNxZYgHrXzEkUVrI0dZk2PyV1D78+lTyRC7IH5QtLMx7+a+ml+jEeuyEobghsG7/PxrxpwnBq3HNgqqcUDNcMK39885oM+8IP4htueqQ3frb5q/E57AZDRjcKTKWUMcxV1IvnKavETb1mqm+mfh+sna+IJw+5IL3hJgnbPDajm0rWzCs/MG98o4V/48p4XMZzn9P/Dtij/8NrlE7SJKlyEVG8PepDHRCAAAQgAAEIQAACEIAABJxNAEF6Z5tRjAcCELBFIMRDIn085/Q1L1sqcaayxmk7+KvP2crt07u2pARrWXByw9ghqVLgZLRSutZXHVNW6BubmQr4mxOkNwSMA0PzpayAZ32IjXhND65cpg4TZ3BBceP600vLYzym9DYF5deXp1BRYkFxfgCcv+qdnzrIkmvFuI+mgtKsPr4T+5ntLcD3YK+lV5bfH1NBelNzzK+PrdDnB8xNbS7Mb8Pa+TJn7GwfBUvm1Ti1k6k2TPXXMB5TQX1L5teZzx1Suaher9e7EZHOmceJsUEAAhCAAAQgAAEIQAACELBWAEF6a+VQDgIQcEYBT6HILWHhxTssmISDlybFsAqbBSLZ0WnKnJRAryEwa0gFw99o1lSQNL30M3xwU+eYE6RndRi3uXv2FKrWrBWXEqZ8/SZcEJkfbA4pUCjdTXKNA7XpBX0N/TWk8zFeoW54XxYbkyaPv7kXmvENj/Q2T+XfWGF1sycEjG+IWJuTPr1c68bzZcnGrpbOF7vJYc7YPSTeNs2ruTcC+EF6w++GuXPqCuep5DIaW6+yUqNW4+anK0w4xggBCEAAAhCAAAQgAAEIWCWAIL1VbCgEAQg4q4DQzS1pzqlrYrGHh7MO0aJx8YO5LBc3C/h+NWYyF+jmB2a/GjPF5Iptc4P0pvKGs47y83+bG6Tnr1r3yxVCG8YNpW7fL+Tylr9+dJ+7wcC/ocDaMbXanL1u7op7w3lhJUrRP3+cJVMryDML5BtPDD+PvOE9/ma95gSqDbnbjdOz2BKkj371IlX+edY34xXmlgTpLZ0vtkLenLEbgvTGTxGYO68I0lv0pyLdk2PfvKbvWzeKVsplQfapEbVAAAIQgAAEIAABCEAAAhBwPgEE6Z1vTjEiCEDABgF3L0nMxB9/8/cNDrGhFucpyt8Ek22WunnCSG6jUkPKFkPg3LCRqmFVvUHAnCC9IWBsKm940crVUtLWmBuk5wegi1f7hH5Zs5TLRc/ymLPv246dygXuS31ch0u3k9FGn5aupGcr1k2luzG+IgypUUxtoMvONZVWx1lX0ls6X8zHkiA9O5//dAe/vOHmhanrFEF6+/wde3n/H1rUq8MTRXxcQfvUiFogAAEIQAACEIAABCAAAQg4nwCC9M43pxgRBCBgg4CXr9/ToWu2fxBauKgNtThXUUMAs2yd+sQCbvyApyFtzKcdv6ZLP/+Ykp/ekiC9YcU4P2BtS7ob1rYhoF+ofGXylEi5YDyrc8WgHvRFv2H084oFKfnpDUFxfn59Q/9N5aQ3dZ7xynTW/tXffkk3tU1GK9nTu2lgTZA+vdXk5mxuao+c9MY3bdL7zbB0vswJ0rMbbZbkpDeeV0uD9M71W2+/0dz/8wKtHT3wqiw2poL9akVNEIAABCAAAQhAAAIQgAAEnEsAQXrnmk+MBgIQsFFA6h9wtcfspeWKVKpmY03OU9wQrExSKlKln2EjzOi99ILf6eUvN6xq5qe+4ae7MbUJbXrKLAi9a9ZkYqvz63XqyaXnMdQrj48nRUJ8qhsKhnHw09SYei2znPSG3O+GtqJePOfa4afaYX02dWOCPxbj3O+G8y1Nd2MIVO9fMocMN0H4c2acO5/fB1OB8IyeeuA/CWFJuhuDhzXzZXwTwNjNlnm1JEif0dMYzvOXwLqRXD32C+38fuLRxNjoz6yrAaUgAAEIQAACEIAABCAAAQg4vwCC9M4/xxghBCBggYA0IPBI22+mfFa+QRMLSjn3qfyguXF6Fv57pgK+5qS74QetDZKf9ehPD69eJn4+ceO89emlimF1pLdRqyGNDD/4b2jTOGc8e914TOYG6VlZ4wCxIcWNob2M+m881oA8eanh133pxwUzUlbnm7uanLVnGDf7ntU1cMUm2vbduJSUP6au4PTqN7V/gLGnpUF6S+fLkrFbO68I0tvn79qZ3Vvp4NI5G+UJCd3sUyNqgQAEIAABCEAAAhCAAAQg4HwCCNI735xiRBCAgA0CnlKftc0Gjuheq00nG2pBUQhAAAIQYAKHVy2mw+GLp/z7/WSIQAACEIAABCAAAQhAAAIQgIBpAQTpcWVAAAIQSC0wvlGP/lO+6D9cCBgIQAACELBNYOvUb+R//LR7BBGttK0mlIYABCAAAQhAAAIQgAAEIOC8AgjSO+/cYmQQgIB1At0rN2mxqMt387ytK45SEIAABCBgEFjar3Pc3YvnuxLRT1CBAAQgAAEIQAACEIAABCAAAdMCCNLjyoAABCCQWqDxh+UqbRu2boc/YCAAAQhAwDaBaf9rGPf2yaMGRHTZtppQGgIQgAAEIAABCEAAAhCAgPMKIEjvvHOLkUEAAtYJlA7IE3puys+nfa0rjlIQgAAEIGAQGFW7nEIlkxUiotdQgQAEIAABCEAAAhCAAAQgAAHTAgjS48qAAAQgkFrA103s/nb+H7fcAQMBCEAAAtYLJCmVNKZOebVWo8HfU+sZURICEIAABCAAAQhAAAIQcAEBBOldYJIxRAhAwDIBsYdnwpSfT3p7BwRZVhBnQwACEIBAisDrR/dpQbevXigSE8LAAgEIQAACEIAABCAAAQhAAALpCyBIj6sDAhCAgJGA1M//n76L1xYrUKYcbCAAAQhAwEqBm2dO0JbJo88lxkR/YmUVKAYBCEAAAhCAAAQgAAEIQMAlBBCkd4lpxiAhAAFLBKR+AT+3Hj3x80qNm1lSDOdCAAIQgABP4OT2TfTz8nlrlTJZT8BAAAIQgAAEIAABCEAAAhCAQPoCCNLj6oAABCBgJCB0c/u+cc+BYxv3GggbCEAAAhCwUmDnzEnKM7u2fENEi6ysAsUgAAEIQAACEIAABCAAAQi4hACC9C4xzRgkBCBgoUCX8vUbL+0+e6mPheVwOgQgAAEIvBNY2KNd7MOrlzsS0SGgQAACEIAABCAAAQhAAAIQgED6AgjS4+qAAAQgkFageu6ChQ9/u+eIP3AgAAEIQMA6gW8bVktMiI6qQET3rasBpSAAAQhAAAIQgAAEIAABCLiGAIL0rjHPGCUEIGCZgL+bu/ub+edvuVtWDGdDAAIQgAATSFIqaHTtCmqdVoO/o7gkIAABCEAAAhCAAAQgAAEIZCKAID0uEQhAAAImBDyl0sgx238OCsobBh8IQAACELBQ4Omt67R8QLcH8vi4IhYWxekQgAAEIAABCEAAAhCAAARcTgBBepebcgwYAhAwR8A7IPBsh0kzPy5Tq545p+McCEAAAhDgCVw4sIf2LZixTx4X+z/AQAACEIAABCAAAQhAAAIQgEDGAgjS4wqBAAQgYEJA7OExr3GvgcMbft0PPhCAAAQgYKHA3rnTNSe2rR9HRHMsLIrTIQABCEAAAhCAAAQgAAEIuJwAgvQuN+UYMAQgYKZAxzJ16q/oPT/cx8zzcRoEIAABCLwTmN+tdezj61fbEdERoEAAAhCAAAQgAAEIQAACEIBAxgII0uMKgQAEIGBaoIx/SO6zUw+f9QUQBCAAAQhYJjCq5kdKlUL+IRG9tqwkzoYABCAAAQhAAAIQgAAEIOB6AgjSu96cY8QQgICZAiI3sWrGsYvunt5YTG8mGU6DAAQgQJHPn9LsDs2ilDJZMDggAAEIQAACEIAABCAAAQhAIHMBBOkzN8IZEICAiwpI/QOufT1z8UfFqtRwUQEMGwIQgIDlAleOHqKdMycfk8VGN7C8NEpAAAIQgAAEIAABCEAAAhBwPQEE6V1vzjFiCEDATAEPL8nSRr0GDmjQtbeZJXAaBCAAAQj8uGCG9vjmtROJ6HtoQAACEIAABCAAAQhAAAIQgEDmAgjSZ26EMyAAAdcVaFe6Zt3VfRat9nZdAowcAhCAgGUCczp9Gfvs9o02RHTUspI4GwIQgAAEIAABCEAAAhCAgGsKIEjvmvOOUUMAAuYJFJL4+f898/hlqXmn4ywIQAACEBhWrYRGq9EEEVE8NCAAAQhAAAIQgAAEIAABCEAgcwEE6TM3whkQgIALC3AU3pAAACAASURBVHhKpJGjt+0PCg4r4MIKGDoEIAAB8wQe37hKKwf1eCCPjytiXgmcBQEIQAACEIAABCAAAQhAAAII0uMagAAEIJCBgNQv4OeWI8Z9XvWLlnCCAAQgAIFMBH7fso4Ohy9aq5TJegILAhCAAAQgAAEIQAACEIAABMwTQJDePCecBQEIuK7AwKpNW87qNGWOxHUJMHIIQAAC5gksH9g97s75U32JaLt5JXAWBCAAAQhAAAIQgAAEIAABCCBIj2sAAhCAQMYC5f1D8pyceviML6AgAAEIQCBjgVG1PlKo5PJiRPQcVhCAAAQgAAEIQAACEIAABCBgngCC9OY54SwIQMCFBdw9JXHf7vnFNyBPXhdWwNAhAAEIZCzw7M5NWtqv8zNFfHx+WEEAAhCAAAQgAAEIQAACEICA+QII0ptvhTMhAAEXFZD6BRxqOXxsk6pN/+eiAhg2BCAAgcwFft+8lg6vWrpOKUvokfnZOAMCEIAABCAAAQhAAAIQgAAEDAII0uNagAAEIJC5QJ8KDb+Y+/XMRd6Zn4ozIAABCLimwOLeHWLv/3mRbRi7xzUFMGoIQAACEIAABCAAAQhAAALWCSBIb50bSkEAAq4lUFTi539l5vHLUtcaNkYLAQhAwDwBvV5Pw6qV1Oi0mhAiijGvFM6CAAQgAAEIQAACEIAABCAAASaAID2uAwhAAAJmCHj5+Py/vfuOr7Os+wd+ZbVpkjZJi6wCCrIpDvYGkb1BpiBDlsgSEBHZ40GULQgCBQGZgmylsjeCgCijyFag7DZJkzRdye935+nd5/RwTnNyTpKz3n29+lKS+xrf93Wlf3zOlet+/7DfXb/Y4suvlMHTHiFAgEB5Cbz+tyfDtScc9a+OlinfLK/KVUuAAAECBAgQIECAAIHcBYT0uRvqgQCBMhAYXld32WY//PGPNt3vR2VQbf9LfH/iK+GiA/YIWxx4WNhk34P730GOLV55/OFwxVEHhYMuuCKM22DjHHvLrHlc876/vGjIxsxsZsX1VCE5FtJcimsVQ/jTuWfOeOyma84IIZxZbHM3XwIECBAgQIAAAQIECORbQEif7xUwPgECxSKw5eIrjLvx2OvvbCqGCU/v7AyX/+SA8NYLz31puoMRZAvph+aDgWLYe/2dYyEF44U0l/465vv5U7feoG3yx5M2CSH8Pd9zMT4BAgQIECBAgAABAgSKTUBIX2wrZr4ECORLoKKquqbrjAlPDWtoHp2vOWQ8bhzSj15kbNjrtHPmtotPnC+96hrh4AvHh+F1dRn36cF5BYo90I32wjXHHxmOHH9TWHyFcXlb3kJyHMy5DGbfeVu8OQN/8u7b4bx9dvqiq6NjgXzPxfgECBAgQIAAAQIECBAoRgEhfTGumjkTIJAXgfrG5gk7HPXzzdfc9nt5Gb8/g6YL6aM+4rDwW5tsMU+A35/+Pft/jsV63Y2Q/su7eDCD9MHsO98/jw//YXyYcNVvr+maOnW/fM/F+AQIECBAgAABAgQIEChGASF9Ma6aORMgkC+BvVdYZ8PfHHLxVY35mkCm484vpI/6uP6UY8Obzz8bjrn2tjBqgQV7u41DxBld03r/O9Vp+6jdc/fe0fv95oUXndu+7fNPw3n77BzW32XPuXfSZ3LlTtRf9GfD3ffpvdM+GntY7Yh+n+5ODkDj+exy3KnhpYfumzvnuKZP//NO2vES2378zpvh7ov/9zcREutN9EoO6RONoueSrxeKa/7Wd7fsvUc/+hPXvOBXl5rnmqLtDj/2S3f8x78NEe+FNbbZcZ4PWx685vLw2tOPhT1OPCtccsjeYcrHk3ofjeeRbl2S+0nca8l7I9mirzET+4qeTTSN1ig60d/Xhx3z25+p9nM0ZvK7CvqqI3kfpbvGKarhiVtvmO/PT6JR8p5I/vnK5Gcv05/9fDx3zl47tLw/8ZW9Qgh/zsf4xiRAgAABAgQIECBAgECxCwjpi30FzZ8AgaEUGF1ZVfXpuU+9XFVdM2wox+33WH2F9MnhZfzfcSgct//iww/mBpHJwWTUJgrAo+t0kkP6uH008fhanVRBahxeJn4gkC5wnR9CupA+CqjjmhKD0OQANfEDi7iWqG0cXKfySB4z1TPJrlENyTVHX0t8f0Acpqd6GW4ccMfPxHMdM3axuc7xM4k1Rl+bcOUl83z4kelJ+ui5h68fP7f/XMZMnkfiBw7ze1dCX/vzv6+9kvLFwYl7KXqmrzqyDekzMUp3kr6v2uIP0fr9j8AQNWj97NNw2rYbTZs1c4a7s4bI3DAECBAgQIAAAQIECJSegJC+9NZURQQIDKJAQ/Pop3Y57tR1vr3pVoM4Su5d9yekX2a1tXpD4uT765NDxfgEeOId9/FMk0P6VIFkqq/N70R/XyerE5XShfTLrLbmPKfMU42XHFanCqGjsdIFuPE804Xe0ZiTP/pwvh9WpArkk01T/bZCNK/kcVMF8qnaZhrSp9qNyR/YZDLm/OYf/UZBupA+3V5OXI9UezjdeIn1JNeRbUifiVGq/Z9JbeM2KOyXEj956w3h3ssuuKOztWWn3P/l0gMBAgQIECBAgAABAgTKU0BIX57rrmoCBLIXOHDl72x67oHnXjYq+y4Gv2V/QvolVhz3patqohkmh5zxCe1U16LkEtInBtiJYfgWBx72pate0smlC+kTr9+J2mbyoUC6cLevGlNdgRKNmfz15NA+DtqTg+rkNUx3Ejv566nmEc898UOLXEP6xJP5mYyZ6fyT1zjT9UgVuI8/5pBwwHmXpX0xbvKHCwMd0icapao/09oG/1+M7Ec4f79dWt771z/2DyHcnn0vWhIgQIAAAQIECBAgQKC8BYT05b3+qidAoP8CC1RWVX1c6FfeZBLSR/eAHzn+pl6B+D74VByJ96In3yce32mfy3U3xRbSx0F3qt80iO/rT3ZMvl4nueZUJ+mT1zD5LvrkMeKT6JkE5vEHA/EeWHyFcfP9SUg1duK7AzIZM1WN0aB9vVA1+b725IkmX2cU/2ZDfE9+fN1S4ochiX0k1pFLSN+X0fx+uyR+D0S62vr/z9TQtGj97JNw2rbf6Zpz1U3P0IxqFAIECBAgQIAAAQIECJSegJC+9NZURQQIDLJAQ1PzYzv99KQNVttyu0EeKfvu+wrpE0+UR6Mkv/S1r5HjwHGJlVbuvcZlemf7PH0k3use95X8stHo66lOlad7Wef85lTIJ+mT5z3QJ+mT+88kMI/aZHqSPvke/Kht8gn0TMYc6JP0yXXHe37FdTYM6+/6g94rnKL/v8m+B/c+mkkd2Yb02fQdzSmTK3n6+lnM5/cfu/naMOF3v7m1Y2rrrvmch7EJECBAgAABAgQIECBQ7AJC+mJfQfMnQCAfAnsvt+a6vzn00msb8zF4JmPOL6RPDsH7CvTTjZcYzEbPJAb9UQB8669OnfvS2XR9FHJIn3yfffJJ8ORAN9PQO9uQPtNAN5PAPNOQPtULgLMN6dPNP1XAnbhf+rM/49PzWx58ZLj+pJ/Oveom0zqy+bBneF1D7wcC0Z/EU/t9XaUTPd+f2jL5uR/qZ361x7YtH74xcc8Qwl+GemzjESBAgAABAgQIECBAoJQEhPSltJpqIUBgqARqK6uqpp4x4enqkaPHDNWY/RonXfgXB81Lr7rGPIFiuheXXnb4/uH7J/8yNH5lwRD//+hqlOTQM/kkffz9t154bp55J14tEn0jk5A+7uuLDz9IG/pnE66OWmDB3rmlazvl40khvn8/Vcib3G5+QfDH77419wW22Yb0qcLxeP43nn58OOTiq0JUU6Yhfaa/sZB8j3+8V/p73U283i89OKH3mqVoHyVeEZPuxbFRu772Z3xdT1RTdA/9YiusFKZNbZtnj2dSRyYvN476ia41Sr7C6M3nn527P1MZpXovQH9q69c/AEPwcLSnz917pykzOjtHD8FwhiBAgAABAgQIECBAgEBJCwjpS3p5FUeAwGAJ1DU23rblQUd8b8Pd9xmsIXLqN9OQPHGQ5Lu/kwP15O8nBv19vVQ1Hic5KO1PSB/1kXhSOdXc4/vI053a7u+LY6MgMr5nPvmDjXTXt8Qhbjy/5Bft5hLSJ4a6cf/J1whlGtJH7RPfMZDqhcDRM8l7KRpv0/1+FO684Jdzw/b+jJnoE5nuceJZ4ZJD9g67HHdqGLfBxmn3fV/7M3muie9SyLSO+b3cNfrQJvoT9bvwUsvM85simRglr13ifsqktpz+QRiExn++7IKeR2+4+pLp06YdMQjd65IAAQIECBAgQIAAAQJlJSCkL6vlViwBAgMosPkiSy198/G3TmgawD5LpqtUQXQcUmb6stIYI9NrXgYKb6jHG6h564fAUAqcuPnaU9s+/yz6VOX5oRzXWAQIECBAgAABAgQIEChFASF9Ka6qmggQGBKBEQ0NHx962R8WWmLFlYdkvGIaJPk+7mjucfg9ZuxiaU/Ep6oxvmc83Sn6gXYR0g+0qP5KTWDiM4+H60445vWO1ikrlFpt6iFAgAABAgQIECBAgEA+BIT0+VA3JgECpSJwyga7/eCEnX92Sk2pFDSQdSRepRL3m+5KlXTjxoF5X1ehDOS8hfQDqamvUhS4+rjDOl56cMLPQwiXlGJ9aiJAgAABAgQIECBAgMBQCwjph1rceAQIlJLAUjW1ta+d++TLwysq/HNaSgurFgIEUgu0T5kcTthsre6e7u7ohbGtnAgQIECAAAECBAgQIEAgdwGpUu6GeiBAoIwFGpqaH9nuyOM2Wmu7nctYQekECJSLwMN/GB8euPqyWzraWncvl5rVSYAAAQIECBAgQIAAgcEWENIPtrD+CRAodYEdFlt2xd//7Ka7vUC21FdafQQIhFO2Xr9tyscfbRNCeAIHAQIECBAgQIAAAQIECAyMgJB+YBz1QoBAGQuMaBg56UcXX73Ikt/4dhkrKJ0AgVIXePWJR8L1p/xsYkfrlBVLvVb1ESBAgAABAgQIECBAYCgFhPRDqW0sAgRKVeBnq221/Sl7n3FeXakWqC4CBAj89tB92v79t6eODiFcRYMAAQIECBAgQIAAAQIEBk5ASD9wlnoiQKB8BUZXVFZ+dsaEpypHjflK+SqonACBkhX46O03w7l779g2s6ursWSLVBgBAgQIECBAgAABAgTyJCCkzxO8YQkQKC2B2vqRV39nr/322/KgI/Ja2PTOznD5Tw7oncPBF44Pw+sc7o8sHrzm8nD3xeeEgy64IozbYOO8rlG5D/7+xFfCRQfsEfb95UUlvxbXn3JsmPzRhyXxs3jbOad3P/nH63/Z3d19YrnvYfUTIECAAAECBAgQIEBgoAWE9AMtqj8CBMpV4Bu19Q3P/Prxl/KaigvpU28/IX3h/FgK6QtnLTKdSWdba/jFd1ef3d3d/dUQwoeZtvMcAQIECBAgQIAAAQIECGQmIKTPzMlTBAgQ6FOgvmn0A1sf8pNN1tv5+30+W4gPvPL4w+Ga448MR46/KSy+wrhCnGKfcyqWALiUTlj3uShJDwzkGhX6ni2Vdf7rVZeGh68bf8O09ra9+rvenidAgAABAgQIECBAgACBvgWE9H0beYIAAQKZCmw8euFF7zj1z4+PyrRBIT1X6IFnJlYDGQBnMl62z5RKeJtN/QO5RoW+Z0tlnX+24SqdXe1t64YQXspmzbUhQIAAAQIECBAgQIAAgfkLCOntEAIECAygQH1T8ws7H3vyKqtuse0A9tq/rpKDweiql9eefizsceJZ4ZJD9g5TPp7U22F8P3t8Rc5bLzw3z0BrbLNj2Ou0c3q/FoWhVxx10NzvJ34v+mI8xpYHHxkuP+KAMKNrWtjv7IvDE7f+obdN8v340fMTrrxk7qn9OLiN2kV/ll51jXnaRN8ff8wh4YDzLguP3XxteO7eO3qfS5xHVHf89VRiw2pHzPNbAqnqTq4rk3Gjsdo+/zSct8/Oc22T+4nnk1xn/PXEu/KT60i2SFVbcr/bHX5s2GTfg+c+2pdv9GCyR7JX8rjRPN98/tlwzLW3hVELLNj77XicLQ48bJ7xE/fkp/95Z+6d9C89dF/KtYzHiq8piv87ds1kzyabp5pTuvkn3pff13rEe2SvM84N911+UYh+juJ5Jv8sxj5LrLTy3P2d2H/zwovO49m/n/zBefrxW64L91158V87pkzZYnBG0CsBAgQIECBAgAABAgQICOntAQIECAyswA6LLLX074+/dULTwHabeW+pQvropamJAWBySB71nu5UcvJ97nEgPWbsYnODxviZ5JAx1TjJ9+a/+fzfej8AiIPl+PtffPjB3MAyMWSOA+1UgXC6U9rJtaWqIdXXMhk3nu/oRcbO/VAjWoNvfXfLtC9GTXXCOlXdqb6WvBPiea+/y569wXjU5rqTjg5bHHBY77VF8Qcs8/Od35qme9lu3G/i96P1fn7CPWGx5VaYa5Hsk4lpVGNktPCSS88N+5PrmN+eTTRK9Z6GqN7LDt8/9PT0hD1POXvu9U6J+2TBry7V+xLmxH2Y6d6Mx09c5+md7b0f5CT/3Dxx6w1z93k0fvTBRfzhWOY/9YP35Embrz219fPPtg4hPDF4o+iZAAECBAgQIECAAAEC5S0gpC/v9Vc9AQKDIFDf1Pzq7iecueI3N958EHrvu8tUIX3iqfWoh+RgN13gmeq5VM+mezFrqvaJQfoyq63VG4QmBtxR/8lheyYntIfX1X2pXayVHNJH800MR9M9l8m4cfi6y3Gnpg3lk1ctVUif7kOSvq6HSTztn/wugVQfIKTyTeWRrm1cS6q1jepqWmiR8OoTj4RDLr6q94R9tmuZbJZqPpled5NcXzSnCeMv6R1iyZW/PfeDgMR1iT48SvWOhnT1fGuTLb4Ursf9xb/FkhjQR2NH34/+FFIon+j+9B23hHt/e96T7VMmr9/3vzyeIECAAAECBAgQIECAAIFsBYT02cppR4AAgfQCu45dZoXLj7v5nrycpk8V0icH0nHAusxqa85zpU1yKJkuIE7+errQOw4iJ3/04dxT91GweuuvTu09PRz9iU4Xx6fA0wXA6eaRfOVKJifp4xPS0VjJ1/Akh/KZjDu8rqH3g4bompN0p86Tt0qqkD7V9TFRu1Rrldhf/P2Olilfeulvug9Zkr+e7u70vu5UT/x+NKdbf3VK2Hz/Q8OdF5099yR/qoD8ogP2CIlXysT7JPn6mcQ6U52IzzSkT17HqN3H77wZFl5qmbkn11OZpJpP8nrM70OUxKtsUl1bFH+4le56pHz/I3vKVuu3Tfnko51CCA/ley7GJ0CAAAECBAgQIECAQCkLCOlLeXXVRoBA3gTqG5sn7n7imcvn4zT9QIb0yXfRJ4PGofT8QvrkIDXx9HC6O9rjceIrWjIJy1Od2o77SXWNSfLp/cRAPP7QINNxk+9I7yt0TRfSJ36YEc+9rxPtifOO3zeQ7Bbf9Z+8ftFz6+/6g7kfMqT6gZnfnfiJH7i0fvZp7+n0vc84vzesj6+qST4tnqlpHNwnv2cgcT6ZhvSx4YrrbNh7aj6+jqjxKwuGG08/vvfUfzT/+L0H0W8kpPuAIt31PckfOsTz//CN13tZO9taU943n3jvfiHdST/nFP3T7VMmRy+M9YcAAQIECBAgQIAAAQIEBlFASD+IuLomQKCsBXZe5OvLXnn8H/8y5KfpBzKk7+uqlXiF5xfSxyePo+tgllhxXO/J+fhqmHQnvZN3TqbBbj5O0scvTU20iN4BkPzy1sSaBvIkfbJVfHo7+gAl9k7+TYVUbVJ9QNDXT3Cid/RsfJ96fLd6ZJC43tEzmaxl/NsJqe6Dj/qIfwMi05A+ahOb73vWheGWX57ce9I/+q2K+P7+fz/7VO8LluO+M/3Nhr5O0keu6a67SfSN+0l8qWxf/oP5/ZO2WHdq62ef7BBCeHgwx9E3AQIECBAgQIAAAQIECIQgpLcLCBAgMEgC9U3N/9z52JO/seoW2w7SCKm7HciQPtMQfX4hfRyQRv8bvUw1vuomCrczOSWeabCb6Un66JR0f++k78/VLJnUNJB30ifvgsQ1i0/Jp/qtgcR2fa1fug2cWGu8vuM22Lg3iI9OqG99yFHhz5ddMPd++kzXMjrVHl2Js8WBh829Lz6X626iceNAf4ejjg8Tn3m898R/9B6D+AW1H7/71pdeVNufO+nTnaSPP/xIfkFyKtNs12Gg/4F5/JY/hAlX/OaR9pYpGw903/ojQIAAAQIECBAgQIAAgS8LCOntCgIECAyewDZjFlv8+lPueqRx8Ib4cs/ZhvTpXpIaBYfJL56NQ9j45aB9hYvxtSjRizOTA+P4Sp3E+9yjoPmyw/cP3z/5lyEK1TM5fR2F9Onub08+cR33l/iyz/l9bX4h/X9feyU8fP34uSew0zkmh+LpXuab+HLRuJ7kF44m9xUFzPHLR5M9M/FN5xYH2NEVMen+RGv/wl/vDSNGjgw7HvWL3vWK+xsxclSoGzVqnrv/M1nLaKzoBH7iOxPi3xBIvO4mE+t43ok1Rl+LvXr37h+vDx2tLfPck5/KPtXXMjlJH5/OT3zBcvRbDol7PPlDiPiFxPNb+8H4d6Wnpycc/93VOzpbWzYNITwzGGPokwABAgQIECBAgAABAgTmFRDS2xEECBAYRIGG5tFPbvWjn6y73s7fH8RR5u0625A+6iXxfuzEe9WT76ZPvju7r5A+DjejO9NTvVw1+W76YbUj5nkJaibBbnztTOJc40A3OsWcfCo6cU6xYPIVNZmOm+gW9TW/q26i7yffYR+bJH89erav++2jZxJfUBr9d7JxX76p5pRJHdEzcd/1Tc3z3Lkezylb0+Q5Rw7Rn+RredLt2VQ/cKnmlG7+6UyS16M/IX28vvE1PvFvDMTvDEj8ACKTD2gG4x+V+6++NDx8w9V3dra0/C+4PwQIECBAgAABAgQIECAw6AJC+kEnNgABAmUusF5dY9OEsx58rr6ysrLMKZRPgEAhC7RPmRxO2nLdmbNnzvxmCGFiIc/V3AgQIECAAAECBAgQIFBKAkL6UlpNtRAgUJACdY2Nt220+77f2+KgwwtyfiZFgACBSODWs0+d/ty9t4+fPq3zMCIECBAgQIAAAQIECBAgMHQCQvqhszYSAQLlK7B0RWXlv0+957HK5oUXKV8FlRMgULACH74xMZy3z/emzZoxY7HoVqGCnaiJESBAgAABAgQIECBAoAQFhPQluKhKIkCg8AQqq6vPWmWzrY/Y+4zz6gtvdmZEgEC5C1x66H6tr//tidNDCOeXu4X6CRAgQIAAAQIECBAgMNQCQvqhFjceAQLlKjCstq5+0kEXXjFm6VXXLFcDdRMgUIAC/3z4/nDTGce/29nWulQBTs+UCBAgQIAAAQIECBAgUPICQvqSX2IFEiBQQAL7LbbcSuf/7Ma7mgpoTqZCgECZC5y67Uatkyd9sE8I4a4yp1A+AQIECBAgQIAAAQIE8iIgpM8Lu0EJEChXgfqm0c9u/aMj11hvlz3LlUDdBAgUkMD9V10aHrnh93/paJ2ydQFNy1QIECBAgAABAgQIECBQVgJC+rJabsUSIFAAAmsMqx3x2Gl/fry2vqm5AKZjCgQIlKvAp/99N/zPTpv19PT0LBdCeLNcHdRNgAABAgQIECBAgACBfAsI6fO9AsYnQKDsBGqGD7/gW5tsfeAPTv+1l8iW3eormEDhCFx2+P6tE59+7OwQQvTXHwIECBAgQIAAAQIECBDIk4CQPk/whiVAoKwFamrrG97f95cXLbTiuhuWNYTiCRDIj8Dz990V/nTOGW90tLZEp+j9IUCAAAECBAgQIECAAIE8Cgjp84hvaAIEylpg59GLLjb+1HsebSxrBcUTIDDkAl0dHeGUbTbomNbWul0I4eEhn4ABCRAgQIAAAQIECBAgQGAeASG9DUGAAIE8CdQ1Nv1p3R13237bw4+tytMUDEuAQBkK3Hjaz6f948G/XDO9s/PHZVi+kgkQIECAAAECBAgQIFBwAkL6glsSEyJAoIwEFqoZXvvWj3/7+4avf3v1MipbqQQI5Evg5cceDNeffOxH09qnfjWEMDNf8zAuAQIECBAgQIAAAQIECPyfgJDebiBAgEB+BfZZ8GtLXXjin+5vyu80jE6AQKkLzJw+PZy27YZT2774fM8Qwj2lXq/6CBAgQIAAAQIECBAgUCwCQvpiWSnzJECgZAUaRjXdtfZOu2+z7eE/rSzZIhVGgEDeBW48/fhpLz1w3w1dne0H5n0yJkCAAAECBAgQIECAAAECcwWE9DYDAQIE8i+w4LDaujcOPP+yxuXWXDf/szEDAgRKTuAfD/wl3HzmCR9Ma5+6ZAhhVskVqCACBAgQIECAAAECBAgUsYCQvogXz9QJECgpgV2bFlr4ylPufmRUVXVNSRWmGAIE8iswdfIX4YwdvtvZ1dG+QwjhgfzOxugECBAgQIAAAQIECBAgkCwgpLcnCBAgUCACtfUjr/rGxpvuvtepv64rkCmZBgECJSDwuyMPbHv9b09c0j1r1gklUI4SCBAgQIAAAQIECBAgUHICQvqSW1IFESBQxAIVdaMa397pmBOWXGObnYq4DFMnQKBQBB698Zrw16t++4+OlimrFMqczIMAAQIECBAgQIAAAQIE5hUQ0tsRBAgQKCyBdatqah75+c1/rlnoa0sV1szMhgCBohJ47+V/hAv3331W9+zZ3wwhvFZUkzdZAgQIECBAgAABAgQIlJGAkL6MFlupBAgUjcBRi68w7uRjr7+zqWhmbKIECBSUQPfs2eHMnTZt/fyD//4khHBNQU3OZAgQIECAAAECBAgQIEBgHgEhvQ1BgACBAhSob2q+e7Utt9/8ez89cVgBTs+UCBAocIHrTjy6/ZUnH/lj19Sp+xf4VE2PAAECBAgQIECAAAECZS8gpC/7LQCAAIECFWgY0TDy9Z2PO2Xs6lvtUKBTNC0CPxL4pAAAIABJREFUBApR4LGbrwsTrrz4tY6WKSsV4vzMiQABAgQIECBAgAABAgTmFRDS2xEECBAoXIF1K6uqHjv2+jurxi67QuHO0swIECgYgTeffzZceui+M2bPmhm9KPbVgpmYiRAgQIAAAQIECBAgQIBAWgEhvc1BgACBwhb40VeW+NrZv/jjfY1VNTWFPVOzI0AgrwJTJ38Rzt5tq/apk784IIRwS14nY3ACBAgQIECAAAECBAgQyFhASJ8xlQcJECCQH4HhdQ2XL7fGOnsccN6lI/MzA6MSIFAMAhcduEfL2y+9cHHo7j65GOZrjgQIECBAgAABAgQIECDwvwJCejuBAAECRSDQ0Dz6mfV32WutLQ8+oghma4oECAy1wG2/Om36C3+996GO1ilbD/XYxiNAgAABAgQIECBAgACB3ASE9Ln5aU2AAIGhEliotr7hn7scd+pCq2/tRbJDhW4cAsUgEL0o9r4rfvNWZ2vLuBDC9GKYszkSIECAAAECBAgQIECAwP8JCOntBgIECBSPwNoVFRVPHnHFjZVfX2X14pm1mRIgMGgCLz/2ULjm+CM6Zk6fHv2jMHHQBtIxAQIECBAgQIAAAQIECAyagJB+0Gh1TIAAgUER2L2usWn8sX+4o37M2MUHZQCdEiBQHAIfvP5aOH/fnWfMmjlj+xDChOKYtVkSIECAAAECBAgQIECAQLKAkN6eIECAQPEJ/HSRpZY+4dgb7m6qHjas+GZvxgQI5Cww9YvPwzl7bd/W8uknx4QQxufcoQ4IECBAgAABAgQIECBAIG8CQvq80RuYAAEC2QsMH1F3yde+8a29Dr30usbse9GSAIGiFOjpCef8YMeW9ye+ckEI4fSirMGkCRAgQIAAAQIECBAgQGCugJDeZiBAgECRCjQ0Nd21wrobffcHp59bX6QlmDYBAlkI/O6IA9veeen527o6pu6fRXNNCBAgQIAAAQIECBAgQKDABIT0BbYgpkOAAIH+CDQ0j35mjW12WnWHn/y8pj/tPEuAQHEK3HDqcZ2vPP7wYx2tU7YqzgrMmgABAgQIECBAgAABAgSSBYT09gQBAgSKW2BkfWPzc9/Z64fLb/bDQ4q7ErMnQGC+AndeePbMZ++9/cWOKZPXQkWAAAECBAgQIECAAAECpSMgpC+dtVQJAQLlK7DYiIaRz2x1yE8W23D3fcpXQeUESlhgwpWXhMduunZiR+uUNUII7SVcqtIIECBAgAABAgQIECBQdgJC+rJbcgUTIFCiAsvX1tc/scNRv1hgnR13K9ESlUWgPAUe/sP4cP/Vl73X2da6dgjh4/JUUDUBAgQIECBAgAABAgRKV0BIX7prqzICBMpP4NvDamsf3fX4M0atsc2O5Ve9igmUoMBjN18b/nLZhR9Na5+6bgjh3RIsUUkECBAgQIAAAQIECBAoewEhfdlvAQAECJSYwJo1w4c/tMdJZ9WvtuX2JVaacgiUl8ATt14f7rn43E+7Oto3DCG8Xl7Vq5YAAQIECBAgQIAAAQLlIyCkL5+1VikBAuUjsE71sOEPfP/ks+oE9eWz6CotLYEnbr0h3HPxOZ93dbRvFEJ4tbSqUw0BAgQIECBAgAABAgQIJAoI6e0HAgQIlKbAOjXDh9+/2y/OrHf1TWkusKpKV+DxW64L9/72/M+6Otq/I6Av3XVWGQECBAgQIECAQNEJHBNCGF50szbhQhE4a34TEdIXyjKZBwECBAZeYM2a2tr7dz725FFr77DrwPeuRwIEBlzgkeuvChOuvOTjae1To4DeFTcDLqxDAgQIECBAgAABAtkJVFVVzTzqqKMqhw0bll0HWpWtwIQJE7pffPHFo0MIF6dDENKX7fZQOAECZSLw7dq6+ge2OeyYMRvstneZlKxMAsUpcP9Vl4aHrr/qv9PaWjcOIbxdnFWYNQECBAgQIECAAIHSFBg2bFjXF198MbyhoaE0C1TVoAn8+Mc/7rrssst+JqQfNGIdEyBAoCgEVhjRMPKBTfY9eOym+/2oKCZskgTKTeDu3/x69jN33vpWR+uUKKCfVG71q5cAAQIECBAgQIBAoQsI6Qt9hQp3fkL6wl0bMyNAgMBQCyxe39j04Frb77rU9kf+rHqoBzceAQLpBW468xfT/vXIg692tEzeJITQyooAAQIECBAgQIAAgcITENIX3poUy4yE9MWyUuZJgACBoRForG8aff+49Tcat+epv64bmiGNQoDA/ASuPPpHbe/+88Vn21smbx5C6KFFgAABAgQIECBAgEBhCgjpC3NdimFWQvpiWCVzJECAwBAL1Dc137v4Ciuvd/CFVzRWVTtUP8T8hiPQK9DR2hIuP/KAlk/ee+eeaVPbvDDCviBAgAABAgQIECBQ4AJC+gJfoAKenpC+gBfH1AgQIJBPgeF1Db8bs+iiux180fim5oUXzedUjE2g7AQ+evuNcPmRB7W1fDLp4u7u7hPLDkDBBAgQIECAAAECBIpQQEhfhItWIFMW0hfIQpgGAQIEClTguIbm0SceeN7vGpb85ioFOkXTIlBaAhOffjxcdeyhXTO6ph0TQri0tKpTDQECBAgQIECAAIHSFRDSl+7aDnZlQvrBFtY/AQIEil9gr4qKiuv2PvP8ilW32Lb4q1EBgQIWeOpPN4Xbzjl9+uyZM3cNIdxdwFM1NQIECBAgQIAAAQIEkgSE9LZEtgJC+mzltCNAgEB5CaxfW19/+3f3OWiBzfc/tLwqVy2BIRK488KzZ/3trls/7Gxr3SGE8NIQDWsYAgQIECBAgAABAgQGSEBIP0CQZdiNkL4MF13JBAgQyFJgbH1T813LrbHOsvucdeHIioqKLLvRjACBRIGujvZw9XGHt34w8dUX2lsm7xhCaCNEgAABAgQIECBAgEDxCQjpi2/NCmXGQvpCWQnzIECAQJEI1NaP/H3jggvu8MNfX9K0yFLLFMmsTZNAYQq89/JL4ffHHd42tWXylbOmT/9pYc7SrAgQIECAAAECBAgQyERASJ+JkmdSCQjp7QsCBAgQyEbgsOqamvP3Ov3cmlU22zqb9toQKHuBZ+64Jdz8Pyd29/T0/DCEcG3ZgwAgQIAAAQIECBAgUOQCQvoiX8A8Tl9In0d8QxMgQKDIBTYaUd9w8zrf+/6Y7Y/8WXWR12L6BIZU4OazTux66YH7JnW2te4WQnh+SAc3GAECBAgQIECAAAECgyIgpB8U1rLoVEhfFsusSAIECAyawOj65uabFlz8a2vsfeb5TWPGLj5oA+mYQCkITHrz9XDtCUe3tH3+yQMdra17hhBmlkJdaiBAgAABAgQIECBAIAQhvV2QrYCQPls57QgQIEAgUeC4muG1p33/lLOHr7r5NmQIEEgh8PQdt4Rbzjqpu6e7+/AQwqWQCBAgQIAAAQIECBAoLQEhfWmt51BWI6QfSm1jESBAoLQFvjOiYeR1q2+1w9idjzulorRLVR2BzAVmTOsMN55xQvu///bEpI7Wluj0vOttMufzJAECBAgQIECAAIGiERDSF81SFdxEhfQFtyQmRIAAgaIWqB0xatRV9aOatt7zlF81fn2V1Yu6GJMnkKvAa089Gm487fip0zs7/jB9WuehufanPQECBAgQIECAAAEChSsgpC/ctSn0mQnpC32FzI8AAQLFKfCD6mHDf7fpfgfXbXnQEcVZgVkTyFHgjgvOmvnM7bdM7ersOCCEcEeO3WlOgAABAgQIECBAgECBCwjpC3yBCnh6QvoCXhxTI0CAQJELLFbfPPqqpgUWWmP3k85s+upK3yzyckyfQGYCb/z9mXDzmSe0dk5te6CzteXAEEJLZi09RYAAAQIECBAgQIBAMQsI6Yt59fI7dyF9fv2NToAAgXIQOKiqpuY3m/3wkOFO1ZfDcpd3jXde8MtZT952U8eMrs4fhxBuLG8N1RMgQIAAAQIECBAoLwEhfXmt90BWK6QfSE19ESBAgEA6gSXqG5t/V9/cvPauPz+tadnV1yZFoKQEXnn8ofDHs09pmzlt2n0dba1RQD+5pApUDAECBAgQIECAAAECfQoI6fsk8kAaASG9rUGAAAECQymw57C6uovX2GqHEdsfeVzt8Lr6oRzbWAQGXGDqF5+H288/q/21Jx9pm9Y+NXox7J0DPogOCRAgQIAAAQIECBAoCgEhfVEsU0FOUkhfkMtiUgQIEChpgYbauobzKyor99zxmF/UrbXdziVdrOJKV+DxW/4Q7rrw7Ok9oec3s2bMOC6E0FO61aqMAAECBAgQIECAAIG+BIT0fQn5fjoBIb29QYAAAQL5Etigvqn54gWXWHKJHY/+RdPXVv5WvuZhXAL9EoheDHvHeWe2tH7+6cT2KVMODyG80K8OPEyAAAECBAgQIECAQEkKCOlLclmHpCgh/ZAwG4QAAQIE5iNwSM3w2l+tvvUO1dv8+OgRDc2jYREoSIHJkz4Md19ybnS1zbSujvafhhCuK8iJmhQBAgQIECBAgAABAnkRENLnhb0kBhXSl8QyKoIAAQJFLzCqZsSIM3tmzT54q0N+MmyTfQ4q+oIUUDoCs2fNCn8df0nPhPG/DaGi4n9Cd/epIYTZpVOhSggQIECAAAECBAgQGAgBIf1AKJZnH0L68lx3VRMgQKBQBcbVNzb/urqmZr1tDjtm5Jrbfq9Q52leZSLwxK3Xh3svvaCjsiL8uaO19fgQwjtlUroyCRAgQIAAAQIECBDop4CQvp9gHp8rIKS3GQgQIECgEAU2qW9qPruheczXtzn06KZvfmezQpyjOZWwwPP33RWF860zpnX+q33K5J+HEJ4u4XKVRoAAAQIECBAgQIDAAAgI6QcAsUy7ENKX6cIrmwABAkUisHN9Y9P/jBm7+IJbHXxk04rrbVQk0zbNYhV46aEJ4b7fXdjSNvmL/3S0TPlFCOEvxVqLeRMgQIAAAQIECBAgMLQCQvqh9S6l0YT0pbSaaiFAgEDpCuxVN6rx9K98dcnmLQ44rGklYX3prnSeKovC+QlXXNzS+vmnkzpappwUQrg9T1MxLAECBAgQIECAAAECRSogpC/ShSuAaQvpC2ARTIEAAQIEMhb4Qd2oxlPHjF189GY/PKTpmxtvnnFDDxJIJRBda/PXqy5taZ8y+cOOlinRC2FvI0WAAAECBAgQIECAAIFsBIT02ahpEwkI6e0DAgQIEChGgd3qm5pPqmtsWmzTfQ9uXGu7nYuxBnPOo0D0QtgHf39524zp09/oaJl8Rgjh7jxOx9AECBAgQIAAAQIECJSAgJC+BBYxTyUI6fMEb1gCBAgQGBCBrRqamo8PFRXf+s5e+zesu9Pu4f+ftB+QjnVSegKtn30anrr9pvDoDVdPqxo2/ImOKZPPDiE8UnqVqogAAQIECBAgQIAAgXwICOnzoV4aYwrpS2MdVUGAAIFyF1h9xKhRR3e1t++61nY7T19v5++PWHyFceVuov45Au/884XwxB+v7/jH/X+pHTai9pqujo4LQwivACJAgAABAgQIECBAgMBACgjpB1KzvPoS0pfXequWAAECpS6wSAhh/9r6+iMXWnLp6g1337tptS23L/Wa1ZdCoHv27PDsPbeHx2++pmXyR5M6p7VPvSCEMD6E0AKMAAECBAgQIECAAAECgyEgpB8M1fLoU0hfHuusSgIECJSjwK4NTc1Hzpwx49vr7LRb7Rpb71gxdtkVytGhrGr+zyv/DM/ee/vMZ+++rXvYiPonO1om/8Z982W1BRRLgAABAgQIECBAIG8CQvq80Rf9wEL6ol9CBRAgQIBAHwLLV1ZX7z1s+PADxyy6RPU639u9adXNtw51o5rAlYhA6+efhhf/em946vabW6Z+/ll0av6yEML1IYT3SqREZRAgQIAAAQIECBAgUAQCQvoiWKQCnaKQvkAXxrQIECBAYFAEtmkY1XRgR3vbNsuvtf7UNbfdqfFb390iVFZVDcpgOh08gRnTpoWXHpoQnr3ntpZ3Xnqxrrau7o6OttboOpsHB29UPRMgQIAAAQIECBAgQCC9gJDe7shWQEifrZx2BAgQIFDMAg0hhF0ampv3nza1fY1xG2zcteoW245cecNNQlV1dTHXVdJznz6tM7z86IPh+fvuaZv49KMN9Y3Nj7a3TL4qhHBrCGFmSRevOAIECBAgQIAAAQIECl5ASF/wS1SwExTSF+zSmBgBAgQIDJHAQiGEHRqaR+/T2da6+vJrrd+xymZbNa647kahoXn0EE3BMOkEWj/9JLz61KPRdTatb/z9mVENTc2Pt7dMuTaEcIeXwNo3BAgQIECAAAECBAgUkoCQvpBWo7jmIqQvrvUyWwIECBAYXIExIYRt6pub9+ia2v6dRb++bOc3N9miafm11gtLrLjy4I6s97kC7/7rxfD6354MLz14X8tn7/93WG3diAfbW1puDiHcG0KYiooAAQIECBAgQIAAAQKFKCCkL8RVKY45CemLY53MkgABAgSGXqAihLD58BF121bW1GwbunvGLLvmOrNXWnejkcustmYYM3bxoZ9RiY746XvvhDdfeDa8+uSjbW/+/Zmaqpqaj2ZO77pz5vTpfw4hPFyiZSuLAAECBAgQIECAAIESExDSl9iCDmE5QvohxDYUAQIECBS1wFIhhI3rm5q2mzljxnq1dfXVS6+6VsVya6zdsOQ3VgkLL7V0URc3lJP/8M3Xw7v/fDH8+9mnp7794nMVs2bO6Kqsrn60s7UlOikfhfLvD+V8jEWAAAECBAgQIECAAIGBEBDSD4RiefYhpC/PdVc1AQIECOQusFIIYb26xqbNe2bPWru7u7txiRW/MXPpVdcctcSK48Liy48Loxb4Su6jFHkPLZ98FN6f+Gr472v/6nnzheemvj/xleHVNTWfV1ZWPtnR1np/COHJEMIbRV6m6RMgQIAAAQIECBAgQCAI6W2CbAWE9NnKaUeAAAECBOYVGBtCWL2yunqtESNHbTSjs3OlmtrairHLLD97yW98e9QiX182LLzUMmHhpb4eqqprSs5u5vTp4eN33wofv/1mmPTWv3vee/kfbZPefKNm9qxZM4fV1r7c3jI5OiH/9xDCcyGET0sOQEEECBAgQIAAAQIECJS9gJC+7LdA1gBC+qzpNCRAgAABAn0KLBlC+EYIYeX6xuZ1unu6V+pqn7rYqNELdHzlq0t2L/r15WoX/NqSwxcYu3gYvehiYfQiY8OwESP67DRfD3R1tIcpH00KX0z6IHzx4fvhk/fe7pr09htdn/33vaqOlikjausb3q+orHylo2XKMyGEl0MI/3R1Tb5Wy7gECBAgQIAAAQIECAy1gJB+qMVLZzwhfemspUoIECBAoDgEohfSLhdCWDaEsHRt/chx1cNqlp89c+YSM7qmfaW6Zlj3yDELTG9ccKGe5oUWqWleaJHakWMWqKpvGh3qG5tC3ajGMGLkyFBbPzIMr6sPw0eMCBWVlf2uvLu7O8yY1hmmd3SEaR1Tw7SpU0NnW2vobG0J7S2TQ9vnn8+a8slHXS2fTJrV+tmnFVO/+Hz47NmzKoaNqPu0qrLqP7NmzJjY1dn+agjhrTnX1bzZ70loQIAAAQIECBAgQIAAgRISENKX0GIOcSlC+iEGNxwBAgQIEOhDILrIPro6Z9EQwiIhhAWH19UtXlM9bNFQVfmVnu6e5u7Zs0bN7p5d3z1zVu3sWTOHVVRWdVdVV8+uqq7uroz+Vlb2VFREf0Po6emp6OnpCd3dsyu6Z82qnD1rduXsWTOrenp6Kquqq6dXVtd0VVVWdlRWV7dVVFRM7u7u/mz2jBmTpk/r/CCE8EkI4aMQwqQQwochhC+sHgECBAgQIECAAAECBAikFhDS2xnZCgjps5XTjgABAgQIFI5AbQgh+js8hBBdeF815280w54QQncIYVYIYWYIYXoIoWvO/xZOBWZCgAABAgQIECBAgACBIhcQ0hf5AuZx+kL6POIbmgABAgQIECBAgAABAgQIECBAgACB0hAQ0pfGOuajCiF9PtSNSYAAAQIECBAgQIAAAQIECBAgQIBASQkI6UtqOYe0GCH9kHIbjAABAgQIECBAgAABAgQIECBAgACBUhQQ0pfiqg5NTUL6oXE2CgECBAgQIECAAAECBAgQIECAAAECJSwgpC/hxR3k0oT0gwysewIECBAgQIAAAQIECBAgQIAAAQIESl9ASF/6azxYFQrpB0tWvwQIECBAgAABAgQIECBAgAABAgQIlI2AkL5slnrACxXSDzipDgkQIECAAAECBAgQIECAAAECBAgQKDcBIX25rfjA1SukHzhLPREgQIAAAQIECBAgQIAAAQIECBAgUKYCQvoyXfgBKFtIPwCIuiBAgAABAgQIECBAgAABAgQIECBAoLwFhPTlvf65VC+kz0VPWwIECBAgQIAAAQIECBAgQIAAAQIECIQQhPS2QbYCQvps5bQjQIAAAQIECBAgQIAAAQIECBAgQIDAHAEhva2QrYCQPls57QgQIECAAAECBAgQIECAAAECBAgQICCktwdyFBDS5wioOQECBAgQIECAAAECBAgQIECAAAECBJyktweyFRDSZyunHQECBAgQIECAAAECBAgQIECAAAECBOYICOlthWwFhPTZymlHgAABAgQIECBAgAABAgQIECBAgAABIb09kKOAkD5HQM0JECBAgAABAgQIECBAgAABAgQIECDgJL09kK2AkD5bOe0IECBAgAABAgQIECBAgAABAgQIECAwR0BIbytkKyCkz1ZOOwIECBAgQIAAAQIECBAgQIAAAQIECAjp7YEcBYT0OQJqToAAAQIECBAgQIAAAQIECBAgQIAAASfp7YFsBYT02cppR4AAAQIECBAgQIAAAQIECBAgQIAAgTkCQnpbIVsBIX22ctoRIECAAAECBAgQIECAAAECBAgQIEBASG8P5CggpM8RUHMCBAgQIECAAAECBAgQIECAAAECBAg4SW8PZCsgpM9WTjsCBAgQIECAAAECBAgQIECAAAECBAjMERDS2wrZCgjps5XTjgABAgQIECBAgAABAgQIECBAgAABAkJ6eyBHASF9joCaEyBAgAABAgQIECBAgAABAgQIECBAwEl6eyBbASF9tnLaESBAgAABAgQIECBAgAABAgQIECBAYI6AkN5WyFZASJ+tnHYECBAgQIAAAQIECBAgQIAAAQIECBAQ0tsDOQoI6XME1JwAAQIECBAgQIAAAQIECBAgQIAAAQJO0tsD2QoI6bOV044AAQIECBAgQIAAAQIECBAgQIAAAQJzBIT0tkK2AkL6bOW0I0CAAAECBAgQIECAAAECBAgQIECAgJDeHshRQEifI6DmBAgQIECAAAECBAgQIECAAAECBAgQcJLeHshWQEifrZx2BAgQIECAAAECBAgQIECAAAECBAgQmCMgpLcVshUQ0mcrpx0BAgQIECBAgAABAgQIECBAgAABAgSE9PZAjgJC+hwBNSdAgAABAgQIECBAgAABAgQIECBAgICT9PZAtgJC+mzltCNAgAABAgQIECBAgAABAgQIECBAgMAcASG9rZCtgJA+WzntCBAgQIAAAQIECBAgQIAAAQIECBAgIKS3B3IUENLnCKg5AQIECBAgQIAAAQIECBAgQIAAAQIEnKS3B7IVENJnK6cdAQIECBAgQIAAAQIECBAgQIAAAQIE5ggI6W2FbAWE9NnKaUeAAAECBAgQIECAAAECBAgQIECAAAEhvT2Qo4CQPkdAzQkQIECAAAECBAgQIECAAAECBAgQIOAkvT2QrYCQPls57QgQIECAAAECBAgQIECAAAECBAgQIDBHQEhvK2QrIKTPVk47AgQIECBAgAABAgQIECBAgAABAgQICOntgRwFhPQ5AmpOgAABAgQIECBAgAABAgQIECBAgAABJ+ntgWwFhPTZymlHgAABAgQIECBAgAABAgQIECBAgACBOQJCelshWwEhfbZy2hEgQIAAAQIECBAgQIAAAQIECBAgQEBIbw/kKCCkzxFQcwIECBAgQIAAAQIECBAgQIAAAQIECDhJbw9kKyCkz1ZOOwIECBAgQIAAAQIECBAgQIAAAQIECMwRENLbCtkKCOmzldOOAAECBAgQIECAAAECBAgQIECAAAECQnp7IEcBIX2OgJoTIECAAAECBAgQIECAAAECBAgQIEDASXp7IFsBIX22ctoRIECAAAECBAgQIECAAAECBAgQIEBgjoCQ3lbIVkBIn62cdgQIECBAgAABAgQIECBAgAABAgQIEBDS2wM5CgjpcwTUnAABAgQIECBAgAABAgQIECBAgAABAk7S2wPZCgjps5XTjgABAgQIECBAgAABAgQIECBAgAABAnMEhPS2QrYCQvps5bQjQIAAAQIECBAgQIAAAQIECBAgQICAkN4eyFFASJ8joOYECBAgQIAAAQIECBAgQIAAAQIECBBwkt4eyFZASJ+tnHYECBAgQIAAAQIECBAgQIAAAQIECBCYIyCktxWyFRDSZyunHQECBAgQIECAAAECBAgQIECAAAECBIT09kCOAkL6HAE1J0CAAAECBAgQIECAAAECBAgQIECAgJP09kC2AkL6bOW0I0CAAAECBAgQIECAAAECBAgQIECAwBwBIb2tkK2AkD5bOe0IECBAgAABAgQIECBAgAABAgQIECAgpLcHchQQ0ucIqDkBAgQIECBAgAABAgQIECBAgAABAgScpLcHshUQ0mcrpx0BAgQIECBAgAABAgQIECBAgAABAgTmCAjpbYVsBYT02cppR4AAAQIECBAgQIAAAQIECBAgQIAAASG9PZCjgJA+R0DNCRAgQIAAAQIECBAgQIAAAQIECBAg4CS9PZCtgJA+WzntCBAgQIAAAQIECBAgQIAAAQIECBAgMEdASG8rZCsgpM9WTjsCBAgQIECAAAECBAgQIECAAAECBAgI6e2BHAWE9DkCak6AAAECBAgQIECAAAECBAgd8Mi9AAAEXklEQVQQIECAAAEn6e2BbAWE9NnKaUeAAAECBAgQIECAAAECBAgQIECAAIE5AkJ6WyFbASF9tnLaESBAgAABAgQIECBAgAABAgQIECBAQEhvD+QoIKTPEVBzAgQIECBAgAABAgQIECBAgAABAgQIOElvD2QrIKTPVk47AgQIECBAgAABAgQIECBAgAABAgQIzBEQ0tsK2QoI6bOV044AAQIECBAgQIAAAQIECBAgQIAAAQJCensgRwEhfY6AmhMgQIAAAQIECBAgQIAAAQIECBAgQMBJensgWwEhfbZy2hEgQIAAAQIECBAgQIAAAQIECBAgQGCOgJDeVshWQEifrZx2BAgQIECAAAECBAgQIECAAAECBAgQENLbAzkKCOlzBNScAAECBAgQIECAAAECBAgQIECAAAECTtLbA9kKCOmzldOOAAECBAgQIECAAAECBAgQIECAAAECcwSE9LZCtgJC+mzltCNAgAABAgQIECBAgAABAgQIECBAgICQ3h7IUUBInyOg5gQIECBAgAABAgQIECBAgAABAgQIEHCS3h7IVkBIn62cdgQIECBAgAABAgQIECBAgAABAgQIEJgjIKS3FbIVENJnK6cdAQIECBAgQIAAAQIECBAgQIAAAQIEhPT2QI4CQvocATUnQIAAAQIECBAgQIAAAQIECBAgQICAk/T2QLYCQvps5bQjQIAAAQIECBAgQIAAAQIECBAgQIDAHAEhva2QrYCQPls57QgQIECAAAECBAgQIECAAAECBAgQICCktwdyFBDS5wioOQECBAgQIECAAAECBAgQIECAAAECBJyktweyFRDSZyunHQECBAgQIECAAAECBAgQIECAAAECBOYICOlthWwFhPTZymlHgAABAgQIECBAgAABAgQIECBAgAABIb09kKOAkD5HQM0JECBAgAABAgQIECBAgAABAgQIECDgJL09kK2AkD5bOe0IECBAgAABAgQIECBAgAABAgQIECAwR0BIbytkKyCkz1ZOOwIECBAgQIAAAQIECBAgQIAAAQIECAjp7YEcBYT0OQJqToAAAQIECBAgQIAAAQIECBAgQIAAASfp7YFsBYT02cppR4AAAQIECBAgQIAAAQIECBAgQIAAgTkCQnpbIVsBIX22ctoRIECAAAECBAgQIECAAAECBAgQIEBASG8P5CggpM8RUHMCBAgQIECAAAECBAgQIECAAAECBAhUVVXNPO6446qHDRsGg0C/BO69995Zzz///NEhhIvTNazoV48eJkCAAAECBAgQIECAAAECBAgQIECAQPkJHBNCaCi/slU8QAKnza8fIf0AKeuGAAECBAgQIECAAAECBAgQIECAAAECBAj0V0BI318xzxMgQIAAAQIECBAgQIAAAQIECBAgQIAAgQESENIPEKRuCBAgQIAAAQIECBAgQIAAAQIECBAgQIBAfwWE9P0V8zwBAgQIECBAgAABAgQIECBAgAABAgQIEBgggf8HWErLFKa+/MMAAAAASUVORK5CYII="/>
          <p:cNvSpPr>
            <a:spLocks noChangeAspect="1" noChangeArrowheads="1"/>
          </p:cNvSpPr>
          <p:nvPr/>
        </p:nvSpPr>
        <p:spPr bwMode="auto">
          <a:xfrm>
            <a:off x="1985554" y="1985554"/>
            <a:ext cx="2436222" cy="24362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10"/>
          <p:cNvPicPr>
            <a:picLocks noChangeAspect="1"/>
          </p:cNvPicPr>
          <p:nvPr/>
        </p:nvPicPr>
        <p:blipFill rotWithShape="1">
          <a:blip r:embed="rId2"/>
          <a:srcRect r="33740" b="-251"/>
          <a:stretch/>
        </p:blipFill>
        <p:spPr>
          <a:xfrm>
            <a:off x="7286625" y="537469"/>
            <a:ext cx="4220605" cy="3541332"/>
          </a:xfrm>
          <a:prstGeom prst="rect">
            <a:avLst/>
          </a:prstGeom>
        </p:spPr>
      </p:pic>
      <p:sp>
        <p:nvSpPr>
          <p:cNvPr id="12" name="TextBox 11"/>
          <p:cNvSpPr txBox="1"/>
          <p:nvPr/>
        </p:nvSpPr>
        <p:spPr>
          <a:xfrm>
            <a:off x="6572596" y="542327"/>
            <a:ext cx="1407319" cy="923330"/>
          </a:xfrm>
          <a:prstGeom prst="rect">
            <a:avLst/>
          </a:prstGeom>
          <a:noFill/>
        </p:spPr>
        <p:txBody>
          <a:bodyPr wrap="square" rtlCol="0">
            <a:spAutoFit/>
          </a:bodyPr>
          <a:lstStyle/>
          <a:p>
            <a:r>
              <a:rPr lang="en-GB" b="1" dirty="0" smtClean="0">
                <a:latin typeface="Calibri" panose="020F0502020204030204" pitchFamily="34" charset="0"/>
                <a:cs typeface="Calibri" panose="020F0502020204030204" pitchFamily="34" charset="0"/>
              </a:rPr>
              <a:t>Public Health Approach</a:t>
            </a:r>
            <a:endParaRPr lang="en-GB"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18794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7904200" y="4058464"/>
            <a:ext cx="2926080" cy="2131077"/>
          </a:xfrm>
          <a:prstGeom prst="roundRect">
            <a:avLst/>
          </a:prstGeom>
          <a:solidFill>
            <a:srgbClr val="E4F3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13"/>
          <p:cNvSpPr/>
          <p:nvPr/>
        </p:nvSpPr>
        <p:spPr>
          <a:xfrm>
            <a:off x="733299" y="4591594"/>
            <a:ext cx="2610792" cy="1763486"/>
          </a:xfrm>
          <a:prstGeom prst="roundRect">
            <a:avLst/>
          </a:prstGeom>
          <a:solidFill>
            <a:srgbClr val="E4F3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8712926" y="986247"/>
            <a:ext cx="2046063" cy="2671352"/>
          </a:xfrm>
          <a:prstGeom prst="roundRect">
            <a:avLst/>
          </a:prstGeom>
          <a:solidFill>
            <a:srgbClr val="E4F3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607423" y="1293224"/>
            <a:ext cx="2836419" cy="3043922"/>
          </a:xfrm>
          <a:prstGeom prst="roundRect">
            <a:avLst/>
          </a:prstGeom>
          <a:solidFill>
            <a:srgbClr val="E4F3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4"/>
          </p:nvPr>
        </p:nvSpPr>
        <p:spPr/>
        <p:txBody>
          <a:bodyPr/>
          <a:lstStyle/>
          <a:p>
            <a:fld id="{20E6EF6E-3CFC-45B5-ADB5-6BCFD29737BB}" type="slidenum">
              <a:rPr lang="en-GB" smtClean="0"/>
              <a:t>4</a:t>
            </a:fld>
            <a:endParaRPr lang="en-GB"/>
          </a:p>
        </p:txBody>
      </p:sp>
      <p:sp>
        <p:nvSpPr>
          <p:cNvPr id="6" name="Title 1"/>
          <p:cNvSpPr>
            <a:spLocks noGrp="1"/>
          </p:cNvSpPr>
          <p:nvPr>
            <p:ph type="title"/>
          </p:nvPr>
        </p:nvSpPr>
        <p:spPr>
          <a:xfrm>
            <a:off x="2246320" y="34356"/>
            <a:ext cx="3693846" cy="1325563"/>
          </a:xfrm>
        </p:spPr>
        <p:txBody>
          <a:bodyPr/>
          <a:lstStyle/>
          <a:p>
            <a:r>
              <a:rPr lang="en-GB" sz="3600" b="1" dirty="0">
                <a:solidFill>
                  <a:srgbClr val="1D99A0"/>
                </a:solidFill>
                <a:latin typeface="Calibri" panose="020F0502020204030204" pitchFamily="34" charset="0"/>
                <a:cs typeface="Calibri" panose="020F0502020204030204" pitchFamily="34" charset="0"/>
              </a:rPr>
              <a:t>Introduction</a:t>
            </a:r>
            <a:r>
              <a:rPr lang="en-GB" sz="3600" b="1" dirty="0">
                <a:solidFill>
                  <a:srgbClr val="1D99A0"/>
                </a:solidFill>
              </a:rPr>
              <a:t> </a:t>
            </a:r>
            <a:r>
              <a:rPr lang="en-GB" b="1" dirty="0">
                <a:solidFill>
                  <a:srgbClr val="5F5F5F"/>
                </a:solidFill>
              </a:rPr>
              <a:t> </a:t>
            </a:r>
          </a:p>
        </p:txBody>
      </p:sp>
      <p:pic>
        <p:nvPicPr>
          <p:cNvPr id="8" name="Picture 7"/>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7125"/>
          <a:stretch/>
        </p:blipFill>
        <p:spPr bwMode="auto">
          <a:xfrm>
            <a:off x="3698515" y="818648"/>
            <a:ext cx="5127642" cy="4347452"/>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083" t="4162" r="29832" b="47781"/>
          <a:stretch/>
        </p:blipFill>
        <p:spPr bwMode="auto">
          <a:xfrm>
            <a:off x="3598764" y="4700543"/>
            <a:ext cx="2217771" cy="1841545"/>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733299" y="1426615"/>
            <a:ext cx="2710543" cy="2723823"/>
          </a:xfrm>
          <a:prstGeom prst="rect">
            <a:avLst/>
          </a:prstGeom>
          <a:noFill/>
        </p:spPr>
        <p:txBody>
          <a:bodyPr wrap="square" rtlCol="0">
            <a:spAutoFit/>
          </a:bodyPr>
          <a:lstStyle/>
          <a:p>
            <a:r>
              <a:rPr lang="en-GB" sz="900" dirty="0">
                <a:latin typeface="Calibri" panose="020F0502020204030204" pitchFamily="34" charset="0"/>
                <a:cs typeface="Calibri" panose="020F0502020204030204" pitchFamily="34" charset="0"/>
              </a:rPr>
              <a:t>Hampshire </a:t>
            </a:r>
          </a:p>
          <a:p>
            <a:endParaRPr lang="en-GB" sz="9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900" dirty="0">
                <a:latin typeface="Calibri" panose="020F0502020204030204" pitchFamily="34" charset="0"/>
                <a:cs typeface="Calibri" panose="020F0502020204030204" pitchFamily="34" charset="0"/>
              </a:rPr>
              <a:t>Hampshire County Council (HCC) does not account for Portsmouth and Southampton. HCC is split into eleven districts, each of which is served by two tiers of local government.</a:t>
            </a:r>
          </a:p>
          <a:p>
            <a:pPr marL="171450" indent="-171450">
              <a:buFont typeface="Arial" panose="020B0604020202020204" pitchFamily="34" charset="0"/>
              <a:buChar char="•"/>
            </a:pPr>
            <a:endParaRPr lang="en-GB" sz="9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900" dirty="0">
                <a:latin typeface="Calibri" panose="020F0502020204030204" pitchFamily="34" charset="0"/>
                <a:cs typeface="Calibri" panose="020F0502020204030204" pitchFamily="34" charset="0"/>
              </a:rPr>
              <a:t>Population of over 1.43 million based on 2023 estimates.</a:t>
            </a:r>
          </a:p>
          <a:p>
            <a:pPr marL="171450" indent="-171450">
              <a:buFont typeface="Arial" panose="020B0604020202020204" pitchFamily="34" charset="0"/>
              <a:buChar char="•"/>
            </a:pPr>
            <a:endParaRPr lang="en-GB" sz="9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900" dirty="0">
                <a:latin typeface="Calibri" panose="020F0502020204030204" pitchFamily="34" charset="0"/>
                <a:cs typeface="Calibri" panose="020F0502020204030204" pitchFamily="34" charset="0"/>
              </a:rPr>
              <a:t>Lowest density population is in the New Forest, with </a:t>
            </a:r>
            <a:r>
              <a:rPr lang="en-GB" sz="900" dirty="0" smtClean="0">
                <a:latin typeface="Calibri" panose="020F0502020204030204" pitchFamily="34" charset="0"/>
                <a:cs typeface="Calibri" panose="020F0502020204030204" pitchFamily="34" charset="0"/>
              </a:rPr>
              <a:t>16.3 </a:t>
            </a:r>
            <a:r>
              <a:rPr lang="en-GB" sz="900" dirty="0">
                <a:latin typeface="Calibri" panose="020F0502020204030204" pitchFamily="34" charset="0"/>
                <a:cs typeface="Calibri" panose="020F0502020204030204" pitchFamily="34" charset="0"/>
              </a:rPr>
              <a:t>residents per km2.</a:t>
            </a:r>
          </a:p>
          <a:p>
            <a:pPr marL="171450" indent="-171450">
              <a:buFont typeface="Arial" panose="020B0604020202020204" pitchFamily="34" charset="0"/>
              <a:buChar char="•"/>
            </a:pPr>
            <a:endParaRPr lang="en-GB" sz="9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900" dirty="0">
                <a:latin typeface="Calibri" panose="020F0502020204030204" pitchFamily="34" charset="0"/>
                <a:cs typeface="Calibri" panose="020F0502020204030204" pitchFamily="34" charset="0"/>
              </a:rPr>
              <a:t>Most densely populated area was in Eastleigh, with </a:t>
            </a:r>
            <a:r>
              <a:rPr lang="en-GB" sz="900" dirty="0" smtClean="0">
                <a:latin typeface="Calibri" panose="020F0502020204030204" pitchFamily="34" charset="0"/>
                <a:cs typeface="Calibri" panose="020F0502020204030204" pitchFamily="34" charset="0"/>
              </a:rPr>
              <a:t>11490.9 </a:t>
            </a:r>
            <a:r>
              <a:rPr lang="en-GB" sz="900" dirty="0">
                <a:latin typeface="Calibri" panose="020F0502020204030204" pitchFamily="34" charset="0"/>
                <a:cs typeface="Calibri" panose="020F0502020204030204" pitchFamily="34" charset="0"/>
              </a:rPr>
              <a:t>per km2.</a:t>
            </a:r>
          </a:p>
          <a:p>
            <a:pPr marL="171450" indent="-171450">
              <a:buFont typeface="Arial" panose="020B0604020202020204" pitchFamily="34" charset="0"/>
              <a:buChar char="•"/>
            </a:pPr>
            <a:endParaRPr lang="en-GB" sz="9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900" dirty="0">
                <a:latin typeface="Calibri" panose="020F0502020204030204" pitchFamily="34" charset="0"/>
                <a:cs typeface="Calibri" panose="020F0502020204030204" pitchFamily="34" charset="0"/>
              </a:rPr>
              <a:t>1 University.</a:t>
            </a:r>
          </a:p>
          <a:p>
            <a:pPr marL="171450" indent="-171450">
              <a:buFont typeface="Arial" panose="020B0604020202020204" pitchFamily="34" charset="0"/>
              <a:buChar char="•"/>
            </a:pPr>
            <a:endParaRPr lang="en-GB" sz="9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900" dirty="0">
                <a:latin typeface="Calibri" panose="020F0502020204030204" pitchFamily="34" charset="0"/>
                <a:cs typeface="Calibri" panose="020F0502020204030204" pitchFamily="34" charset="0"/>
              </a:rPr>
              <a:t>92.6% of residents self-defined as white.</a:t>
            </a:r>
          </a:p>
        </p:txBody>
      </p:sp>
      <p:sp>
        <p:nvSpPr>
          <p:cNvPr id="11" name="TextBox 10"/>
          <p:cNvSpPr txBox="1"/>
          <p:nvPr/>
        </p:nvSpPr>
        <p:spPr>
          <a:xfrm>
            <a:off x="8760372" y="1081388"/>
            <a:ext cx="1998617" cy="2954655"/>
          </a:xfrm>
          <a:prstGeom prst="rect">
            <a:avLst/>
          </a:prstGeom>
          <a:noFill/>
        </p:spPr>
        <p:txBody>
          <a:bodyPr wrap="square" rtlCol="0">
            <a:spAutoFit/>
          </a:bodyPr>
          <a:lstStyle/>
          <a:p>
            <a:r>
              <a:rPr lang="en-GB" sz="900" dirty="0">
                <a:latin typeface="Calibri" panose="020F0502020204030204" pitchFamily="34" charset="0"/>
                <a:cs typeface="Calibri" panose="020F0502020204030204" pitchFamily="34" charset="0"/>
              </a:rPr>
              <a:t>Portsmouth</a:t>
            </a:r>
          </a:p>
          <a:p>
            <a:endParaRPr lang="en-GB" sz="9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900" dirty="0">
                <a:latin typeface="Calibri" panose="020F0502020204030204" pitchFamily="34" charset="0"/>
                <a:cs typeface="Calibri" panose="020F0502020204030204" pitchFamily="34" charset="0"/>
              </a:rPr>
              <a:t>Unitary Authority.</a:t>
            </a:r>
          </a:p>
          <a:p>
            <a:pPr marL="285750" indent="-285750">
              <a:buFont typeface="Arial" panose="020B0604020202020204" pitchFamily="34" charset="0"/>
              <a:buChar char="•"/>
            </a:pPr>
            <a:endParaRPr lang="en-GB" sz="9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900" dirty="0">
                <a:latin typeface="Calibri" panose="020F0502020204030204" pitchFamily="34" charset="0"/>
                <a:cs typeface="Calibri" panose="020F0502020204030204" pitchFamily="34" charset="0"/>
              </a:rPr>
              <a:t>Population estimate of </a:t>
            </a:r>
            <a:r>
              <a:rPr lang="en-GB" sz="900" dirty="0" smtClean="0">
                <a:latin typeface="Calibri" panose="020F0502020204030204" pitchFamily="34" charset="0"/>
                <a:cs typeface="Calibri" panose="020F0502020204030204" pitchFamily="34" charset="0"/>
              </a:rPr>
              <a:t>210</a:t>
            </a:r>
            <a:r>
              <a:rPr lang="en-GB" sz="900" dirty="0">
                <a:latin typeface="Calibri" panose="020F0502020204030204" pitchFamily="34" charset="0"/>
                <a:cs typeface="Calibri" panose="020F0502020204030204" pitchFamily="34" charset="0"/>
              </a:rPr>
              <a:t>, 300 in 2023. Between 2011 and 2021, the population increased by 1.5%, lower than the South East average of 7.5%.</a:t>
            </a:r>
          </a:p>
          <a:p>
            <a:pPr marL="285750" indent="-285750">
              <a:buFont typeface="Arial" panose="020B0604020202020204" pitchFamily="34" charset="0"/>
              <a:buChar char="•"/>
            </a:pPr>
            <a:endParaRPr lang="en-GB" sz="9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900" dirty="0">
                <a:latin typeface="Calibri" panose="020F0502020204030204" pitchFamily="34" charset="0"/>
                <a:cs typeface="Calibri" panose="020F0502020204030204" pitchFamily="34" charset="0"/>
              </a:rPr>
              <a:t>Most densely populated area records </a:t>
            </a:r>
            <a:r>
              <a:rPr lang="en-GB" sz="900" dirty="0" smtClean="0">
                <a:latin typeface="Calibri" panose="020F0502020204030204" pitchFamily="34" charset="0"/>
                <a:cs typeface="Calibri" panose="020F0502020204030204" pitchFamily="34" charset="0"/>
              </a:rPr>
              <a:t>19872.5 </a:t>
            </a:r>
            <a:r>
              <a:rPr lang="en-GB" sz="900" dirty="0">
                <a:latin typeface="Calibri" panose="020F0502020204030204" pitchFamily="34" charset="0"/>
                <a:cs typeface="Calibri" panose="020F0502020204030204" pitchFamily="34" charset="0"/>
              </a:rPr>
              <a:t>residents per km2</a:t>
            </a:r>
          </a:p>
          <a:p>
            <a:pPr marL="285750" indent="-285750">
              <a:buFont typeface="Arial" panose="020B0604020202020204" pitchFamily="34" charset="0"/>
              <a:buChar char="•"/>
            </a:pPr>
            <a:endParaRPr lang="en-GB" sz="9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900" dirty="0">
                <a:latin typeface="Calibri" panose="020F0502020204030204" pitchFamily="34" charset="0"/>
                <a:cs typeface="Calibri" panose="020F0502020204030204" pitchFamily="34" charset="0"/>
              </a:rPr>
              <a:t>1 University.</a:t>
            </a:r>
          </a:p>
          <a:p>
            <a:pPr marL="285750" indent="-285750">
              <a:buFont typeface="Arial" panose="020B0604020202020204" pitchFamily="34" charset="0"/>
              <a:buChar char="•"/>
            </a:pPr>
            <a:endParaRPr lang="en-GB" sz="9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900" dirty="0">
                <a:latin typeface="Calibri" panose="020F0502020204030204" pitchFamily="34" charset="0"/>
                <a:cs typeface="Calibri" panose="020F0502020204030204" pitchFamily="34" charset="0"/>
              </a:rPr>
              <a:t>85.2% of residents self-defined as white.</a:t>
            </a:r>
          </a:p>
          <a:p>
            <a:pPr marL="285750" indent="-285750">
              <a:buFont typeface="Arial" panose="020B0604020202020204" pitchFamily="34" charset="0"/>
              <a:buChar char="•"/>
            </a:pPr>
            <a:endParaRPr lang="en-GB" sz="12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1200" dirty="0">
              <a:latin typeface="Calibri" panose="020F0502020204030204" pitchFamily="34" charset="0"/>
              <a:cs typeface="Calibri" panose="020F0502020204030204" pitchFamily="34" charset="0"/>
            </a:endParaRPr>
          </a:p>
        </p:txBody>
      </p:sp>
      <p:sp>
        <p:nvSpPr>
          <p:cNvPr id="13" name="TextBox 12"/>
          <p:cNvSpPr txBox="1"/>
          <p:nvPr/>
        </p:nvSpPr>
        <p:spPr>
          <a:xfrm>
            <a:off x="733299" y="4763193"/>
            <a:ext cx="2917770" cy="2031325"/>
          </a:xfrm>
          <a:prstGeom prst="rect">
            <a:avLst/>
          </a:prstGeom>
          <a:noFill/>
        </p:spPr>
        <p:txBody>
          <a:bodyPr wrap="square" rtlCol="0">
            <a:spAutoFit/>
          </a:bodyPr>
          <a:lstStyle/>
          <a:p>
            <a:r>
              <a:rPr lang="en-GB" sz="900" dirty="0">
                <a:latin typeface="Calibri" panose="020F0502020204030204" pitchFamily="34" charset="0"/>
                <a:cs typeface="Calibri" panose="020F0502020204030204" pitchFamily="34" charset="0"/>
              </a:rPr>
              <a:t>Isle of Wight</a:t>
            </a:r>
          </a:p>
          <a:p>
            <a:endParaRPr lang="en-GB" sz="9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900" dirty="0">
                <a:latin typeface="Calibri" panose="020F0502020204030204" pitchFamily="34" charset="0"/>
                <a:cs typeface="Calibri" panose="020F0502020204030204" pitchFamily="34" charset="0"/>
              </a:rPr>
              <a:t>Unitary Authority.</a:t>
            </a:r>
          </a:p>
          <a:p>
            <a:pPr marL="171450" indent="-171450">
              <a:buFont typeface="Arial" panose="020B0604020202020204" pitchFamily="34" charset="0"/>
              <a:buChar char="•"/>
            </a:pPr>
            <a:endParaRPr lang="en-GB" sz="9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900" dirty="0">
                <a:latin typeface="Calibri" panose="020F0502020204030204" pitchFamily="34" charset="0"/>
                <a:cs typeface="Calibri" panose="020F0502020204030204" pitchFamily="34" charset="0"/>
              </a:rPr>
              <a:t>Population estimate of </a:t>
            </a:r>
            <a:r>
              <a:rPr lang="en-GB" sz="900" dirty="0" smtClean="0">
                <a:latin typeface="Calibri" panose="020F0502020204030204" pitchFamily="34" charset="0"/>
                <a:cs typeface="Calibri" panose="020F0502020204030204" pitchFamily="34" charset="0"/>
              </a:rPr>
              <a:t>142</a:t>
            </a:r>
            <a:r>
              <a:rPr lang="en-GB" sz="900" dirty="0">
                <a:latin typeface="Calibri" panose="020F0502020204030204" pitchFamily="34" charset="0"/>
                <a:cs typeface="Calibri" panose="020F0502020204030204" pitchFamily="34" charset="0"/>
              </a:rPr>
              <a:t>, 426 in 2023.</a:t>
            </a:r>
          </a:p>
          <a:p>
            <a:pPr marL="171450" indent="-171450">
              <a:buFont typeface="Arial" panose="020B0604020202020204" pitchFamily="34" charset="0"/>
              <a:buChar char="•"/>
            </a:pPr>
            <a:endParaRPr lang="en-GB" sz="9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900" dirty="0">
                <a:latin typeface="Calibri" panose="020F0502020204030204" pitchFamily="34" charset="0"/>
                <a:cs typeface="Calibri" panose="020F0502020204030204" pitchFamily="34" charset="0"/>
              </a:rPr>
              <a:t>Population density ranges from </a:t>
            </a:r>
            <a:r>
              <a:rPr lang="en-GB" sz="900" dirty="0" smtClean="0">
                <a:latin typeface="Calibri" panose="020F0502020204030204" pitchFamily="34" charset="0"/>
                <a:cs typeface="Calibri" panose="020F0502020204030204" pitchFamily="34" charset="0"/>
              </a:rPr>
              <a:t>25.2 </a:t>
            </a:r>
            <a:r>
              <a:rPr lang="en-GB" sz="900" dirty="0">
                <a:latin typeface="Calibri" panose="020F0502020204030204" pitchFamily="34" charset="0"/>
                <a:cs typeface="Calibri" panose="020F0502020204030204" pitchFamily="34" charset="0"/>
              </a:rPr>
              <a:t>to </a:t>
            </a:r>
            <a:r>
              <a:rPr lang="en-GB" sz="900" dirty="0" smtClean="0">
                <a:latin typeface="Calibri" panose="020F0502020204030204" pitchFamily="34" charset="0"/>
                <a:cs typeface="Calibri" panose="020F0502020204030204" pitchFamily="34" charset="0"/>
              </a:rPr>
              <a:t>9840.4 </a:t>
            </a:r>
            <a:r>
              <a:rPr lang="en-GB" sz="900" dirty="0">
                <a:latin typeface="Calibri" panose="020F0502020204030204" pitchFamily="34" charset="0"/>
                <a:cs typeface="Calibri" panose="020F0502020204030204" pitchFamily="34" charset="0"/>
              </a:rPr>
              <a:t>residents per km2.</a:t>
            </a:r>
          </a:p>
          <a:p>
            <a:pPr marL="171450" indent="-171450">
              <a:buFont typeface="Arial" panose="020B0604020202020204" pitchFamily="34" charset="0"/>
              <a:buChar char="•"/>
            </a:pPr>
            <a:endParaRPr lang="en-GB" sz="9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900" dirty="0">
                <a:latin typeface="Calibri" panose="020F0502020204030204" pitchFamily="34" charset="0"/>
                <a:cs typeface="Calibri" panose="020F0502020204030204" pitchFamily="34" charset="0"/>
              </a:rPr>
              <a:t>97% of residents self-defined as white. </a:t>
            </a:r>
          </a:p>
          <a:p>
            <a:endParaRPr lang="en-GB" dirty="0"/>
          </a:p>
          <a:p>
            <a:endParaRPr lang="en-GB" dirty="0"/>
          </a:p>
        </p:txBody>
      </p:sp>
      <p:sp>
        <p:nvSpPr>
          <p:cNvPr id="15" name="TextBox 14"/>
          <p:cNvSpPr txBox="1"/>
          <p:nvPr/>
        </p:nvSpPr>
        <p:spPr>
          <a:xfrm>
            <a:off x="8093088" y="4150438"/>
            <a:ext cx="2904112" cy="2031325"/>
          </a:xfrm>
          <a:prstGeom prst="rect">
            <a:avLst/>
          </a:prstGeom>
          <a:noFill/>
        </p:spPr>
        <p:txBody>
          <a:bodyPr wrap="square" rtlCol="0">
            <a:spAutoFit/>
          </a:bodyPr>
          <a:lstStyle/>
          <a:p>
            <a:r>
              <a:rPr lang="en-GB" sz="900" dirty="0">
                <a:latin typeface="Calibri" panose="020F0502020204030204" pitchFamily="34" charset="0"/>
                <a:cs typeface="Calibri" panose="020F0502020204030204" pitchFamily="34" charset="0"/>
              </a:rPr>
              <a:t>Southampton</a:t>
            </a:r>
          </a:p>
          <a:p>
            <a:endParaRPr lang="en-GB" sz="9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900" dirty="0">
                <a:latin typeface="Calibri" panose="020F0502020204030204" pitchFamily="34" charset="0"/>
                <a:cs typeface="Calibri" panose="020F0502020204030204" pitchFamily="34" charset="0"/>
              </a:rPr>
              <a:t>Unitary Authority</a:t>
            </a:r>
          </a:p>
          <a:p>
            <a:pPr marL="171450" indent="-171450">
              <a:buFont typeface="Arial" panose="020B0604020202020204" pitchFamily="34" charset="0"/>
              <a:buChar char="•"/>
            </a:pPr>
            <a:endParaRPr lang="en-GB" sz="9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900" dirty="0">
                <a:latin typeface="Calibri" panose="020F0502020204030204" pitchFamily="34" charset="0"/>
                <a:cs typeface="Calibri" panose="020F0502020204030204" pitchFamily="34" charset="0"/>
              </a:rPr>
              <a:t>Population estimate of </a:t>
            </a:r>
            <a:r>
              <a:rPr lang="en-GB" sz="900" dirty="0" smtClean="0">
                <a:latin typeface="Calibri" panose="020F0502020204030204" pitchFamily="34" charset="0"/>
                <a:cs typeface="Calibri" panose="020F0502020204030204" pitchFamily="34" charset="0"/>
              </a:rPr>
              <a:t>264</a:t>
            </a:r>
            <a:r>
              <a:rPr lang="en-GB" sz="900" dirty="0">
                <a:latin typeface="Calibri" panose="020F0502020204030204" pitchFamily="34" charset="0"/>
                <a:cs typeface="Calibri" panose="020F0502020204030204" pitchFamily="34" charset="0"/>
              </a:rPr>
              <a:t>, 957 in 2023.</a:t>
            </a:r>
          </a:p>
          <a:p>
            <a:pPr marL="171450" indent="-171450">
              <a:buFont typeface="Arial" panose="020B0604020202020204" pitchFamily="34" charset="0"/>
              <a:buChar char="•"/>
            </a:pPr>
            <a:endParaRPr lang="en-GB" sz="9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900" dirty="0">
                <a:latin typeface="Calibri" panose="020F0502020204030204" pitchFamily="34" charset="0"/>
                <a:cs typeface="Calibri" panose="020F0502020204030204" pitchFamily="34" charset="0"/>
              </a:rPr>
              <a:t>Population density ranges from </a:t>
            </a:r>
            <a:r>
              <a:rPr lang="en-GB" sz="900" dirty="0" smtClean="0">
                <a:latin typeface="Calibri" panose="020F0502020204030204" pitchFamily="34" charset="0"/>
                <a:cs typeface="Calibri" panose="020F0502020204030204" pitchFamily="34" charset="0"/>
              </a:rPr>
              <a:t>918.1 </a:t>
            </a:r>
            <a:r>
              <a:rPr lang="en-GB" sz="900" dirty="0">
                <a:latin typeface="Calibri" panose="020F0502020204030204" pitchFamily="34" charset="0"/>
                <a:cs typeface="Calibri" panose="020F0502020204030204" pitchFamily="34" charset="0"/>
              </a:rPr>
              <a:t>to </a:t>
            </a:r>
            <a:r>
              <a:rPr lang="en-GB" sz="900" dirty="0" smtClean="0">
                <a:latin typeface="Calibri" panose="020F0502020204030204" pitchFamily="34" charset="0"/>
                <a:cs typeface="Calibri" panose="020F0502020204030204" pitchFamily="34" charset="0"/>
              </a:rPr>
              <a:t>22756.2 </a:t>
            </a:r>
            <a:r>
              <a:rPr lang="en-GB" sz="900" dirty="0">
                <a:latin typeface="Calibri" panose="020F0502020204030204" pitchFamily="34" charset="0"/>
                <a:cs typeface="Calibri" panose="020F0502020204030204" pitchFamily="34" charset="0"/>
              </a:rPr>
              <a:t>residents per km2.</a:t>
            </a:r>
          </a:p>
          <a:p>
            <a:pPr marL="171450" indent="-171450">
              <a:buFont typeface="Arial" panose="020B0604020202020204" pitchFamily="34" charset="0"/>
              <a:buChar char="•"/>
            </a:pPr>
            <a:endParaRPr lang="en-GB" sz="9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900" dirty="0">
                <a:latin typeface="Calibri" panose="020F0502020204030204" pitchFamily="34" charset="0"/>
                <a:cs typeface="Calibri" panose="020F0502020204030204" pitchFamily="34" charset="0"/>
              </a:rPr>
              <a:t>2 Universities. Largely due to the University population, 18.6% of residents are aged 16-24 years, compared to just 10.6% in England.</a:t>
            </a:r>
          </a:p>
          <a:p>
            <a:pPr marL="171450" indent="-171450">
              <a:buFont typeface="Arial" panose="020B0604020202020204" pitchFamily="34" charset="0"/>
              <a:buChar char="•"/>
            </a:pPr>
            <a:endParaRPr lang="en-GB" sz="9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900" dirty="0">
                <a:latin typeface="Calibri" panose="020F0502020204030204" pitchFamily="34" charset="0"/>
                <a:cs typeface="Calibri" panose="020F0502020204030204" pitchFamily="34" charset="0"/>
              </a:rPr>
              <a:t>80.7% of residents are self-defined as white. </a:t>
            </a:r>
          </a:p>
        </p:txBody>
      </p:sp>
    </p:spTree>
    <p:extLst>
      <p:ext uri="{BB962C8B-B14F-4D97-AF65-F5344CB8AC3E}">
        <p14:creationId xmlns:p14="http://schemas.microsoft.com/office/powerpoint/2010/main" val="3877329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5980" y="1477056"/>
            <a:ext cx="5128859" cy="3046988"/>
          </a:xfrm>
          <a:prstGeom prst="rect">
            <a:avLst/>
          </a:prstGeom>
          <a:noFill/>
        </p:spPr>
        <p:txBody>
          <a:bodyPr wrap="square" rtlCol="0">
            <a:spAutoFit/>
          </a:bodyPr>
          <a:lstStyle/>
          <a:p>
            <a:r>
              <a:rPr lang="en-GB" sz="1200" dirty="0">
                <a:latin typeface="Calibri" panose="020F0502020204030204" pitchFamily="34" charset="0"/>
                <a:cs typeface="Calibri" panose="020F0502020204030204" pitchFamily="34" charset="0"/>
              </a:rPr>
              <a:t>Overall, </a:t>
            </a:r>
            <a:r>
              <a:rPr lang="en-GB" sz="1200" dirty="0" smtClean="0">
                <a:latin typeface="Calibri" panose="020F0502020204030204" pitchFamily="34" charset="0"/>
                <a:cs typeface="Calibri" panose="020F0502020204030204" pitchFamily="34" charset="0"/>
              </a:rPr>
              <a:t>there were 5028 </a:t>
            </a:r>
            <a:r>
              <a:rPr lang="en-GB" sz="1200" dirty="0">
                <a:latin typeface="Calibri" panose="020F0502020204030204" pitchFamily="34" charset="0"/>
                <a:cs typeface="Calibri" panose="020F0502020204030204" pitchFamily="34" charset="0"/>
              </a:rPr>
              <a:t>serious violence offences recorded by Hampshire and Isle of Wight Constabulary across HIPS during the 2023/24 financial year. There was a 2.7% decrease in serious violence in comparison to the previous year, which was in line with 2019/20 and 2021/22. </a:t>
            </a:r>
          </a:p>
          <a:p>
            <a:endParaRPr lang="en-GB" sz="1200" dirty="0">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Taking the Covid-19 pandemic into consideration, there has been almost no change in levels of serious violence over the last five years (0.4% increase). Southampton, Portsmouth and Rushmoor recorded the highest rates of serious violence per 1000 residents. </a:t>
            </a:r>
          </a:p>
          <a:p>
            <a:endParaRPr lang="en-GB" sz="1200" dirty="0">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Combined, Portsmouth and Southampton accounted for 45% of all serious violence offences in the HIPS area. </a:t>
            </a:r>
          </a:p>
          <a:p>
            <a:endParaRPr lang="en-GB" sz="1200" dirty="0"/>
          </a:p>
          <a:p>
            <a:endParaRPr lang="en-GB" sz="1200" dirty="0"/>
          </a:p>
          <a:p>
            <a:endParaRPr lang="en-GB" sz="1200" dirty="0"/>
          </a:p>
          <a:p>
            <a:endParaRPr lang="en-GB" sz="1200" dirty="0"/>
          </a:p>
        </p:txBody>
      </p:sp>
      <p:sp>
        <p:nvSpPr>
          <p:cNvPr id="2" name="Title 1"/>
          <p:cNvSpPr>
            <a:spLocks noGrp="1"/>
          </p:cNvSpPr>
          <p:nvPr>
            <p:ph type="title"/>
          </p:nvPr>
        </p:nvSpPr>
        <p:spPr>
          <a:xfrm>
            <a:off x="1970201" y="107430"/>
            <a:ext cx="10680569" cy="1325563"/>
          </a:xfrm>
        </p:spPr>
        <p:txBody>
          <a:bodyPr>
            <a:normAutofit/>
          </a:bodyPr>
          <a:lstStyle/>
          <a:p>
            <a:r>
              <a:rPr lang="en-GB" sz="3500" b="1" dirty="0">
                <a:solidFill>
                  <a:srgbClr val="1D99A0"/>
                </a:solidFill>
                <a:latin typeface="Calibri" panose="020F0502020204030204" pitchFamily="34" charset="0"/>
                <a:cs typeface="Calibri" panose="020F0502020204030204" pitchFamily="34" charset="0"/>
              </a:rPr>
              <a:t>What serious violence has happened in the last year?</a:t>
            </a:r>
          </a:p>
        </p:txBody>
      </p:sp>
      <p:sp>
        <p:nvSpPr>
          <p:cNvPr id="4" name="Slide Number Placeholder 3"/>
          <p:cNvSpPr>
            <a:spLocks noGrp="1"/>
          </p:cNvSpPr>
          <p:nvPr>
            <p:ph type="sldNum" sz="quarter" idx="4"/>
          </p:nvPr>
        </p:nvSpPr>
        <p:spPr/>
        <p:txBody>
          <a:bodyPr/>
          <a:lstStyle/>
          <a:p>
            <a:fld id="{20E6EF6E-3CFC-45B5-ADB5-6BCFD29737BB}" type="slidenum">
              <a:rPr lang="en-GB" smtClean="0"/>
              <a:t>5</a:t>
            </a:fld>
            <a:endParaRPr lang="en-GB"/>
          </a:p>
        </p:txBody>
      </p:sp>
      <p:sp>
        <p:nvSpPr>
          <p:cNvPr id="9" name="Text Box 1802636651"/>
          <p:cNvSpPr txBox="1"/>
          <p:nvPr/>
        </p:nvSpPr>
        <p:spPr>
          <a:xfrm>
            <a:off x="645980" y="6176963"/>
            <a:ext cx="4539975" cy="138499"/>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spAutoFit/>
          </a:bodyPr>
          <a:lstStyle/>
          <a:p>
            <a:pPr>
              <a:spcAft>
                <a:spcPts val="1000"/>
              </a:spcAft>
            </a:pPr>
            <a:r>
              <a:rPr lang="en-GB" sz="900" b="1" i="1" dirty="0">
                <a:solidFill>
                  <a:srgbClr val="5F5F5F"/>
                </a:solidFill>
                <a:latin typeface="Calibri" panose="020F0502020204030204" pitchFamily="34" charset="0"/>
                <a:cs typeface="Calibri" panose="020F0502020204030204" pitchFamily="34" charset="0"/>
              </a:rPr>
              <a:t>Figure 1. Police recorded serious violence, rate per 1000 persons, Hampshire CSPs, 2023/24</a:t>
            </a:r>
            <a:endParaRPr lang="en-GB" sz="900" b="1" i="1" dirty="0">
              <a:solidFill>
                <a:srgbClr val="5F5F5F"/>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 name="TextBox 9"/>
          <p:cNvSpPr txBox="1"/>
          <p:nvPr/>
        </p:nvSpPr>
        <p:spPr>
          <a:xfrm>
            <a:off x="6076605" y="3827638"/>
            <a:ext cx="5320144" cy="3046988"/>
          </a:xfrm>
          <a:prstGeom prst="rect">
            <a:avLst/>
          </a:prstGeom>
          <a:noFill/>
        </p:spPr>
        <p:txBody>
          <a:bodyPr wrap="square" rtlCol="0">
            <a:spAutoFit/>
          </a:bodyPr>
          <a:lstStyle/>
          <a:p>
            <a:r>
              <a:rPr lang="en-GB" sz="1200" dirty="0">
                <a:latin typeface="Calibri" panose="020F0502020204030204" pitchFamily="34" charset="0"/>
                <a:cs typeface="Calibri" panose="020F0502020204030204" pitchFamily="34" charset="0"/>
              </a:rPr>
              <a:t>An offensive weapon is defined as “any article made or adapted for use for causing injury to the person or intended by the person having it with them or by some other person.”</a:t>
            </a:r>
          </a:p>
          <a:p>
            <a:endParaRPr lang="en-GB" sz="1200" dirty="0">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The most common serious violence offence in 2023/24 was Possession of Weapons offences; these accounted for 45% of all serious violence offences. IOW had the highest proportion of Possession of Weapons Offences (56%) and Portsmouth had the lowest (40%). Compared to the previous year, Possession of Weapons offences have increased by 3.6%. </a:t>
            </a:r>
          </a:p>
          <a:p>
            <a:endParaRPr lang="en-GB" sz="1200" dirty="0">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When compared to the previous twelve months, Violence with Injury, Robbery of Personal Property, Robbery of Business Property and Public Order Offences all decreased for 2023/24. Homicide remained at </a:t>
            </a:r>
            <a:r>
              <a:rPr lang="en-GB" sz="1200" dirty="0" smtClean="0">
                <a:latin typeface="Calibri" panose="020F0502020204030204" pitchFamily="34" charset="0"/>
                <a:cs typeface="Calibri" panose="020F0502020204030204" pitchFamily="34" charset="0"/>
              </a:rPr>
              <a:t>12 </a:t>
            </a:r>
            <a:r>
              <a:rPr lang="en-GB" sz="1200" dirty="0">
                <a:latin typeface="Calibri" panose="020F0502020204030204" pitchFamily="34" charset="0"/>
                <a:cs typeface="Calibri" panose="020F0502020204030204" pitchFamily="34" charset="0"/>
              </a:rPr>
              <a:t>incidents.</a:t>
            </a:r>
          </a:p>
          <a:p>
            <a:endParaRPr lang="en-GB" sz="1200" dirty="0"/>
          </a:p>
          <a:p>
            <a:endParaRPr lang="en-GB" sz="1200" dirty="0"/>
          </a:p>
          <a:p>
            <a:endParaRPr lang="en-GB" sz="1200" dirty="0"/>
          </a:p>
        </p:txBody>
      </p:sp>
      <p:sp>
        <p:nvSpPr>
          <p:cNvPr id="12" name="Text Box 1802636653"/>
          <p:cNvSpPr txBox="1"/>
          <p:nvPr/>
        </p:nvSpPr>
        <p:spPr>
          <a:xfrm>
            <a:off x="6187638" y="3487783"/>
            <a:ext cx="4260965" cy="138499"/>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spcAft>
                <a:spcPts val="1000"/>
              </a:spcAft>
            </a:pPr>
            <a:r>
              <a:rPr lang="en-GB" sz="900" b="1" i="1" dirty="0">
                <a:solidFill>
                  <a:srgbClr val="5F5F5F"/>
                </a:solidFill>
                <a:effectLst/>
                <a:latin typeface="Calibri" panose="020F0502020204030204" pitchFamily="34" charset="0"/>
                <a:ea typeface="Calibri" panose="020F0502020204030204" pitchFamily="34" charset="0"/>
                <a:cs typeface="Times New Roman" panose="02020603050405020304" pitchFamily="18" charset="0"/>
              </a:rPr>
              <a:t>Figure 2. Types of serious violence in HIPS</a:t>
            </a:r>
          </a:p>
        </p:txBody>
      </p:sp>
      <p:pic>
        <p:nvPicPr>
          <p:cNvPr id="7" name="Picture 6"/>
          <p:cNvPicPr>
            <a:picLocks noChangeAspect="1"/>
          </p:cNvPicPr>
          <p:nvPr/>
        </p:nvPicPr>
        <p:blipFill rotWithShape="1">
          <a:blip r:embed="rId2"/>
          <a:srcRect b="3672"/>
          <a:stretch/>
        </p:blipFill>
        <p:spPr>
          <a:xfrm>
            <a:off x="6076605" y="1097608"/>
            <a:ext cx="5731307" cy="2390175"/>
          </a:xfrm>
          <a:prstGeom prst="rect">
            <a:avLst/>
          </a:prstGeom>
        </p:spPr>
      </p:pic>
      <p:graphicFrame>
        <p:nvGraphicFramePr>
          <p:cNvPr id="11" name="Chart 10"/>
          <p:cNvGraphicFramePr>
            <a:graphicFrameLocks/>
          </p:cNvGraphicFramePr>
          <p:nvPr>
            <p:extLst>
              <p:ext uri="{D42A27DB-BD31-4B8C-83A1-F6EECF244321}">
                <p14:modId xmlns:p14="http://schemas.microsoft.com/office/powerpoint/2010/main" val="811431026"/>
              </p:ext>
            </p:extLst>
          </p:nvPr>
        </p:nvGraphicFramePr>
        <p:xfrm>
          <a:off x="645979" y="3749040"/>
          <a:ext cx="5320145" cy="24279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31322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0E6EF6E-3CFC-45B5-ADB5-6BCFD29737BB}" type="slidenum">
              <a:rPr lang="en-GB" smtClean="0"/>
              <a:t>6</a:t>
            </a:fld>
            <a:endParaRPr lang="en-GB"/>
          </a:p>
        </p:txBody>
      </p:sp>
      <p:sp>
        <p:nvSpPr>
          <p:cNvPr id="6" name="Title 1"/>
          <p:cNvSpPr txBox="1">
            <a:spLocks/>
          </p:cNvSpPr>
          <p:nvPr/>
        </p:nvSpPr>
        <p:spPr>
          <a:xfrm>
            <a:off x="2158314" y="433633"/>
            <a:ext cx="9649598" cy="6313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rgbClr val="1D99A0"/>
                </a:solidFill>
                <a:latin typeface="Calibri" panose="020F0502020204030204" pitchFamily="34" charset="0"/>
                <a:cs typeface="Calibri" panose="020F0502020204030204" pitchFamily="34" charset="0"/>
              </a:rPr>
              <a:t>What serious violence is happening?</a:t>
            </a:r>
          </a:p>
        </p:txBody>
      </p:sp>
      <p:sp>
        <p:nvSpPr>
          <p:cNvPr id="5" name="TextBox 4"/>
          <p:cNvSpPr txBox="1"/>
          <p:nvPr/>
        </p:nvSpPr>
        <p:spPr>
          <a:xfrm>
            <a:off x="346166" y="1255605"/>
            <a:ext cx="5185954" cy="2031325"/>
          </a:xfrm>
          <a:prstGeom prst="rect">
            <a:avLst/>
          </a:prstGeom>
          <a:noFill/>
        </p:spPr>
        <p:txBody>
          <a:bodyPr wrap="square" rtlCol="0">
            <a:spAutoFit/>
          </a:bodyPr>
          <a:lstStyle/>
          <a:p>
            <a:r>
              <a:rPr lang="en-GB" sz="1200" b="1" dirty="0">
                <a:solidFill>
                  <a:srgbClr val="2FA1A8"/>
                </a:solidFill>
                <a:latin typeface="Calibri" panose="020F0502020204030204" pitchFamily="34" charset="0"/>
                <a:cs typeface="Calibri" panose="020F0502020204030204" pitchFamily="34" charset="0"/>
              </a:rPr>
              <a:t>Violence with Injury</a:t>
            </a:r>
          </a:p>
          <a:p>
            <a:endParaRPr lang="en-GB" dirty="0">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Since 2014/15, HIPS has consistently recorded a higher rate of Violence with Injury incidents per 1,000 residents in comparison to the England average. There were </a:t>
            </a:r>
            <a:r>
              <a:rPr lang="en-GB" sz="1200" dirty="0" smtClean="0">
                <a:latin typeface="Calibri" panose="020F0502020204030204" pitchFamily="34" charset="0"/>
                <a:cs typeface="Calibri" panose="020F0502020204030204" pitchFamily="34" charset="0"/>
              </a:rPr>
              <a:t>9.6 </a:t>
            </a:r>
            <a:r>
              <a:rPr lang="en-GB" sz="1200" dirty="0">
                <a:latin typeface="Calibri" panose="020F0502020204030204" pitchFamily="34" charset="0"/>
                <a:cs typeface="Calibri" panose="020F0502020204030204" pitchFamily="34" charset="0"/>
              </a:rPr>
              <a:t>Violence with Injury offences per 1000 residents across the HIPS area in 2023/24. Portsmouth and Southampton recorded the highest proportion of offences </a:t>
            </a:r>
            <a:r>
              <a:rPr lang="en-GB" sz="1200" dirty="0" smtClean="0">
                <a:latin typeface="Calibri" panose="020F0502020204030204" pitchFamily="34" charset="0"/>
                <a:cs typeface="Calibri" panose="020F0502020204030204" pitchFamily="34" charset="0"/>
              </a:rPr>
              <a:t>(15.4</a:t>
            </a:r>
            <a:r>
              <a:rPr lang="en-GB" sz="1200" dirty="0">
                <a:latin typeface="Calibri" panose="020F0502020204030204" pitchFamily="34" charset="0"/>
                <a:cs typeface="Calibri" panose="020F0502020204030204" pitchFamily="34" charset="0"/>
              </a:rPr>
              <a:t>), whilst East Hampshire recorded the lowest proportion </a:t>
            </a:r>
            <a:r>
              <a:rPr lang="en-GB" sz="1200" dirty="0" smtClean="0">
                <a:latin typeface="Calibri" panose="020F0502020204030204" pitchFamily="34" charset="0"/>
                <a:cs typeface="Calibri" panose="020F0502020204030204" pitchFamily="34" charset="0"/>
              </a:rPr>
              <a:t>(5.3</a:t>
            </a:r>
            <a:r>
              <a:rPr lang="en-GB" sz="1200" dirty="0">
                <a:latin typeface="Calibri" panose="020F0502020204030204" pitchFamily="34" charset="0"/>
                <a:cs typeface="Calibri" panose="020F0502020204030204" pitchFamily="34" charset="0"/>
              </a:rPr>
              <a:t>). Areas with a larger Night Time Economy (NTE) also recorded a higher level of these offences, demonstrating their role in the perpetration of Violence with Injury. </a:t>
            </a:r>
            <a:endParaRPr lang="en-GB" dirty="0"/>
          </a:p>
        </p:txBody>
      </p:sp>
      <p:graphicFrame>
        <p:nvGraphicFramePr>
          <p:cNvPr id="14" name="Chart 13">
            <a:extLst>
              <a:ext uri="{FF2B5EF4-FFF2-40B4-BE49-F238E27FC236}">
                <a16:creationId xmlns:a16="http://schemas.microsoft.com/office/drawing/2014/main" id="{E2220BE1-7405-4A57-A7FA-17F59DE2E267}"/>
              </a:ext>
            </a:extLst>
          </p:cNvPr>
          <p:cNvGraphicFramePr/>
          <p:nvPr>
            <p:extLst>
              <p:ext uri="{D42A27DB-BD31-4B8C-83A1-F6EECF244321}">
                <p14:modId xmlns:p14="http://schemas.microsoft.com/office/powerpoint/2010/main" val="1014239437"/>
              </p:ext>
            </p:extLst>
          </p:nvPr>
        </p:nvGraphicFramePr>
        <p:xfrm>
          <a:off x="346166" y="3336538"/>
          <a:ext cx="5303520" cy="3002054"/>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p:cNvSpPr txBox="1"/>
          <p:nvPr/>
        </p:nvSpPr>
        <p:spPr>
          <a:xfrm>
            <a:off x="346166" y="6402884"/>
            <a:ext cx="5310051" cy="230832"/>
          </a:xfrm>
          <a:prstGeom prst="rect">
            <a:avLst/>
          </a:prstGeom>
          <a:noFill/>
        </p:spPr>
        <p:txBody>
          <a:bodyPr wrap="square" rtlCol="0">
            <a:spAutoFit/>
          </a:bodyPr>
          <a:lstStyle/>
          <a:p>
            <a:r>
              <a:rPr lang="en-GB" sz="900" b="1" dirty="0">
                <a:solidFill>
                  <a:srgbClr val="5F5F5F"/>
                </a:solidFill>
                <a:latin typeface="Calibri" panose="020F0502020204030204" pitchFamily="34" charset="0"/>
                <a:cs typeface="Calibri" panose="020F0502020204030204" pitchFamily="34" charset="0"/>
              </a:rPr>
              <a:t>Figure 3. Police recorded violence with injury, rate per 1000 persons, Hampshire CSPs and England, 2023/24</a:t>
            </a:r>
          </a:p>
        </p:txBody>
      </p:sp>
      <p:sp>
        <p:nvSpPr>
          <p:cNvPr id="16" name="TextBox 15"/>
          <p:cNvSpPr txBox="1"/>
          <p:nvPr/>
        </p:nvSpPr>
        <p:spPr>
          <a:xfrm>
            <a:off x="6002382" y="1255606"/>
            <a:ext cx="5368835" cy="1938992"/>
          </a:xfrm>
          <a:prstGeom prst="rect">
            <a:avLst/>
          </a:prstGeom>
          <a:noFill/>
        </p:spPr>
        <p:txBody>
          <a:bodyPr wrap="square" rtlCol="0">
            <a:spAutoFit/>
          </a:bodyPr>
          <a:lstStyle/>
          <a:p>
            <a:r>
              <a:rPr lang="en-GB" sz="1200" b="1" dirty="0">
                <a:solidFill>
                  <a:srgbClr val="2FA1A8"/>
                </a:solidFill>
                <a:latin typeface="Calibri" panose="020F0502020204030204" pitchFamily="34" charset="0"/>
                <a:cs typeface="Calibri" panose="020F0502020204030204" pitchFamily="34" charset="0"/>
              </a:rPr>
              <a:t>Possession of Weapon Offences</a:t>
            </a:r>
          </a:p>
          <a:p>
            <a:endParaRPr lang="en-GB" sz="1200" b="1" dirty="0">
              <a:solidFill>
                <a:srgbClr val="2FA1A8"/>
              </a:solidFill>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Since 2015/16, HIPS has consistently recorded a higher rate of Possession of Weapons offences per 1,000 residents in comparison to the England average.  There were </a:t>
            </a:r>
            <a:r>
              <a:rPr lang="en-GB" sz="1200" dirty="0" smtClean="0">
                <a:latin typeface="Calibri" panose="020F0502020204030204" pitchFamily="34" charset="0"/>
                <a:cs typeface="Calibri" panose="020F0502020204030204" pitchFamily="34" charset="0"/>
              </a:rPr>
              <a:t>1.11 </a:t>
            </a:r>
            <a:r>
              <a:rPr lang="en-GB" sz="1200" dirty="0">
                <a:latin typeface="Calibri" panose="020F0502020204030204" pitchFamily="34" charset="0"/>
                <a:cs typeface="Calibri" panose="020F0502020204030204" pitchFamily="34" charset="0"/>
              </a:rPr>
              <a:t>Possession of Weapons offences per 1000 residents across the HIPS area in 2023/24. Similarly to Violence with Injury, both Southampton and Portsmouth recorded the highest proportion of Possession of Weapons offences (2.02 and 1.92 respectively). Whilst, Fareham recorded the lowest proportion with </a:t>
            </a:r>
            <a:r>
              <a:rPr lang="en-GB" sz="1200" dirty="0" smtClean="0">
                <a:latin typeface="Calibri" panose="020F0502020204030204" pitchFamily="34" charset="0"/>
                <a:cs typeface="Calibri" panose="020F0502020204030204" pitchFamily="34" charset="0"/>
              </a:rPr>
              <a:t>0.55</a:t>
            </a:r>
            <a:r>
              <a:rPr lang="en-GB" sz="1200" dirty="0">
                <a:latin typeface="Calibri" panose="020F0502020204030204" pitchFamily="34" charset="0"/>
                <a:cs typeface="Calibri" panose="020F0502020204030204" pitchFamily="34" charset="0"/>
              </a:rPr>
              <a:t>. The most common type of these offences was Offensive Weapons with 89% of these offences being recorded as Offensive Weapons offences. </a:t>
            </a:r>
          </a:p>
        </p:txBody>
      </p:sp>
      <p:graphicFrame>
        <p:nvGraphicFramePr>
          <p:cNvPr id="17" name="Chart 16">
            <a:extLst>
              <a:ext uri="{FF2B5EF4-FFF2-40B4-BE49-F238E27FC236}">
                <a16:creationId xmlns:a16="http://schemas.microsoft.com/office/drawing/2014/main" id="{C64BC826-91C1-4D39-95A4-599E7C613202}"/>
              </a:ext>
            </a:extLst>
          </p:cNvPr>
          <p:cNvGraphicFramePr/>
          <p:nvPr>
            <p:extLst>
              <p:ext uri="{D42A27DB-BD31-4B8C-83A1-F6EECF244321}">
                <p14:modId xmlns:p14="http://schemas.microsoft.com/office/powerpoint/2010/main" val="2409062942"/>
              </p:ext>
            </p:extLst>
          </p:nvPr>
        </p:nvGraphicFramePr>
        <p:xfrm>
          <a:off x="5786727" y="3194598"/>
          <a:ext cx="5205548" cy="3028814"/>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p:cNvSpPr txBox="1"/>
          <p:nvPr/>
        </p:nvSpPr>
        <p:spPr>
          <a:xfrm>
            <a:off x="5786727" y="6264384"/>
            <a:ext cx="5924124" cy="369332"/>
          </a:xfrm>
          <a:prstGeom prst="rect">
            <a:avLst/>
          </a:prstGeom>
          <a:noFill/>
        </p:spPr>
        <p:txBody>
          <a:bodyPr wrap="square" rtlCol="0">
            <a:spAutoFit/>
          </a:bodyPr>
          <a:lstStyle/>
          <a:p>
            <a:r>
              <a:rPr lang="en-GB" sz="900" b="1" dirty="0">
                <a:solidFill>
                  <a:srgbClr val="5F5F5F"/>
                </a:solidFill>
                <a:latin typeface="Calibri" panose="020F0502020204030204" pitchFamily="34" charset="0"/>
                <a:cs typeface="Calibri" panose="020F0502020204030204" pitchFamily="34" charset="0"/>
              </a:rPr>
              <a:t>Figure 4. Police recorded possession of weapons offences per 1000 persons across the HIPS area in the year ending March 2024</a:t>
            </a:r>
          </a:p>
        </p:txBody>
      </p:sp>
    </p:spTree>
    <p:extLst>
      <p:ext uri="{BB962C8B-B14F-4D97-AF65-F5344CB8AC3E}">
        <p14:creationId xmlns:p14="http://schemas.microsoft.com/office/powerpoint/2010/main" val="3378417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0E6EF6E-3CFC-45B5-ADB5-6BCFD29737BB}" type="slidenum">
              <a:rPr lang="en-GB" smtClean="0"/>
              <a:t>7</a:t>
            </a:fld>
            <a:endParaRPr lang="en-GB"/>
          </a:p>
        </p:txBody>
      </p:sp>
      <p:sp>
        <p:nvSpPr>
          <p:cNvPr id="6" name="Title 1"/>
          <p:cNvSpPr txBox="1">
            <a:spLocks/>
          </p:cNvSpPr>
          <p:nvPr/>
        </p:nvSpPr>
        <p:spPr>
          <a:xfrm>
            <a:off x="2158314" y="335254"/>
            <a:ext cx="9649598" cy="8900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rgbClr val="1D99A0"/>
                </a:solidFill>
                <a:latin typeface="Calibri" panose="020F0502020204030204" pitchFamily="34" charset="0"/>
                <a:cs typeface="Calibri" panose="020F0502020204030204" pitchFamily="34" charset="0"/>
              </a:rPr>
              <a:t>What serious violence is happening?</a:t>
            </a:r>
          </a:p>
        </p:txBody>
      </p:sp>
      <p:sp>
        <p:nvSpPr>
          <p:cNvPr id="3" name="TextBox 2"/>
          <p:cNvSpPr txBox="1"/>
          <p:nvPr/>
        </p:nvSpPr>
        <p:spPr>
          <a:xfrm>
            <a:off x="607420" y="1289469"/>
            <a:ext cx="4702629" cy="2123658"/>
          </a:xfrm>
          <a:prstGeom prst="rect">
            <a:avLst/>
          </a:prstGeom>
          <a:noFill/>
        </p:spPr>
        <p:txBody>
          <a:bodyPr wrap="square" rtlCol="0">
            <a:spAutoFit/>
          </a:bodyPr>
          <a:lstStyle/>
          <a:p>
            <a:r>
              <a:rPr lang="en-GB" sz="1200" b="1" dirty="0">
                <a:solidFill>
                  <a:srgbClr val="1D99A0"/>
                </a:solidFill>
                <a:latin typeface="Calibri" panose="020F0502020204030204" pitchFamily="34" charset="0"/>
                <a:cs typeface="Calibri" panose="020F0502020204030204" pitchFamily="34" charset="0"/>
              </a:rPr>
              <a:t>Robbery</a:t>
            </a:r>
          </a:p>
          <a:p>
            <a:endParaRPr lang="en-GB" sz="1200" b="1" dirty="0">
              <a:solidFill>
                <a:srgbClr val="1D99A0"/>
              </a:solidFill>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Since 2013/14, HIPS has consistently recorded a lower rate of Robbery per 1000 residents in comparison to the England average.  There were </a:t>
            </a:r>
            <a:r>
              <a:rPr lang="en-GB" sz="1200" dirty="0" smtClean="0">
                <a:latin typeface="Calibri" panose="020F0502020204030204" pitchFamily="34" charset="0"/>
                <a:cs typeface="Calibri" panose="020F0502020204030204" pitchFamily="34" charset="0"/>
              </a:rPr>
              <a:t>0.61 </a:t>
            </a:r>
            <a:r>
              <a:rPr lang="en-GB" sz="1200" dirty="0">
                <a:latin typeface="Calibri" panose="020F0502020204030204" pitchFamily="34" charset="0"/>
                <a:cs typeface="Calibri" panose="020F0502020204030204" pitchFamily="34" charset="0"/>
              </a:rPr>
              <a:t>Robbery offences per 1000 persons across the HIPS area in the last financial year. Robbery was recorded as the lowest rate of offences in comparison to both Possession of Weapons and Violence with Injury offences. Both Portsmouth and Southampton, recorded the highest rate of Robberies in HIPS </a:t>
            </a:r>
            <a:r>
              <a:rPr lang="en-GB" sz="1200" dirty="0" smtClean="0">
                <a:latin typeface="Calibri" panose="020F0502020204030204" pitchFamily="34" charset="0"/>
                <a:cs typeface="Calibri" panose="020F0502020204030204" pitchFamily="34" charset="0"/>
              </a:rPr>
              <a:t>(1.37 </a:t>
            </a:r>
            <a:r>
              <a:rPr lang="en-GB" sz="1200" dirty="0">
                <a:latin typeface="Calibri" panose="020F0502020204030204" pitchFamily="34" charset="0"/>
                <a:cs typeface="Calibri" panose="020F0502020204030204" pitchFamily="34" charset="0"/>
              </a:rPr>
              <a:t>and </a:t>
            </a:r>
            <a:r>
              <a:rPr lang="en-GB" sz="1200" dirty="0" smtClean="0">
                <a:latin typeface="Calibri" panose="020F0502020204030204" pitchFamily="34" charset="0"/>
                <a:cs typeface="Calibri" panose="020F0502020204030204" pitchFamily="34" charset="0"/>
              </a:rPr>
              <a:t>1.32 </a:t>
            </a:r>
            <a:r>
              <a:rPr lang="en-GB" sz="1200" dirty="0">
                <a:latin typeface="Calibri" panose="020F0502020204030204" pitchFamily="34" charset="0"/>
                <a:cs typeface="Calibri" panose="020F0502020204030204" pitchFamily="34" charset="0"/>
              </a:rPr>
              <a:t>respectively), although Southampton was lower than the England average. Whilst, Winchester recorded the lowest proportion of offences with 0.18 per 1000 persons. </a:t>
            </a:r>
          </a:p>
        </p:txBody>
      </p:sp>
      <p:graphicFrame>
        <p:nvGraphicFramePr>
          <p:cNvPr id="13" name="Chart 12">
            <a:extLst>
              <a:ext uri="{FF2B5EF4-FFF2-40B4-BE49-F238E27FC236}">
                <a16:creationId xmlns:a16="http://schemas.microsoft.com/office/drawing/2014/main" id="{D9C9255D-FDC1-4671-8235-BBADF09A81BE}"/>
              </a:ext>
            </a:extLst>
          </p:cNvPr>
          <p:cNvGraphicFramePr/>
          <p:nvPr>
            <p:extLst>
              <p:ext uri="{D42A27DB-BD31-4B8C-83A1-F6EECF244321}">
                <p14:modId xmlns:p14="http://schemas.microsoft.com/office/powerpoint/2010/main" val="2943289025"/>
              </p:ext>
            </p:extLst>
          </p:nvPr>
        </p:nvGraphicFramePr>
        <p:xfrm>
          <a:off x="607420" y="3375799"/>
          <a:ext cx="5107580" cy="303153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07420" y="6381203"/>
            <a:ext cx="5022671" cy="230832"/>
          </a:xfrm>
          <a:prstGeom prst="rect">
            <a:avLst/>
          </a:prstGeom>
          <a:noFill/>
        </p:spPr>
        <p:txBody>
          <a:bodyPr wrap="square" rtlCol="0">
            <a:spAutoFit/>
          </a:bodyPr>
          <a:lstStyle/>
          <a:p>
            <a:r>
              <a:rPr lang="en-GB" sz="900" b="1" dirty="0">
                <a:solidFill>
                  <a:srgbClr val="5F5F5F"/>
                </a:solidFill>
                <a:latin typeface="Calibri" panose="020F0502020204030204" pitchFamily="34" charset="0"/>
                <a:cs typeface="Calibri" panose="020F0502020204030204" pitchFamily="34" charset="0"/>
              </a:rPr>
              <a:t>Figure 5. Police recorded robberies, rate per 1000 persons, Hampshire CSPs and England, 2023/24</a:t>
            </a:r>
          </a:p>
        </p:txBody>
      </p:sp>
      <p:sp>
        <p:nvSpPr>
          <p:cNvPr id="10" name="TextBox 9"/>
          <p:cNvSpPr txBox="1"/>
          <p:nvPr/>
        </p:nvSpPr>
        <p:spPr>
          <a:xfrm>
            <a:off x="6342017" y="1289469"/>
            <a:ext cx="5375366" cy="2492990"/>
          </a:xfrm>
          <a:prstGeom prst="rect">
            <a:avLst/>
          </a:prstGeom>
          <a:noFill/>
        </p:spPr>
        <p:txBody>
          <a:bodyPr wrap="square" rtlCol="0">
            <a:spAutoFit/>
          </a:bodyPr>
          <a:lstStyle/>
          <a:p>
            <a:r>
              <a:rPr lang="en-GB" sz="1200" b="1" dirty="0">
                <a:solidFill>
                  <a:srgbClr val="2FA1A8"/>
                </a:solidFill>
                <a:latin typeface="Calibri" panose="020F0502020204030204" pitchFamily="34" charset="0"/>
                <a:cs typeface="Calibri" panose="020F0502020204030204" pitchFamily="34" charset="0"/>
              </a:rPr>
              <a:t>Domestic Abuse</a:t>
            </a:r>
          </a:p>
          <a:p>
            <a:endParaRPr lang="en-GB" sz="1200" b="1" dirty="0">
              <a:solidFill>
                <a:srgbClr val="2FA1A8"/>
              </a:solidFill>
              <a:latin typeface="Calibri" panose="020F0502020204030204" pitchFamily="34" charset="0"/>
              <a:cs typeface="Calibri" panose="020F0502020204030204" pitchFamily="34" charset="0"/>
            </a:endParaRPr>
          </a:p>
          <a:p>
            <a:r>
              <a:rPr lang="en-GB" sz="1200" dirty="0">
                <a:latin typeface="Calibri" panose="020F0502020204030204" pitchFamily="34" charset="0"/>
                <a:ea typeface="Calibri" panose="020F0502020204030204" pitchFamily="34" charset="0"/>
                <a:cs typeface="Calibri" panose="020F0502020204030204" pitchFamily="34" charset="0"/>
              </a:rPr>
              <a:t>Domestic Abuse is not currently included in the VRP serious violence definition as a distinct offence, but it is still essential that Domestic Abuse is monitored and understood in the HIPS area. The link between Domestic Abuse and serious violence is clear and monitoring it in this way ensures a more comprehensive understanding of serious violence in the HIPS area.</a:t>
            </a:r>
          </a:p>
          <a:p>
            <a:endParaRPr lang="en-GB" sz="1200" dirty="0">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Gosport recorded the highest rate of offences </a:t>
            </a:r>
            <a:r>
              <a:rPr lang="en-GB" sz="1200" dirty="0" smtClean="0">
                <a:latin typeface="Calibri" panose="020F0502020204030204" pitchFamily="34" charset="0"/>
                <a:cs typeface="Calibri" panose="020F0502020204030204" pitchFamily="34" charset="0"/>
              </a:rPr>
              <a:t>(161</a:t>
            </a:r>
            <a:r>
              <a:rPr lang="en-GB" sz="1200" dirty="0">
                <a:latin typeface="Calibri" panose="020F0502020204030204" pitchFamily="34" charset="0"/>
                <a:cs typeface="Calibri" panose="020F0502020204030204" pitchFamily="34" charset="0"/>
              </a:rPr>
              <a:t>), whilst Hart recorded the lowest rate of offences </a:t>
            </a:r>
            <a:r>
              <a:rPr lang="en-GB" sz="1200" dirty="0" smtClean="0">
                <a:latin typeface="Calibri" panose="020F0502020204030204" pitchFamily="34" charset="0"/>
                <a:cs typeface="Calibri" panose="020F0502020204030204" pitchFamily="34" charset="0"/>
              </a:rPr>
              <a:t>(69</a:t>
            </a:r>
            <a:r>
              <a:rPr lang="en-GB" sz="1200" dirty="0">
                <a:latin typeface="Calibri" panose="020F0502020204030204" pitchFamily="34" charset="0"/>
                <a:cs typeface="Calibri" panose="020F0502020204030204" pitchFamily="34" charset="0"/>
              </a:rPr>
              <a:t>) per 10,000 population. This data is collected by Hampshire County Council so does not include data from Portsmouth, Southampton and IOW. </a:t>
            </a:r>
          </a:p>
          <a:p>
            <a:endParaRPr lang="en-GB" sz="1200" dirty="0">
              <a:solidFill>
                <a:srgbClr val="2FA1A8"/>
              </a:solidFill>
              <a:latin typeface="Calibri" panose="020F0502020204030204" pitchFamily="34" charset="0"/>
              <a:cs typeface="Calibri" panose="020F0502020204030204" pitchFamily="34" charset="0"/>
            </a:endParaRPr>
          </a:p>
        </p:txBody>
      </p:sp>
      <p:graphicFrame>
        <p:nvGraphicFramePr>
          <p:cNvPr id="11" name="Chart 10"/>
          <p:cNvGraphicFramePr/>
          <p:nvPr>
            <p:extLst>
              <p:ext uri="{D42A27DB-BD31-4B8C-83A1-F6EECF244321}">
                <p14:modId xmlns:p14="http://schemas.microsoft.com/office/powerpoint/2010/main" val="364680638"/>
              </p:ext>
            </p:extLst>
          </p:nvPr>
        </p:nvGraphicFramePr>
        <p:xfrm>
          <a:off x="6342017" y="3595370"/>
          <a:ext cx="4761412" cy="248539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342017" y="6291914"/>
            <a:ext cx="4820194" cy="230832"/>
          </a:xfrm>
          <a:prstGeom prst="rect">
            <a:avLst/>
          </a:prstGeom>
          <a:noFill/>
        </p:spPr>
        <p:txBody>
          <a:bodyPr wrap="square" rtlCol="0">
            <a:spAutoFit/>
          </a:bodyPr>
          <a:lstStyle/>
          <a:p>
            <a:r>
              <a:rPr lang="en-GB" sz="900" b="1" i="1" dirty="0">
                <a:solidFill>
                  <a:srgbClr val="5F5F5F"/>
                </a:solidFill>
                <a:latin typeface="Calibri" panose="020F0502020204030204" pitchFamily="34" charset="0"/>
                <a:cs typeface="Calibri" panose="020F0502020204030204" pitchFamily="34" charset="0"/>
              </a:rPr>
              <a:t>Figure 6. Domestic abuse offences, per 10, 000 persons, Hampshire County Council</a:t>
            </a:r>
          </a:p>
        </p:txBody>
      </p:sp>
    </p:spTree>
    <p:extLst>
      <p:ext uri="{BB962C8B-B14F-4D97-AF65-F5344CB8AC3E}">
        <p14:creationId xmlns:p14="http://schemas.microsoft.com/office/powerpoint/2010/main" val="2434972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158314" y="315912"/>
            <a:ext cx="9649598" cy="8900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rgbClr val="1D99A0"/>
                </a:solidFill>
                <a:latin typeface="Calibri" panose="020F0502020204030204" pitchFamily="34" charset="0"/>
                <a:cs typeface="Calibri" panose="020F0502020204030204" pitchFamily="34" charset="0"/>
              </a:rPr>
              <a:t>When is serious violence happening?</a:t>
            </a:r>
          </a:p>
        </p:txBody>
      </p:sp>
      <p:sp>
        <p:nvSpPr>
          <p:cNvPr id="3" name="Content Placeholder 2"/>
          <p:cNvSpPr>
            <a:spLocks noGrp="1"/>
          </p:cNvSpPr>
          <p:nvPr>
            <p:ph idx="1"/>
          </p:nvPr>
        </p:nvSpPr>
        <p:spPr>
          <a:xfrm>
            <a:off x="583490" y="1507135"/>
            <a:ext cx="5091113" cy="2176038"/>
          </a:xfrm>
        </p:spPr>
        <p:txBody>
          <a:bodyPr>
            <a:normAutofit/>
          </a:bodyPr>
          <a:lstStyle/>
          <a:p>
            <a:pPr marL="0" indent="0">
              <a:buNone/>
            </a:pPr>
            <a:r>
              <a:rPr lang="en-GB" sz="1200" dirty="0">
                <a:latin typeface="Calibri" panose="020F0502020204030204" pitchFamily="34" charset="0"/>
                <a:cs typeface="Calibri" panose="020F0502020204030204" pitchFamily="34" charset="0"/>
              </a:rPr>
              <a:t>Over the last five years, there has been a relatively stable trend in the number of serious violence occurrences. The most prominent peak in occurrences was recorded in July 2020, following the end of the first major lockdown for the Covid-19 pandemic. </a:t>
            </a:r>
          </a:p>
          <a:p>
            <a:pPr marL="0" indent="0">
              <a:buNone/>
            </a:pPr>
            <a:r>
              <a:rPr lang="en-GB" sz="1200" dirty="0">
                <a:latin typeface="Calibri" panose="020F0502020204030204" pitchFamily="34" charset="0"/>
                <a:cs typeface="Calibri" panose="020F0502020204030204" pitchFamily="34" charset="0"/>
              </a:rPr>
              <a:t>In the most recent financial year, more serious violence took place between May and August than any other period. This peak aligns with school summer holidays and better weather, and may also be influenced by specific police operations or partnership areas of focus during school holiday and summer periods. However, it is not the case that all districts and unitary areas recorded the same peaks in offences. This understanding is essential when designing partnership responses to serious violence. </a:t>
            </a:r>
          </a:p>
        </p:txBody>
      </p:sp>
      <p:sp>
        <p:nvSpPr>
          <p:cNvPr id="4" name="Slide Number Placeholder 3"/>
          <p:cNvSpPr>
            <a:spLocks noGrp="1"/>
          </p:cNvSpPr>
          <p:nvPr>
            <p:ph type="sldNum" sz="quarter" idx="4"/>
          </p:nvPr>
        </p:nvSpPr>
        <p:spPr/>
        <p:txBody>
          <a:bodyPr/>
          <a:lstStyle/>
          <a:p>
            <a:fld id="{20E6EF6E-3CFC-45B5-ADB5-6BCFD29737BB}" type="slidenum">
              <a:rPr lang="en-GB" smtClean="0"/>
              <a:t>8</a:t>
            </a:fld>
            <a:endParaRPr lang="en-GB"/>
          </a:p>
        </p:txBody>
      </p:sp>
      <p:sp>
        <p:nvSpPr>
          <p:cNvPr id="7" name="Text Box 1802636655"/>
          <p:cNvSpPr txBox="1"/>
          <p:nvPr/>
        </p:nvSpPr>
        <p:spPr>
          <a:xfrm>
            <a:off x="583488" y="6038463"/>
            <a:ext cx="4125671" cy="276999"/>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fontAlgn="base"/>
            <a:r>
              <a:rPr lang="en-GB" b="1" i="1" dirty="0">
                <a:solidFill>
                  <a:srgbClr val="5F5F5F"/>
                </a:solidFill>
              </a:rPr>
              <a:t> </a:t>
            </a:r>
            <a:r>
              <a:rPr lang="en-GB" sz="900" b="1" i="1" dirty="0">
                <a:solidFill>
                  <a:srgbClr val="5F5F5F"/>
                </a:solidFill>
                <a:latin typeface="Calibri" panose="020F0502020204030204" pitchFamily="34" charset="0"/>
                <a:cs typeface="Calibri" panose="020F0502020204030204" pitchFamily="34" charset="0"/>
              </a:rPr>
              <a:t>Figure 7</a:t>
            </a:r>
            <a:r>
              <a:rPr lang="en-GB" sz="900" i="1" dirty="0">
                <a:latin typeface="Calibri" panose="020F0502020204030204" pitchFamily="34" charset="0"/>
                <a:cs typeface="Calibri" panose="020F0502020204030204" pitchFamily="34" charset="0"/>
              </a:rPr>
              <a:t>. </a:t>
            </a:r>
            <a:r>
              <a:rPr lang="en-GB" sz="900" b="1" i="1" dirty="0">
                <a:solidFill>
                  <a:srgbClr val="5F5F5F"/>
                </a:solidFill>
                <a:latin typeface="Calibri" panose="020F0502020204030204" pitchFamily="34" charset="0"/>
                <a:cs typeface="Calibri" panose="020F0502020204030204" pitchFamily="34" charset="0"/>
              </a:rPr>
              <a:t>Number of Serious Violence occurrences by month, April 2023 – March 2024</a:t>
            </a:r>
            <a:r>
              <a:rPr lang="en-GB" sz="900" dirty="0">
                <a:latin typeface="Calibri" panose="020F0502020204030204" pitchFamily="34" charset="0"/>
                <a:cs typeface="Calibri" panose="020F0502020204030204" pitchFamily="34" charset="0"/>
              </a:rPr>
              <a:t> </a:t>
            </a:r>
          </a:p>
        </p:txBody>
      </p:sp>
      <p:sp>
        <p:nvSpPr>
          <p:cNvPr id="9" name="Content Placeholder 2"/>
          <p:cNvSpPr txBox="1">
            <a:spLocks/>
          </p:cNvSpPr>
          <p:nvPr/>
        </p:nvSpPr>
        <p:spPr>
          <a:xfrm>
            <a:off x="5834742" y="5582459"/>
            <a:ext cx="5672488" cy="9597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200" dirty="0">
                <a:latin typeface="Calibri" panose="020F0502020204030204" pitchFamily="34" charset="0"/>
                <a:cs typeface="Calibri" panose="020F0502020204030204" pitchFamily="34" charset="0"/>
              </a:rPr>
              <a:t>The most serious violence occurrences </a:t>
            </a:r>
            <a:r>
              <a:rPr lang="en-GB" sz="1200" dirty="0" smtClean="0">
                <a:latin typeface="Calibri" panose="020F0502020204030204" pitchFamily="34" charset="0"/>
                <a:cs typeface="Calibri" panose="020F0502020204030204" pitchFamily="34" charset="0"/>
              </a:rPr>
              <a:t>are recorded </a:t>
            </a:r>
            <a:r>
              <a:rPr lang="en-GB" sz="1200" dirty="0">
                <a:latin typeface="Calibri" panose="020F0502020204030204" pitchFamily="34" charset="0"/>
                <a:cs typeface="Calibri" panose="020F0502020204030204" pitchFamily="34" charset="0"/>
              </a:rPr>
              <a:t>on </a:t>
            </a:r>
            <a:r>
              <a:rPr lang="en-GB" sz="1200" dirty="0" smtClean="0">
                <a:latin typeface="Calibri" panose="020F0502020204030204" pitchFamily="34" charset="0"/>
                <a:cs typeface="Calibri" panose="020F0502020204030204" pitchFamily="34" charset="0"/>
              </a:rPr>
              <a:t>Fridays, </a:t>
            </a:r>
            <a:r>
              <a:rPr lang="en-GB" sz="1200" dirty="0">
                <a:latin typeface="Calibri" panose="020F0502020204030204" pitchFamily="34" charset="0"/>
                <a:cs typeface="Calibri" panose="020F0502020204030204" pitchFamily="34" charset="0"/>
              </a:rPr>
              <a:t>Saturdays and Sundays. There </a:t>
            </a:r>
            <a:r>
              <a:rPr lang="en-GB" sz="1200" dirty="0" smtClean="0">
                <a:latin typeface="Calibri" panose="020F0502020204030204" pitchFamily="34" charset="0"/>
                <a:cs typeface="Calibri" panose="020F0502020204030204" pitchFamily="34" charset="0"/>
              </a:rPr>
              <a:t>is </a:t>
            </a:r>
            <a:r>
              <a:rPr lang="en-GB" sz="1200" dirty="0">
                <a:latin typeface="Calibri" panose="020F0502020204030204" pitchFamily="34" charset="0"/>
                <a:cs typeface="Calibri" panose="020F0502020204030204" pitchFamily="34" charset="0"/>
              </a:rPr>
              <a:t>an increase in occurrences after 15:00 hrs </a:t>
            </a:r>
            <a:r>
              <a:rPr lang="en-GB" sz="1200" dirty="0" smtClean="0">
                <a:latin typeface="Calibri" panose="020F0502020204030204" pitchFamily="34" charset="0"/>
                <a:cs typeface="Calibri" panose="020F0502020204030204" pitchFamily="34" charset="0"/>
              </a:rPr>
              <a:t>which then plateaus through the evening. This correlates with school finishing times, but this pattern is also seen at weekends. </a:t>
            </a:r>
            <a:r>
              <a:rPr lang="en-GB" sz="1200" dirty="0">
                <a:latin typeface="Calibri" panose="020F0502020204030204" pitchFamily="34" charset="0"/>
                <a:cs typeface="Calibri" panose="020F0502020204030204" pitchFamily="34" charset="0"/>
              </a:rPr>
              <a:t>T</a:t>
            </a:r>
            <a:r>
              <a:rPr lang="en-GB" sz="1200" dirty="0" smtClean="0">
                <a:latin typeface="Calibri" panose="020F0502020204030204" pitchFamily="34" charset="0"/>
                <a:cs typeface="Calibri" panose="020F0502020204030204" pitchFamily="34" charset="0"/>
              </a:rPr>
              <a:t>he </a:t>
            </a:r>
            <a:r>
              <a:rPr lang="en-GB" sz="1200" dirty="0">
                <a:latin typeface="Calibri" panose="020F0502020204030204" pitchFamily="34" charset="0"/>
                <a:cs typeface="Calibri" panose="020F0502020204030204" pitchFamily="34" charset="0"/>
              </a:rPr>
              <a:t>greatest number of offences </a:t>
            </a:r>
            <a:r>
              <a:rPr lang="en-GB" sz="1200" dirty="0" smtClean="0">
                <a:latin typeface="Calibri" panose="020F0502020204030204" pitchFamily="34" charset="0"/>
                <a:cs typeface="Calibri" panose="020F0502020204030204" pitchFamily="34" charset="0"/>
              </a:rPr>
              <a:t>in a single hour is between 00:00-00:59 </a:t>
            </a:r>
            <a:r>
              <a:rPr lang="en-GB" sz="1200" dirty="0">
                <a:latin typeface="Calibri" panose="020F0502020204030204" pitchFamily="34" charset="0"/>
                <a:cs typeface="Calibri" panose="020F0502020204030204" pitchFamily="34" charset="0"/>
              </a:rPr>
              <a:t>hrs on </a:t>
            </a:r>
            <a:r>
              <a:rPr lang="en-GB" sz="1200" dirty="0" smtClean="0">
                <a:latin typeface="Calibri" panose="020F0502020204030204" pitchFamily="34" charset="0"/>
                <a:cs typeface="Calibri" panose="020F0502020204030204" pitchFamily="34" charset="0"/>
              </a:rPr>
              <a:t>a Saturday morning, which is likely linked to the Night Time Economy (NTE). </a:t>
            </a:r>
            <a:endParaRPr lang="en-GB" sz="1200" dirty="0">
              <a:latin typeface="Calibri" panose="020F0502020204030204" pitchFamily="34" charset="0"/>
              <a:cs typeface="Calibri" panose="020F0502020204030204" pitchFamily="34" charset="0"/>
            </a:endParaRPr>
          </a:p>
        </p:txBody>
      </p:sp>
      <p:sp>
        <p:nvSpPr>
          <p:cNvPr id="10" name="Text Box 1802636655"/>
          <p:cNvSpPr txBox="1"/>
          <p:nvPr/>
        </p:nvSpPr>
        <p:spPr>
          <a:xfrm>
            <a:off x="5834742" y="5372994"/>
            <a:ext cx="4153989" cy="138499"/>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spcAft>
                <a:spcPts val="1000"/>
              </a:spcAft>
            </a:pPr>
            <a:r>
              <a:rPr lang="en-GB" sz="900" b="1" i="1" dirty="0">
                <a:solidFill>
                  <a:srgbClr val="5F5F5F"/>
                </a:solidFill>
                <a:latin typeface="Calibri" panose="020F0502020204030204" pitchFamily="34" charset="0"/>
                <a:cs typeface="Calibri" panose="020F0502020204030204" pitchFamily="34" charset="0"/>
              </a:rPr>
              <a:t>Figure 9. Serious Violence by day and time, 2023/24</a:t>
            </a:r>
            <a:r>
              <a:rPr lang="en-GB" sz="900" b="1" dirty="0">
                <a:solidFill>
                  <a:srgbClr val="5F5F5F"/>
                </a:solidFill>
                <a:latin typeface="Calibri" panose="020F0502020204030204" pitchFamily="34" charset="0"/>
                <a:cs typeface="Calibri" panose="020F0502020204030204" pitchFamily="34" charset="0"/>
              </a:rPr>
              <a:t> </a:t>
            </a:r>
            <a:endParaRPr lang="en-GB" sz="900" b="1" i="1" dirty="0">
              <a:solidFill>
                <a:srgbClr val="5F5F5F"/>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11" name="Picture 10"/>
          <p:cNvPicPr/>
          <p:nvPr/>
        </p:nvPicPr>
        <p:blipFill>
          <a:blip r:embed="rId2">
            <a:extLst>
              <a:ext uri="{28A0092B-C50C-407E-A947-70E740481C1C}">
                <a14:useLocalDpi xmlns:a14="http://schemas.microsoft.com/office/drawing/2010/main" val="0"/>
              </a:ext>
            </a:extLst>
          </a:blip>
          <a:srcRect/>
          <a:stretch>
            <a:fillRect/>
          </a:stretch>
        </p:blipFill>
        <p:spPr bwMode="auto">
          <a:xfrm>
            <a:off x="583488" y="3522127"/>
            <a:ext cx="5091115" cy="2379910"/>
          </a:xfrm>
          <a:prstGeom prst="rect">
            <a:avLst/>
          </a:prstGeom>
          <a:noFill/>
        </p:spPr>
      </p:pic>
      <p:pic>
        <p:nvPicPr>
          <p:cNvPr id="14" name="Picture 13"/>
          <p:cNvPicPr/>
          <p:nvPr/>
        </p:nvPicPr>
        <p:blipFill>
          <a:blip r:embed="rId3">
            <a:extLst>
              <a:ext uri="{28A0092B-C50C-407E-A947-70E740481C1C}">
                <a14:useLocalDpi xmlns:a14="http://schemas.microsoft.com/office/drawing/2010/main" val="0"/>
              </a:ext>
            </a:extLst>
          </a:blip>
          <a:srcRect/>
          <a:stretch>
            <a:fillRect/>
          </a:stretch>
        </p:blipFill>
        <p:spPr bwMode="auto">
          <a:xfrm>
            <a:off x="5834742" y="1138336"/>
            <a:ext cx="5672488" cy="2383790"/>
          </a:xfrm>
          <a:prstGeom prst="rect">
            <a:avLst/>
          </a:prstGeom>
          <a:noFill/>
        </p:spPr>
      </p:pic>
      <p:sp>
        <p:nvSpPr>
          <p:cNvPr id="2" name="TextBox 1"/>
          <p:cNvSpPr txBox="1"/>
          <p:nvPr/>
        </p:nvSpPr>
        <p:spPr>
          <a:xfrm>
            <a:off x="5834742" y="3546128"/>
            <a:ext cx="3352799" cy="230832"/>
          </a:xfrm>
          <a:prstGeom prst="rect">
            <a:avLst/>
          </a:prstGeom>
          <a:noFill/>
        </p:spPr>
        <p:txBody>
          <a:bodyPr wrap="square" rtlCol="0">
            <a:spAutoFit/>
          </a:bodyPr>
          <a:lstStyle/>
          <a:p>
            <a:r>
              <a:rPr lang="en-GB" sz="900" b="1" i="1" dirty="0">
                <a:solidFill>
                  <a:srgbClr val="5F5F5F"/>
                </a:solidFill>
                <a:latin typeface="Calibri" panose="020F0502020204030204" pitchFamily="34" charset="0"/>
                <a:cs typeface="Calibri" panose="020F0502020204030204" pitchFamily="34" charset="0"/>
              </a:rPr>
              <a:t>Figure 8. Trend Data for Serious Violence: April 2019 – March 2024</a:t>
            </a:r>
          </a:p>
        </p:txBody>
      </p:sp>
      <p:pic>
        <p:nvPicPr>
          <p:cNvPr id="12" name="Picture 11"/>
          <p:cNvPicPr/>
          <p:nvPr/>
        </p:nvPicPr>
        <p:blipFill>
          <a:blip r:embed="rId4">
            <a:extLst>
              <a:ext uri="{28A0092B-C50C-407E-A947-70E740481C1C}">
                <a14:useLocalDpi xmlns:a14="http://schemas.microsoft.com/office/drawing/2010/main" val="0"/>
              </a:ext>
            </a:extLst>
          </a:blip>
          <a:srcRect/>
          <a:stretch>
            <a:fillRect/>
          </a:stretch>
        </p:blipFill>
        <p:spPr bwMode="auto">
          <a:xfrm>
            <a:off x="5834742" y="3917176"/>
            <a:ext cx="5982968" cy="1270233"/>
          </a:xfrm>
          <a:prstGeom prst="rect">
            <a:avLst/>
          </a:prstGeom>
          <a:noFill/>
          <a:ln>
            <a:solidFill>
              <a:srgbClr val="1D9BA1">
                <a:alpha val="50000"/>
              </a:srgbClr>
            </a:solidFill>
          </a:ln>
        </p:spPr>
      </p:pic>
    </p:spTree>
    <p:extLst>
      <p:ext uri="{BB962C8B-B14F-4D97-AF65-F5344CB8AC3E}">
        <p14:creationId xmlns:p14="http://schemas.microsoft.com/office/powerpoint/2010/main" val="2066994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0E6EF6E-3CFC-45B5-ADB5-6BCFD29737BB}" type="slidenum">
              <a:rPr lang="en-GB" smtClean="0"/>
              <a:t>9</a:t>
            </a:fld>
            <a:endParaRPr lang="en-GB"/>
          </a:p>
        </p:txBody>
      </p:sp>
      <p:sp>
        <p:nvSpPr>
          <p:cNvPr id="6" name="Title 1"/>
          <p:cNvSpPr txBox="1">
            <a:spLocks/>
          </p:cNvSpPr>
          <p:nvPr/>
        </p:nvSpPr>
        <p:spPr>
          <a:xfrm>
            <a:off x="2169357" y="381328"/>
            <a:ext cx="9649598" cy="8900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rgbClr val="1D99A0"/>
                </a:solidFill>
                <a:latin typeface="Calibri" panose="020F0502020204030204" pitchFamily="34" charset="0"/>
                <a:cs typeface="Calibri" panose="020F0502020204030204" pitchFamily="34" charset="0"/>
              </a:rPr>
              <a:t>Who is impacted by serious violence?</a:t>
            </a:r>
          </a:p>
        </p:txBody>
      </p:sp>
      <p:sp>
        <p:nvSpPr>
          <p:cNvPr id="3" name="TextBox 2"/>
          <p:cNvSpPr txBox="1"/>
          <p:nvPr/>
        </p:nvSpPr>
        <p:spPr>
          <a:xfrm>
            <a:off x="620485" y="1451169"/>
            <a:ext cx="5233560" cy="2123658"/>
          </a:xfrm>
          <a:prstGeom prst="rect">
            <a:avLst/>
          </a:prstGeom>
          <a:noFill/>
        </p:spPr>
        <p:txBody>
          <a:bodyPr wrap="square" rtlCol="0">
            <a:spAutoFit/>
          </a:bodyPr>
          <a:lstStyle/>
          <a:p>
            <a:r>
              <a:rPr lang="en-GB" sz="1200" dirty="0">
                <a:latin typeface="Calibri" panose="020F0502020204030204" pitchFamily="34" charset="0"/>
                <a:cs typeface="Calibri" panose="020F0502020204030204" pitchFamily="34" charset="0"/>
              </a:rPr>
              <a:t>In 2023/24, there were </a:t>
            </a:r>
            <a:r>
              <a:rPr lang="en-GB" sz="1200" dirty="0" smtClean="0">
                <a:latin typeface="Calibri" panose="020F0502020204030204" pitchFamily="34" charset="0"/>
                <a:cs typeface="Calibri" panose="020F0502020204030204" pitchFamily="34" charset="0"/>
              </a:rPr>
              <a:t>3134 </a:t>
            </a:r>
            <a:r>
              <a:rPr lang="en-GB" sz="1200" dirty="0">
                <a:latin typeface="Calibri" panose="020F0502020204030204" pitchFamily="34" charset="0"/>
                <a:cs typeface="Calibri" panose="020F0502020204030204" pitchFamily="34" charset="0"/>
              </a:rPr>
              <a:t>victims identified across HIPS. Of those, </a:t>
            </a:r>
            <a:r>
              <a:rPr lang="en-GB" sz="1200" dirty="0" smtClean="0">
                <a:latin typeface="Calibri" panose="020F0502020204030204" pitchFamily="34" charset="0"/>
                <a:cs typeface="Calibri" panose="020F0502020204030204" pitchFamily="34" charset="0"/>
              </a:rPr>
              <a:t>71% (2219) </a:t>
            </a:r>
            <a:r>
              <a:rPr lang="en-GB" sz="1200" dirty="0">
                <a:latin typeface="Calibri" panose="020F0502020204030204" pitchFamily="34" charset="0"/>
                <a:cs typeface="Calibri" panose="020F0502020204030204" pitchFamily="34" charset="0"/>
              </a:rPr>
              <a:t>were male and </a:t>
            </a:r>
            <a:r>
              <a:rPr lang="en-GB" sz="1200" dirty="0" smtClean="0">
                <a:latin typeface="Calibri" panose="020F0502020204030204" pitchFamily="34" charset="0"/>
                <a:cs typeface="Calibri" panose="020F0502020204030204" pitchFamily="34" charset="0"/>
              </a:rPr>
              <a:t>27% (859) </a:t>
            </a:r>
            <a:r>
              <a:rPr lang="en-GB" sz="1200" dirty="0">
                <a:latin typeface="Calibri" panose="020F0502020204030204" pitchFamily="34" charset="0"/>
                <a:cs typeface="Calibri" panose="020F0502020204030204" pitchFamily="34" charset="0"/>
              </a:rPr>
              <a:t>were female. This suggests males are more likely to be victims of serious violence across HIPS.  Of the remaining 1% </a:t>
            </a:r>
            <a:r>
              <a:rPr lang="en-GB" sz="1200" dirty="0" smtClean="0">
                <a:latin typeface="Calibri" panose="020F0502020204030204" pitchFamily="34" charset="0"/>
                <a:cs typeface="Calibri" panose="020F0502020204030204" pitchFamily="34" charset="0"/>
              </a:rPr>
              <a:t>(42</a:t>
            </a:r>
            <a:r>
              <a:rPr lang="en-GB" sz="1200" dirty="0">
                <a:latin typeface="Calibri" panose="020F0502020204030204" pitchFamily="34" charset="0"/>
                <a:cs typeface="Calibri" panose="020F0502020204030204" pitchFamily="34" charset="0"/>
              </a:rPr>
              <a:t>) of offences,  no victim gender was recorded and 0.4% </a:t>
            </a:r>
            <a:r>
              <a:rPr lang="en-GB" sz="1200" dirty="0" smtClean="0">
                <a:latin typeface="Calibri" panose="020F0502020204030204" pitchFamily="34" charset="0"/>
                <a:cs typeface="Calibri" panose="020F0502020204030204" pitchFamily="34" charset="0"/>
              </a:rPr>
              <a:t>(14</a:t>
            </a:r>
            <a:r>
              <a:rPr lang="en-GB" sz="1200" dirty="0">
                <a:latin typeface="Calibri" panose="020F0502020204030204" pitchFamily="34" charset="0"/>
                <a:cs typeface="Calibri" panose="020F0502020204030204" pitchFamily="34" charset="0"/>
              </a:rPr>
              <a:t>) were ‘local business’ or ‘property’ offences.</a:t>
            </a:r>
          </a:p>
          <a:p>
            <a:endParaRPr lang="en-GB" sz="1200" dirty="0">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Those aged 25-34 years were most likely to be victims for both males and females.  This is a contrast to 2022/23, when males aged 10-17 years and females aged 35-44 years were most commonly recorded as victims of a serious violence offence. Of all victims, </a:t>
            </a:r>
            <a:r>
              <a:rPr lang="en-GB" sz="1200" dirty="0" smtClean="0">
                <a:latin typeface="Calibri" panose="020F0502020204030204" pitchFamily="34" charset="0"/>
                <a:cs typeface="Calibri" panose="020F0502020204030204" pitchFamily="34" charset="0"/>
              </a:rPr>
              <a:t>35% </a:t>
            </a:r>
            <a:r>
              <a:rPr lang="en-GB" sz="1200" dirty="0">
                <a:latin typeface="Calibri" panose="020F0502020204030204" pitchFamily="34" charset="0"/>
                <a:cs typeface="Calibri" panose="020F0502020204030204" pitchFamily="34" charset="0"/>
              </a:rPr>
              <a:t>were recorded as being under the age of 25 years.</a:t>
            </a:r>
          </a:p>
          <a:p>
            <a:endParaRPr lang="en-GB" sz="1200" dirty="0">
              <a:latin typeface="Calibri" panose="020F0502020204030204" pitchFamily="34" charset="0"/>
              <a:cs typeface="Calibri" panose="020F0502020204030204" pitchFamily="34" charset="0"/>
            </a:endParaRPr>
          </a:p>
        </p:txBody>
      </p:sp>
      <p:graphicFrame>
        <p:nvGraphicFramePr>
          <p:cNvPr id="11" name="Chart 10"/>
          <p:cNvGraphicFramePr/>
          <p:nvPr>
            <p:extLst>
              <p:ext uri="{D42A27DB-BD31-4B8C-83A1-F6EECF244321}">
                <p14:modId xmlns:p14="http://schemas.microsoft.com/office/powerpoint/2010/main" val="1316313143"/>
              </p:ext>
            </p:extLst>
          </p:nvPr>
        </p:nvGraphicFramePr>
        <p:xfrm>
          <a:off x="620485" y="3661439"/>
          <a:ext cx="5989321" cy="2669841"/>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620485" y="6353853"/>
            <a:ext cx="5514734" cy="230832"/>
          </a:xfrm>
          <a:prstGeom prst="rect">
            <a:avLst/>
          </a:prstGeom>
          <a:noFill/>
        </p:spPr>
        <p:txBody>
          <a:bodyPr wrap="square" rtlCol="0">
            <a:spAutoFit/>
          </a:bodyPr>
          <a:lstStyle/>
          <a:p>
            <a:r>
              <a:rPr lang="en-GB" sz="900" b="1" i="1" dirty="0">
                <a:solidFill>
                  <a:srgbClr val="5F5F5F"/>
                </a:solidFill>
                <a:latin typeface="Calibri" panose="020F0502020204030204" pitchFamily="34" charset="0"/>
                <a:cs typeface="Calibri" panose="020F0502020204030204" pitchFamily="34" charset="0"/>
              </a:rPr>
              <a:t>Figure 10. Age band and recorded gender of serious violence victims, 2023/24</a:t>
            </a:r>
          </a:p>
        </p:txBody>
      </p:sp>
      <p:graphicFrame>
        <p:nvGraphicFramePr>
          <p:cNvPr id="13" name="Chart 12">
            <a:extLst>
              <a:ext uri="{FF2B5EF4-FFF2-40B4-BE49-F238E27FC236}">
                <a16:creationId xmlns:a16="http://schemas.microsoft.com/office/drawing/2014/main" id="{00000000-0008-0000-0100-000002000000}"/>
              </a:ext>
            </a:extLst>
          </p:cNvPr>
          <p:cNvGraphicFramePr/>
          <p:nvPr>
            <p:extLst>
              <p:ext uri="{D42A27DB-BD31-4B8C-83A1-F6EECF244321}">
                <p14:modId xmlns:p14="http://schemas.microsoft.com/office/powerpoint/2010/main" val="3678206760"/>
              </p:ext>
            </p:extLst>
          </p:nvPr>
        </p:nvGraphicFramePr>
        <p:xfrm>
          <a:off x="6530142" y="2489694"/>
          <a:ext cx="3944060" cy="255825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6824238" y="4996359"/>
            <a:ext cx="3435531" cy="230832"/>
          </a:xfrm>
          <a:prstGeom prst="rect">
            <a:avLst/>
          </a:prstGeom>
          <a:noFill/>
        </p:spPr>
        <p:txBody>
          <a:bodyPr wrap="square" rtlCol="0">
            <a:spAutoFit/>
          </a:bodyPr>
          <a:lstStyle/>
          <a:p>
            <a:r>
              <a:rPr lang="en-GB" sz="900" b="1" i="1" dirty="0">
                <a:solidFill>
                  <a:srgbClr val="5F5F5F"/>
                </a:solidFill>
                <a:latin typeface="Calibri" panose="020F0502020204030204" pitchFamily="34" charset="0"/>
                <a:cs typeface="Calibri" panose="020F0502020204030204" pitchFamily="34" charset="0"/>
              </a:rPr>
              <a:t>Figure 11. Victim ethnicity, 2023/24</a:t>
            </a:r>
          </a:p>
        </p:txBody>
      </p:sp>
      <p:sp>
        <p:nvSpPr>
          <p:cNvPr id="2" name="TextBox 1"/>
          <p:cNvSpPr txBox="1"/>
          <p:nvPr/>
        </p:nvSpPr>
        <p:spPr>
          <a:xfrm>
            <a:off x="6202648" y="1451169"/>
            <a:ext cx="4271554" cy="646331"/>
          </a:xfrm>
          <a:prstGeom prst="rect">
            <a:avLst/>
          </a:prstGeom>
          <a:noFill/>
        </p:spPr>
        <p:txBody>
          <a:bodyPr wrap="square" rtlCol="0">
            <a:spAutoFit/>
          </a:bodyPr>
          <a:lstStyle/>
          <a:p>
            <a:r>
              <a:rPr lang="en-GB" sz="1200" dirty="0">
                <a:latin typeface="Calibri" panose="020F0502020204030204" pitchFamily="34" charset="0"/>
                <a:cs typeface="Calibri" panose="020F0502020204030204" pitchFamily="34" charset="0"/>
              </a:rPr>
              <a:t>Where ethnicity was recorded, 61% of victims were defined as White, either by self-defined or officer-defined ethnicity. This was followed by 34% of individuals where no ethnicity was recorded. </a:t>
            </a:r>
          </a:p>
        </p:txBody>
      </p:sp>
    </p:spTree>
    <p:extLst>
      <p:ext uri="{BB962C8B-B14F-4D97-AF65-F5344CB8AC3E}">
        <p14:creationId xmlns:p14="http://schemas.microsoft.com/office/powerpoint/2010/main" val="2875366929"/>
      </p:ext>
    </p:extLst>
  </p:cSld>
  <p:clrMapOvr>
    <a:masterClrMapping/>
  </p:clrMapOvr>
</p:sld>
</file>

<file path=ppt/theme/theme1.xml><?xml version="1.0" encoding="utf-8"?>
<a:theme xmlns:a="http://schemas.openxmlformats.org/drawingml/2006/main" name="VRU Colours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RU Colours Theme" id="{291670F2-B8CD-4D3A-83DF-A9DD0576804C}" vid="{FA765E96-EE41-497D-9EA6-B62B51AA75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bc2d454f-456b-46db-a3f7-38c428ea604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77F6D9AC8752A46816A276973C02D2F" ma:contentTypeVersion="11" ma:contentTypeDescription="Create a new document." ma:contentTypeScope="" ma:versionID="7f2a0dcc11590dc274ed20b7b15891bc">
  <xsd:schema xmlns:xsd="http://www.w3.org/2001/XMLSchema" xmlns:xs="http://www.w3.org/2001/XMLSchema" xmlns:p="http://schemas.microsoft.com/office/2006/metadata/properties" xmlns:ns3="bc2d454f-456b-46db-a3f7-38c428ea6048" targetNamespace="http://schemas.microsoft.com/office/2006/metadata/properties" ma:root="true" ma:fieldsID="b88cb6fba090837356017b25098ef6e3" ns3:_="">
    <xsd:import namespace="bc2d454f-456b-46db-a3f7-38c428ea6048"/>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OCR" minOccurs="0"/>
                <xsd:element ref="ns3:MediaServiceGenerationTime" minOccurs="0"/>
                <xsd:element ref="ns3:MediaServiceEventHashCode" minOccurs="0"/>
                <xsd:element ref="ns3:MediaServiceLoca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2d454f-456b-46db-a3f7-38c428ea6048"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_activity" ma:index="18"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C8057D-3DDC-40DE-8F12-36F69D482BCA}">
  <ds:schemaRefs>
    <ds:schemaRef ds:uri="http://schemas.microsoft.com/sharepoint/v3/contenttype/forms"/>
  </ds:schemaRefs>
</ds:datastoreItem>
</file>

<file path=customXml/itemProps2.xml><?xml version="1.0" encoding="utf-8"?>
<ds:datastoreItem xmlns:ds="http://schemas.openxmlformats.org/officeDocument/2006/customXml" ds:itemID="{9734732D-437A-45B8-AF91-423F59F4B0EA}">
  <ds:schemaRefs>
    <ds:schemaRef ds:uri="http://purl.org/dc/elements/1.1/"/>
    <ds:schemaRef ds:uri="http://schemas.microsoft.com/office/2006/metadata/properties"/>
    <ds:schemaRef ds:uri="http://purl.org/dc/terms/"/>
    <ds:schemaRef ds:uri="bc2d454f-456b-46db-a3f7-38c428ea6048"/>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E7EE3762-8350-456B-83A1-519B503988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2d454f-456b-46db-a3f7-38c428ea60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VRU Colours Theme</Template>
  <TotalTime>4453</TotalTime>
  <Words>5025</Words>
  <Application>Microsoft Office PowerPoint</Application>
  <PresentationFormat>Widescreen</PresentationFormat>
  <Paragraphs>314</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Times New Roman</vt:lpstr>
      <vt:lpstr>Wingdings</vt:lpstr>
      <vt:lpstr>VRU Colours Theme</vt:lpstr>
      <vt:lpstr>Hampshire, Isle of Wight, Portsmouth and Southampton  Violence Reduction Partnership  Strategic Needs Assessment </vt:lpstr>
      <vt:lpstr>Contents </vt:lpstr>
      <vt:lpstr>Introduction  </vt:lpstr>
      <vt:lpstr>Introduction  </vt:lpstr>
      <vt:lpstr>What serious violence has happened in the last year?</vt:lpstr>
      <vt:lpstr>PowerPoint Presentation</vt:lpstr>
      <vt:lpstr>PowerPoint Presentation</vt:lpstr>
      <vt:lpstr>PowerPoint Presentation</vt:lpstr>
      <vt:lpstr>PowerPoint Presentation</vt:lpstr>
      <vt:lpstr>Who is perpetrating serious violence? </vt:lpstr>
      <vt:lpstr>PowerPoint Presentation</vt:lpstr>
      <vt:lpstr>PowerPoint Presentation</vt:lpstr>
      <vt:lpstr>PowerPoint Presentation</vt:lpstr>
      <vt:lpstr>Why is serious violence happening? </vt:lpstr>
      <vt:lpstr>Why is serious violence happening? </vt:lpstr>
      <vt:lpstr>Community voices</vt:lpstr>
      <vt:lpstr>Community voices</vt:lpstr>
      <vt:lpstr>Partnership evaluation</vt:lpstr>
      <vt:lpstr>Recommendations</vt:lpstr>
      <vt:lpstr>PowerPoint Presentation</vt:lpstr>
    </vt:vector>
  </TitlesOfParts>
  <Company>SERIP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Hampshire, Isle of Wight, Portsmouth and Southampton  Violence Reduction Partnership  Strategic Needs Assessment</dc:title>
  <dc:creator>Flower, Katie (19137)</dc:creator>
  <cp:lastModifiedBy>Jackson Sweeting (60034)</cp:lastModifiedBy>
  <cp:revision>217</cp:revision>
  <dcterms:created xsi:type="dcterms:W3CDTF">2023-12-14T14:07:06Z</dcterms:created>
  <dcterms:modified xsi:type="dcterms:W3CDTF">2025-07-21T11:15:02Z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0x010100C77F6D9AC8752A46816A276973C02D2F</vt:lpwstr>
  </property>
  <property fmtid="{D5CDD505-2E9C-101B-9397-08002B2CF9AE}" pid="3" name="ForceDepartment">
    <vt:lpwstr/>
  </property>
  <property fmtid="{D5CDD505-2E9C-101B-9397-08002B2CF9AE}" pid="4" name="_dlc_DocIdItemGuid">
    <vt:lpwstr>8faedd43-cfbf-4c8b-b062-2213a353dfdb</vt:lpwstr>
  </property>
  <property fmtid="{D5CDD505-2E9C-101B-9397-08002B2CF9AE}" pid="5" name="MediaServiceImageTags">
    <vt:lpwstr/>
  </property>
  <property fmtid="{D5CDD505-2E9C-101B-9397-08002B2CF9AE}" pid="6" name="ForceTagsHC">
    <vt:lpwstr/>
  </property>
</Properties>
</file>