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6"/>
  </p:notesMasterIdLst>
  <p:sldIdLst>
    <p:sldId id="29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letcher, Natasha (46802)" initials="FN(" lastIdx="35" clrIdx="0">
    <p:extLst>
      <p:ext uri="{19B8F6BF-5375-455C-9EA6-DF929625EA0E}">
        <p15:presenceInfo xmlns:p15="http://schemas.microsoft.com/office/powerpoint/2012/main" userId="S-1-5-21-166712087-3716907013-1636109673-29296" providerId="AD"/>
      </p:ext>
    </p:extLst>
  </p:cmAuthor>
  <p:cmAuthor id="2" name="Stark, Rhiannon (50279)" initials="SR(" lastIdx="23" clrIdx="1">
    <p:extLst>
      <p:ext uri="{19B8F6BF-5375-455C-9EA6-DF929625EA0E}">
        <p15:presenceInfo xmlns:p15="http://schemas.microsoft.com/office/powerpoint/2012/main" userId="S-1-5-21-166712087-3716907013-1636109673-1654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EEF"/>
    <a:srgbClr val="2A3A47"/>
    <a:srgbClr val="7CC420"/>
    <a:srgbClr val="0FAD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25" autoAdjust="0"/>
    <p:restoredTop sz="85011" autoAdjust="0"/>
  </p:normalViewPr>
  <p:slideViewPr>
    <p:cSldViewPr snapToGrid="0">
      <p:cViewPr varScale="1">
        <p:scale>
          <a:sx n="58" d="100"/>
          <a:sy n="58" d="100"/>
        </p:scale>
        <p:origin x="79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BCF69B-E552-4387-A8C8-343D01B056BD}" type="datetimeFigureOut">
              <a:rPr lang="en-GB" smtClean="0"/>
              <a:t>12/04/2024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2DAA7-5BFB-46F7-A834-0C3F73B427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0276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D430287-88B6-4F46-82C5-D62F4E00245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08192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4929172-4BF7-429F-BA25-7E9D1A4215EE}" type="datetimeFigureOut">
              <a:rPr kumimoji="0" lang="en-US" sz="105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4/12/2024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66EA62-41C5-4F9A-A915-5B0BC739C92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2952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74929172-4BF7-429F-BA25-7E9D1A4215EE}" type="datetimeFigureOut">
              <a:rPr lang="en-US" noProof="0" smtClean="0"/>
              <a:t>4/12/2024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37731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18213CA-1B49-4146-AD39-ACC5F6F6F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" y="284176"/>
            <a:ext cx="11772900" cy="150876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2A3A47"/>
                </a:solidFill>
                <a:latin typeface="Proxima Nova Black" panose="02000506030000020004" pitchFamily="50" charset="0"/>
              </a:rPr>
              <a:t>Office of the police &amp; crime commissioner </a:t>
            </a:r>
            <a:r>
              <a:rPr lang="en-US" b="1" dirty="0" smtClean="0">
                <a:solidFill>
                  <a:srgbClr val="2A3A47"/>
                </a:solidFill>
                <a:latin typeface="Proxima Nova Black" panose="02000506030000020004" pitchFamily="50" charset="0"/>
              </a:rPr>
              <a:t/>
            </a:r>
            <a:br>
              <a:rPr lang="en-US" b="1" dirty="0" smtClean="0">
                <a:solidFill>
                  <a:srgbClr val="2A3A47"/>
                </a:solidFill>
                <a:latin typeface="Proxima Nova Black" panose="02000506030000020004" pitchFamily="50" charset="0"/>
              </a:rPr>
            </a:br>
            <a:r>
              <a:rPr lang="en-US" sz="2400" dirty="0" smtClean="0">
                <a:solidFill>
                  <a:srgbClr val="2A3A47"/>
                </a:solidFill>
                <a:latin typeface="Proxima Nova" panose="02000506030000020004" pitchFamily="50" charset="0"/>
              </a:rPr>
              <a:t>Hampshire &amp; isle of Wight</a:t>
            </a:r>
            <a:endParaRPr lang="en-US" dirty="0">
              <a:solidFill>
                <a:srgbClr val="2A3A47"/>
              </a:solidFill>
              <a:latin typeface="Proxima Nova" panose="02000506030000020004" pitchFamily="50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5B09E2-B849-4614-9B74-163F5FF1F387}"/>
              </a:ext>
            </a:extLst>
          </p:cNvPr>
          <p:cNvSpPr/>
          <p:nvPr/>
        </p:nvSpPr>
        <p:spPr>
          <a:xfrm>
            <a:off x="4665255" y="2197121"/>
            <a:ext cx="2880000" cy="684000"/>
          </a:xfrm>
          <a:prstGeom prst="rect">
            <a:avLst/>
          </a:prstGeom>
          <a:solidFill>
            <a:schemeClr val="tx1"/>
          </a:solidFill>
          <a:ln w="28575">
            <a:solidFill>
              <a:srgbClr val="00AEE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hemeClr val="dk2">
              <a:hueOff val="0"/>
              <a:satOff val="0"/>
              <a:lumOff val="0"/>
              <a:alphaOff val="0"/>
            </a:schemeClr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0" tIns="5080" rIns="5080" bIns="5080" numCol="1" spcCol="1270" anchor="ctr" anchorCtr="0">
            <a:noAutofit/>
          </a:bodyPr>
          <a:lstStyle/>
          <a:p>
            <a:pPr marL="0" marR="0" lvl="0" indent="0" algn="ctr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140" name="Group 139" descr="Hierarchy Level 3 Item 3">
            <a:extLst>
              <a:ext uri="{FF2B5EF4-FFF2-40B4-BE49-F238E27FC236}">
                <a16:creationId xmlns:a16="http://schemas.microsoft.com/office/drawing/2014/main" id="{03D44A78-C928-483A-9538-F32741EA5816}"/>
              </a:ext>
            </a:extLst>
          </p:cNvPr>
          <p:cNvGrpSpPr/>
          <p:nvPr/>
        </p:nvGrpSpPr>
        <p:grpSpPr>
          <a:xfrm>
            <a:off x="5302158" y="4533412"/>
            <a:ext cx="1620000" cy="1705045"/>
            <a:chOff x="4351200" y="3733829"/>
            <a:chExt cx="1620000" cy="1705045"/>
          </a:xfrm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33EE306-C27B-4AAB-B144-4045F4FFB0DE}"/>
                </a:ext>
              </a:extLst>
            </p:cNvPr>
            <p:cNvSpPr/>
            <p:nvPr/>
          </p:nvSpPr>
          <p:spPr>
            <a:xfrm>
              <a:off x="4351200" y="3733829"/>
              <a:ext cx="1620000" cy="684000"/>
            </a:xfrm>
            <a:prstGeom prst="rect">
              <a:avLst/>
            </a:prstGeom>
            <a:grpFill/>
            <a:ln w="28575">
              <a:solidFill>
                <a:srgbClr val="2A3A47"/>
              </a:solidFill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20000" tIns="5080" rIns="5080" bIns="5080" numCol="1" spcCol="1270" anchor="ctr" anchorCtr="0">
              <a:noAutofit/>
            </a:bodyPr>
            <a:lstStyle/>
            <a:p>
              <a:pPr marL="0" marR="0" lvl="0" indent="0" algn="l" defTabSz="3556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B9C6D05C-1014-4445-90A3-E1677A9676F6}"/>
                </a:ext>
              </a:extLst>
            </p:cNvPr>
            <p:cNvSpPr/>
            <p:nvPr/>
          </p:nvSpPr>
          <p:spPr>
            <a:xfrm>
              <a:off x="4516687" y="4970874"/>
              <a:ext cx="1332000" cy="468000"/>
            </a:xfrm>
            <a:prstGeom prst="rect">
              <a:avLst/>
            </a:prstGeom>
            <a:grpFill/>
            <a:ln w="28575">
              <a:solidFill>
                <a:srgbClr val="2A3A47"/>
              </a:solidFill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44000" tIns="5080" rIns="5080" bIns="5080" numCol="1" spcCol="1270" anchor="ctr" anchorCtr="0">
              <a:noAutofit/>
            </a:bodyPr>
            <a:lstStyle/>
            <a:p>
              <a:pPr marL="0" marR="0" lvl="0" indent="0" algn="l" defTabSz="3556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grpSp>
        <p:nvGrpSpPr>
          <p:cNvPr id="135" name="Group 134" descr="Hierarchy Level 3 Item 4">
            <a:extLst>
              <a:ext uri="{FF2B5EF4-FFF2-40B4-BE49-F238E27FC236}">
                <a16:creationId xmlns:a16="http://schemas.microsoft.com/office/drawing/2014/main" id="{D3F63E85-353C-47AE-A7E6-66AAB4E3FA0B}"/>
              </a:ext>
            </a:extLst>
          </p:cNvPr>
          <p:cNvGrpSpPr/>
          <p:nvPr/>
        </p:nvGrpSpPr>
        <p:grpSpPr>
          <a:xfrm>
            <a:off x="8677877" y="4502333"/>
            <a:ext cx="1630296" cy="1766854"/>
            <a:chOff x="6226814" y="3657490"/>
            <a:chExt cx="1620000" cy="1791198"/>
          </a:xfrm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95656520-BCB2-4EC3-826A-C139F4D5BF29}"/>
                </a:ext>
              </a:extLst>
            </p:cNvPr>
            <p:cNvSpPr/>
            <p:nvPr/>
          </p:nvSpPr>
          <p:spPr>
            <a:xfrm>
              <a:off x="6226814" y="3657490"/>
              <a:ext cx="1620000" cy="717785"/>
            </a:xfrm>
            <a:prstGeom prst="rect">
              <a:avLst/>
            </a:prstGeom>
            <a:grpFill/>
            <a:ln w="28575">
              <a:solidFill>
                <a:srgbClr val="2A3A47"/>
              </a:solidFill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20000" tIns="5080" rIns="5080" bIns="5080" numCol="1" spcCol="1270" anchor="ctr" anchorCtr="0">
              <a:noAutofit/>
            </a:bodyPr>
            <a:lstStyle/>
            <a:p>
              <a:pPr marL="0" marR="0" lvl="0" indent="0" algn="l" defTabSz="3556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A4A4EFF-4DED-4C0A-9884-14BA7167DCF6}"/>
                </a:ext>
              </a:extLst>
            </p:cNvPr>
            <p:cNvSpPr/>
            <p:nvPr/>
          </p:nvSpPr>
          <p:spPr>
            <a:xfrm>
              <a:off x="6370814" y="4980662"/>
              <a:ext cx="1332000" cy="468026"/>
            </a:xfrm>
            <a:prstGeom prst="rect">
              <a:avLst/>
            </a:prstGeom>
            <a:grpFill/>
            <a:ln w="28575">
              <a:solidFill>
                <a:srgbClr val="2A3A47"/>
              </a:solidFill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44000" tIns="5080" rIns="5080" bIns="5080" numCol="1" spcCol="1270" anchor="ctr" anchorCtr="0">
              <a:noAutofit/>
            </a:bodyPr>
            <a:lstStyle/>
            <a:p>
              <a:pPr marL="0" marR="0" lvl="0" indent="0" algn="l" defTabSz="3556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D5B09E2-B849-4614-9B74-163F5FF1F387}"/>
              </a:ext>
            </a:extLst>
          </p:cNvPr>
          <p:cNvSpPr/>
          <p:nvPr/>
        </p:nvSpPr>
        <p:spPr>
          <a:xfrm>
            <a:off x="8445483" y="2197121"/>
            <a:ext cx="2880000" cy="684000"/>
          </a:xfrm>
          <a:prstGeom prst="rect">
            <a:avLst/>
          </a:prstGeom>
          <a:solidFill>
            <a:schemeClr val="tx1"/>
          </a:solidFill>
          <a:ln w="28575">
            <a:solidFill>
              <a:srgbClr val="00AEEF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hemeClr val="dk2">
              <a:hueOff val="0"/>
              <a:satOff val="0"/>
              <a:lumOff val="0"/>
              <a:alphaOff val="0"/>
            </a:schemeClr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0" tIns="5080" rIns="5080" bIns="5080" numCol="1" spcCol="1270" anchor="ctr" anchorCtr="0">
            <a:noAutofit/>
          </a:bodyPr>
          <a:lstStyle/>
          <a:p>
            <a:pPr marL="0" marR="0" lvl="0" indent="0" algn="l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>
            <a:stCxn id="22" idx="3"/>
            <a:endCxn id="31" idx="1"/>
          </p:cNvCxnSpPr>
          <p:nvPr/>
        </p:nvCxnSpPr>
        <p:spPr>
          <a:xfrm>
            <a:off x="7545255" y="2539121"/>
            <a:ext cx="900228" cy="0"/>
          </a:xfrm>
          <a:prstGeom prst="line">
            <a:avLst/>
          </a:prstGeom>
          <a:ln w="952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8D5B09E2-B849-4614-9B74-163F5FF1F387}"/>
              </a:ext>
            </a:extLst>
          </p:cNvPr>
          <p:cNvSpPr/>
          <p:nvPr/>
        </p:nvSpPr>
        <p:spPr>
          <a:xfrm>
            <a:off x="4665255" y="3207451"/>
            <a:ext cx="2880000" cy="684000"/>
          </a:xfrm>
          <a:prstGeom prst="rect">
            <a:avLst/>
          </a:prstGeom>
          <a:solidFill>
            <a:schemeClr val="tx1"/>
          </a:solidFill>
          <a:ln w="19050">
            <a:solidFill>
              <a:srgbClr val="7CC42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hemeClr val="dk2">
              <a:hueOff val="0"/>
              <a:satOff val="0"/>
              <a:lumOff val="0"/>
              <a:alphaOff val="0"/>
            </a:schemeClr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0" tIns="5080" rIns="5080" bIns="5080" numCol="1" spcCol="1270" anchor="ctr" anchorCtr="0">
            <a:noAutofit/>
          </a:bodyPr>
          <a:lstStyle/>
          <a:p>
            <a:pPr marL="0" marR="0" lvl="0" indent="0" algn="l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3" name="Straight Connector 42"/>
          <p:cNvCxnSpPr>
            <a:endCxn id="41" idx="0"/>
          </p:cNvCxnSpPr>
          <p:nvPr/>
        </p:nvCxnSpPr>
        <p:spPr>
          <a:xfrm>
            <a:off x="6105255" y="2896588"/>
            <a:ext cx="0" cy="310863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le 73">
            <a:extLst>
              <a:ext uri="{FF2B5EF4-FFF2-40B4-BE49-F238E27FC236}">
                <a16:creationId xmlns:a16="http://schemas.microsoft.com/office/drawing/2014/main" id="{8AD43BAE-F667-4859-A42B-3828F545314A}"/>
              </a:ext>
            </a:extLst>
          </p:cNvPr>
          <p:cNvSpPr/>
          <p:nvPr/>
        </p:nvSpPr>
        <p:spPr>
          <a:xfrm>
            <a:off x="213360" y="3145538"/>
            <a:ext cx="1581108" cy="679368"/>
          </a:xfrm>
          <a:prstGeom prst="rect">
            <a:avLst/>
          </a:prstGeom>
          <a:solidFill>
            <a:schemeClr val="tx1"/>
          </a:solidFill>
          <a:ln w="19050">
            <a:solidFill>
              <a:srgbClr val="7CC42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hemeClr val="dk2">
              <a:hueOff val="0"/>
              <a:satOff val="0"/>
              <a:lumOff val="0"/>
              <a:alphaOff val="0"/>
            </a:schemeClr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252000" tIns="576000" rIns="5080" bIns="5080" numCol="1" spcCol="1270" anchor="ctr" anchorCtr="0">
            <a:noAutofit/>
          </a:bodyPr>
          <a:lstStyle/>
          <a:p>
            <a:pPr marL="0" marR="0" lvl="0" indent="0" algn="l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8AD43BAE-F667-4859-A42B-3828F545314A}"/>
              </a:ext>
            </a:extLst>
          </p:cNvPr>
          <p:cNvSpPr/>
          <p:nvPr/>
        </p:nvSpPr>
        <p:spPr>
          <a:xfrm>
            <a:off x="2296383" y="3145538"/>
            <a:ext cx="1620000" cy="684000"/>
          </a:xfrm>
          <a:prstGeom prst="rect">
            <a:avLst/>
          </a:prstGeom>
          <a:solidFill>
            <a:schemeClr val="tx1"/>
          </a:solidFill>
          <a:ln w="19050">
            <a:solidFill>
              <a:srgbClr val="7CC42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hemeClr val="dk2">
              <a:hueOff val="0"/>
              <a:satOff val="0"/>
              <a:lumOff val="0"/>
              <a:alphaOff val="0"/>
            </a:schemeClr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252000" tIns="360000" rIns="5080" bIns="5080" numCol="1" spcCol="1270" anchor="ctr" anchorCtr="0">
            <a:noAutofit/>
          </a:bodyPr>
          <a:lstStyle/>
          <a:p>
            <a:pPr marL="0" marR="0" lvl="0" indent="0" algn="l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355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 smtClean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57" name="Straight Connector 56"/>
          <p:cNvCxnSpPr>
            <a:stCxn id="22" idx="1"/>
          </p:cNvCxnSpPr>
          <p:nvPr/>
        </p:nvCxnSpPr>
        <p:spPr>
          <a:xfrm flipH="1">
            <a:off x="1010046" y="2539121"/>
            <a:ext cx="3655209" cy="9281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endCxn id="75" idx="0"/>
          </p:cNvCxnSpPr>
          <p:nvPr/>
        </p:nvCxnSpPr>
        <p:spPr>
          <a:xfrm>
            <a:off x="3106383" y="2539121"/>
            <a:ext cx="0" cy="606417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V="1">
            <a:off x="1003914" y="2548403"/>
            <a:ext cx="6132" cy="597135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5348611" y="4645848"/>
            <a:ext cx="1513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Head of Legal and Governance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8736381" y="4529287"/>
            <a:ext cx="15132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Head of Communications and Engagement </a:t>
            </a:r>
          </a:p>
        </p:txBody>
      </p:sp>
      <p:grpSp>
        <p:nvGrpSpPr>
          <p:cNvPr id="134" name="Group 133" descr="Hierarchy Level 3 Item 3">
            <a:extLst>
              <a:ext uri="{FF2B5EF4-FFF2-40B4-BE49-F238E27FC236}">
                <a16:creationId xmlns:a16="http://schemas.microsoft.com/office/drawing/2014/main" id="{03D44A78-C928-483A-9538-F32741EA5816}"/>
              </a:ext>
            </a:extLst>
          </p:cNvPr>
          <p:cNvGrpSpPr/>
          <p:nvPr/>
        </p:nvGrpSpPr>
        <p:grpSpPr>
          <a:xfrm>
            <a:off x="1968499" y="4528781"/>
            <a:ext cx="1620000" cy="1733095"/>
            <a:chOff x="4351200" y="3733829"/>
            <a:chExt cx="1620000" cy="1733095"/>
          </a:xfrm>
          <a:solidFill>
            <a:schemeClr val="tx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C33EE306-C27B-4AAB-B144-4045F4FFB0DE}"/>
                </a:ext>
              </a:extLst>
            </p:cNvPr>
            <p:cNvSpPr/>
            <p:nvPr/>
          </p:nvSpPr>
          <p:spPr>
            <a:xfrm>
              <a:off x="4351200" y="3733829"/>
              <a:ext cx="1620000" cy="684000"/>
            </a:xfrm>
            <a:prstGeom prst="rect">
              <a:avLst/>
            </a:prstGeom>
            <a:grpFill/>
            <a:ln w="28575">
              <a:solidFill>
                <a:srgbClr val="2A3A47"/>
              </a:solidFill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720000" tIns="5080" rIns="5080" bIns="5080" numCol="1" spcCol="1270" anchor="ctr" anchorCtr="0">
              <a:noAutofit/>
            </a:bodyPr>
            <a:lstStyle/>
            <a:p>
              <a:pPr marL="0" marR="0" lvl="0" indent="0" algn="l" defTabSz="3556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  <p:sp>
          <p:nvSpPr>
            <p:cNvPr id="137" name="Rectangle 136">
              <a:extLst>
                <a:ext uri="{FF2B5EF4-FFF2-40B4-BE49-F238E27FC236}">
                  <a16:creationId xmlns:a16="http://schemas.microsoft.com/office/drawing/2014/main" id="{B9C6D05C-1014-4445-90A3-E1677A9676F6}"/>
                </a:ext>
              </a:extLst>
            </p:cNvPr>
            <p:cNvSpPr/>
            <p:nvPr/>
          </p:nvSpPr>
          <p:spPr>
            <a:xfrm>
              <a:off x="4495199" y="4998924"/>
              <a:ext cx="1332000" cy="468000"/>
            </a:xfrm>
            <a:prstGeom prst="rect">
              <a:avLst/>
            </a:prstGeom>
            <a:grpFill/>
            <a:ln w="28575">
              <a:solidFill>
                <a:srgbClr val="2A3A47"/>
              </a:solidFill>
            </a:ln>
            <a:scene3d>
              <a:camera prst="orthographicFront"/>
              <a:lightRig rig="flat" dir="t"/>
            </a:scene3d>
            <a:sp3d prstMaterial="dkEdge"/>
          </p:spPr>
          <p:style>
            <a:lnRef idx="0">
              <a:schemeClr val="lt2">
                <a:hueOff val="0"/>
                <a:satOff val="0"/>
                <a:lumOff val="0"/>
                <a:alphaOff val="0"/>
              </a:schemeClr>
            </a:lnRef>
            <a:fillRef idx="2">
              <a:schemeClr val="dk2">
                <a:hueOff val="0"/>
                <a:satOff val="0"/>
                <a:lumOff val="0"/>
                <a:alphaOff val="0"/>
              </a:schemeClr>
            </a:fillRef>
            <a:effectRef idx="1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144000" tIns="5080" rIns="5080" bIns="5080" numCol="1" spcCol="1270" anchor="ctr" anchorCtr="0">
              <a:noAutofit/>
            </a:bodyPr>
            <a:lstStyle/>
            <a:p>
              <a:pPr marL="0" marR="0" lvl="0" indent="0" algn="l" defTabSz="3556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endParaRPr>
            </a:p>
          </p:txBody>
        </p:sp>
      </p:grpSp>
      <p:sp>
        <p:nvSpPr>
          <p:cNvPr id="138" name="TextBox 137"/>
          <p:cNvSpPr txBox="1"/>
          <p:nvPr/>
        </p:nvSpPr>
        <p:spPr>
          <a:xfrm>
            <a:off x="1968499" y="4552534"/>
            <a:ext cx="1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Director of Violence Reduction Unit  (HO funded unit)</a:t>
            </a:r>
          </a:p>
        </p:txBody>
      </p:sp>
      <p:sp>
        <p:nvSpPr>
          <p:cNvPr id="141" name="TextBox 140"/>
          <p:cNvSpPr txBox="1"/>
          <p:nvPr/>
        </p:nvSpPr>
        <p:spPr>
          <a:xfrm>
            <a:off x="5690028" y="5776355"/>
            <a:ext cx="887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21 staff members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Proxima Nova" panose="02000506030000020004" pitchFamily="50" charset="0"/>
              <a:cs typeface="Arial" panose="020B0604020202020204" pitchFamily="34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9014875" y="5808090"/>
            <a:ext cx="947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4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 staff members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Proxima Nova" panose="02000506030000020004" pitchFamily="50" charset="0"/>
              <a:cs typeface="Arial" panose="020B0604020202020204" pitchFamily="34" charset="0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2296383" y="5799903"/>
            <a:ext cx="9417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6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 staff members</a:t>
            </a:r>
            <a:r>
              <a:rPr kumimoji="0" lang="en-GB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</a:rPr>
              <a:t> </a:t>
            </a:r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Proxima Nova" panose="02000506030000020004" pitchFamily="50" charset="0"/>
            </a:endParaRPr>
          </a:p>
        </p:txBody>
      </p:sp>
      <p:cxnSp>
        <p:nvCxnSpPr>
          <p:cNvPr id="17" name="Straight Connector 16"/>
          <p:cNvCxnSpPr>
            <a:endCxn id="34" idx="0"/>
          </p:cNvCxnSpPr>
          <p:nvPr/>
        </p:nvCxnSpPr>
        <p:spPr>
          <a:xfrm>
            <a:off x="6133645" y="5240831"/>
            <a:ext cx="0" cy="5296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767241" y="5240831"/>
            <a:ext cx="0" cy="5530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778498" y="4306878"/>
            <a:ext cx="671452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36" idx="0"/>
          </p:cNvCxnSpPr>
          <p:nvPr/>
        </p:nvCxnSpPr>
        <p:spPr>
          <a:xfrm>
            <a:off x="2778498" y="4306878"/>
            <a:ext cx="1" cy="22190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32" idx="0"/>
          </p:cNvCxnSpPr>
          <p:nvPr/>
        </p:nvCxnSpPr>
        <p:spPr>
          <a:xfrm>
            <a:off x="6112158" y="3891451"/>
            <a:ext cx="0" cy="6419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endCxn id="36" idx="0"/>
          </p:cNvCxnSpPr>
          <p:nvPr/>
        </p:nvCxnSpPr>
        <p:spPr>
          <a:xfrm>
            <a:off x="9493024" y="4306878"/>
            <a:ext cx="1" cy="1954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endCxn id="142" idx="0"/>
          </p:cNvCxnSpPr>
          <p:nvPr/>
        </p:nvCxnSpPr>
        <p:spPr>
          <a:xfrm>
            <a:off x="9488790" y="5217412"/>
            <a:ext cx="0" cy="5906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14203" y="2225236"/>
            <a:ext cx="17821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47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Police &amp; Crime Commissioner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A3A47"/>
              </a:solidFill>
              <a:effectLst/>
              <a:uLnTx/>
              <a:uFillTx/>
              <a:latin typeface="Proxima Nova" panose="02000506030000020004" pitchFamily="50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92098" y="2300499"/>
            <a:ext cx="1586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Deputy PCC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Proxima Nova" panose="02000506030000020004" pitchFamily="50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09126" y="3338406"/>
            <a:ext cx="15922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Chief of Staff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Proxima Nova" panose="02000506030000020004" pitchFamily="50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3360" y="3207451"/>
            <a:ext cx="1581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Chief Finance Officer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Proxima Nova" panose="02000506030000020004" pitchFamily="50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296383" y="3237129"/>
            <a:ext cx="1612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C2C2C"/>
                </a:solidFill>
                <a:effectLst/>
                <a:uLnTx/>
                <a:uFillTx/>
                <a:latin typeface="Proxima Nova" panose="02000506030000020004" pitchFamily="50" charset="0"/>
                <a:cs typeface="Arial" panose="020B0604020202020204" pitchFamily="34" charset="0"/>
              </a:rPr>
              <a:t>Senior Liaison Officer</a:t>
            </a: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C2C2C"/>
              </a:solidFill>
              <a:effectLst/>
              <a:uLnTx/>
              <a:uFillTx/>
              <a:latin typeface="Proxima Nova" panose="02000506030000020004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51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a6d9220-1a2c-4a3c-9fde-6c38f8f2b31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3B1AEDC97C20468DFB657BEE51401C" ma:contentTypeVersion="16" ma:contentTypeDescription="Create a new document." ma:contentTypeScope="" ma:versionID="6190ea86981486faa60de233809ce0ee">
  <xsd:schema xmlns:xsd="http://www.w3.org/2001/XMLSchema" xmlns:xs="http://www.w3.org/2001/XMLSchema" xmlns:p="http://schemas.microsoft.com/office/2006/metadata/properties" xmlns:ns3="5edec7a8-0f4b-4394-a103-8026bdf3d455" xmlns:ns4="0a6d9220-1a2c-4a3c-9fde-6c38f8f2b31c" targetNamespace="http://schemas.microsoft.com/office/2006/metadata/properties" ma:root="true" ma:fieldsID="aa15b4fa427d46fdddfa7a096a7acce8" ns3:_="" ns4:_="">
    <xsd:import namespace="5edec7a8-0f4b-4394-a103-8026bdf3d455"/>
    <xsd:import namespace="0a6d9220-1a2c-4a3c-9fde-6c38f8f2b31c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LengthInSeconds" minOccurs="0"/>
                <xsd:element ref="ns4:MediaServiceLocation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dec7a8-0f4b-4394-a103-8026bdf3d45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d9220-1a2c-4a3c-9fde-6c38f8f2b3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110783-387A-4E47-AA08-B803B886DB8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5A351F-A109-4C5B-92BE-7709828A372A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edec7a8-0f4b-4394-a103-8026bdf3d455"/>
    <ds:schemaRef ds:uri="0a6d9220-1a2c-4a3c-9fde-6c38f8f2b31c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E36646C-F24F-4B83-B76D-E05DFDB80F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dec7a8-0f4b-4394-a103-8026bdf3d455"/>
    <ds:schemaRef ds:uri="0a6d9220-1a2c-4a3c-9fde-6c38f8f2b3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New-PPT-Template</Template>
  <TotalTime>3130</TotalTime>
  <Words>58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Corbel</vt:lpstr>
      <vt:lpstr>Proxima Nova</vt:lpstr>
      <vt:lpstr>Proxima Nova Black</vt:lpstr>
      <vt:lpstr>Wingdings</vt:lpstr>
      <vt:lpstr>Banded</vt:lpstr>
      <vt:lpstr>Office of the police &amp; crime commissioner  Hampshire &amp; isle of Wight</vt:lpstr>
    </vt:vector>
  </TitlesOfParts>
  <Company>SERIP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Loe, Laurie (50202)</dc:creator>
  <cp:lastModifiedBy>Gunson, Kate (50190)</cp:lastModifiedBy>
  <cp:revision>170</cp:revision>
  <dcterms:created xsi:type="dcterms:W3CDTF">2024-02-26T11:30:12Z</dcterms:created>
  <dcterms:modified xsi:type="dcterms:W3CDTF">2024-04-12T09:30:20Z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0x010100833B1AEDC97C20468DFB657BEE51401C</vt:lpwstr>
  </property>
  <property fmtid="{D5CDD505-2E9C-101B-9397-08002B2CF9AE}" pid="3" name="_dlc_DocIdItemGuid">
    <vt:lpwstr>fdfd0151-2808-4d29-b5b6-e20a0dd6a81d</vt:lpwstr>
  </property>
</Properties>
</file>