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61" r:id="rId6"/>
  </p:sldMasterIdLst>
  <p:notesMasterIdLst>
    <p:notesMasterId r:id="rId29"/>
  </p:notesMasterIdLst>
  <p:handoutMasterIdLst>
    <p:handoutMasterId r:id="rId30"/>
  </p:handoutMasterIdLst>
  <p:sldIdLst>
    <p:sldId id="258" r:id="rId7"/>
    <p:sldId id="259" r:id="rId8"/>
    <p:sldId id="283" r:id="rId9"/>
    <p:sldId id="282" r:id="rId10"/>
    <p:sldId id="296" r:id="rId11"/>
    <p:sldId id="270" r:id="rId12"/>
    <p:sldId id="271" r:id="rId13"/>
    <p:sldId id="289" r:id="rId14"/>
    <p:sldId id="279" r:id="rId15"/>
    <p:sldId id="287" r:id="rId16"/>
    <p:sldId id="293" r:id="rId17"/>
    <p:sldId id="297" r:id="rId18"/>
    <p:sldId id="275" r:id="rId19"/>
    <p:sldId id="276" r:id="rId20"/>
    <p:sldId id="298" r:id="rId21"/>
    <p:sldId id="277" r:id="rId22"/>
    <p:sldId id="294" r:id="rId23"/>
    <p:sldId id="300" r:id="rId24"/>
    <p:sldId id="285" r:id="rId25"/>
    <p:sldId id="301" r:id="rId26"/>
    <p:sldId id="299" r:id="rId27"/>
    <p:sldId id="267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tcher, Natasha (46802)" initials="FN(" lastIdx="35" clrIdx="0">
    <p:extLst>
      <p:ext uri="{19B8F6BF-5375-455C-9EA6-DF929625EA0E}">
        <p15:presenceInfo xmlns:p15="http://schemas.microsoft.com/office/powerpoint/2012/main" userId="S-1-5-21-166712087-3716907013-1636109673-29296" providerId="AD"/>
      </p:ext>
    </p:extLst>
  </p:cmAuthor>
  <p:cmAuthor id="2" name="Stark, Rhiannon (50279)" initials="SR(" lastIdx="23" clrIdx="1">
    <p:extLst>
      <p:ext uri="{19B8F6BF-5375-455C-9EA6-DF929625EA0E}">
        <p15:presenceInfo xmlns:p15="http://schemas.microsoft.com/office/powerpoint/2012/main" userId="S-1-5-21-166712087-3716907013-1636109673-1654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2A3A47"/>
    <a:srgbClr val="7CC420"/>
    <a:srgbClr val="0FA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85011" autoAdjust="0"/>
  </p:normalViewPr>
  <p:slideViewPr>
    <p:cSldViewPr snapToGrid="0">
      <p:cViewPr varScale="1">
        <p:scale>
          <a:sx n="99" d="100"/>
          <a:sy n="99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3E1A-AC19-4FFE-BFA3-06F50FF3A8DF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4336-D1D1-484E-92D8-CBAEEC3D6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43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69B-E552-4387-A8C8-343D01B056BD}" type="datetimeFigureOut">
              <a:rPr lang="en-GB" smtClean="0"/>
              <a:t>09/04/2024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2DAA7-5BFB-46F7-A834-0C3F73B427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27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DAA7-5BFB-46F7-A834-0C3F73B427B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45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30287-88B6-4F46-82C5-D62F4E00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81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A3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58B7BC-D215-498B-844F-8657C3F38206}" type="datetimeFigureOut">
              <a:rPr lang="en-GB" smtClean="0"/>
              <a:pPr/>
              <a:t>09/04/2024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55DE43-E93A-CE40-B8D1-3DE174DC024B}"/>
              </a:ext>
            </a:extLst>
          </p:cNvPr>
          <p:cNvGrpSpPr/>
          <p:nvPr userDrawn="1"/>
        </p:nvGrpSpPr>
        <p:grpSpPr>
          <a:xfrm>
            <a:off x="-892366" y="4741950"/>
            <a:ext cx="2164449" cy="2682196"/>
            <a:chOff x="-892366" y="4741950"/>
            <a:chExt cx="2164449" cy="2682196"/>
          </a:xfrm>
        </p:grpSpPr>
        <p:pic>
          <p:nvPicPr>
            <p:cNvPr id="9" name="Picture 8" descr="Shape, circle&#10;&#10;Description automatically generated">
              <a:extLst>
                <a:ext uri="{FF2B5EF4-FFF2-40B4-BE49-F238E27FC236}">
                  <a16:creationId xmlns:a16="http://schemas.microsoft.com/office/drawing/2014/main" id="{E1E007E4-21F9-EE46-A278-A450E9FE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59538" y="4741950"/>
              <a:ext cx="1106791" cy="1106791"/>
            </a:xfrm>
            <a:prstGeom prst="rect">
              <a:avLst/>
            </a:prstGeom>
          </p:spPr>
        </p:pic>
        <p:pic>
          <p:nvPicPr>
            <p:cNvPr id="10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627D232D-FF06-4C44-ADAF-FCFA6A7E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292" y="5377570"/>
              <a:ext cx="1106791" cy="1106791"/>
            </a:xfrm>
            <a:prstGeom prst="rect">
              <a:avLst/>
            </a:prstGeom>
          </p:spPr>
        </p:pic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E45D6341-7E2D-B649-9977-5AB5F417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92366" y="5984527"/>
              <a:ext cx="1439619" cy="143961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55DE43-E93A-CE40-B8D1-3DE174DC024B}"/>
              </a:ext>
            </a:extLst>
          </p:cNvPr>
          <p:cNvGrpSpPr/>
          <p:nvPr userDrawn="1"/>
        </p:nvGrpSpPr>
        <p:grpSpPr>
          <a:xfrm>
            <a:off x="10546080" y="-477837"/>
            <a:ext cx="2164449" cy="2682196"/>
            <a:chOff x="-892366" y="4741950"/>
            <a:chExt cx="2164449" cy="2682196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E1E007E4-21F9-EE46-A278-A450E9FE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59538" y="4741950"/>
              <a:ext cx="1106791" cy="1106791"/>
            </a:xfrm>
            <a:prstGeom prst="rect">
              <a:avLst/>
            </a:prstGeom>
          </p:spPr>
        </p:pic>
        <p:pic>
          <p:nvPicPr>
            <p:cNvPr id="14" name="Picture 13" descr="Shape, circle&#10;&#10;Description automatically generated">
              <a:extLst>
                <a:ext uri="{FF2B5EF4-FFF2-40B4-BE49-F238E27FC236}">
                  <a16:creationId xmlns:a16="http://schemas.microsoft.com/office/drawing/2014/main" id="{627D232D-FF06-4C44-ADAF-FCFA6A7E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292" y="5377570"/>
              <a:ext cx="1106791" cy="1106791"/>
            </a:xfrm>
            <a:prstGeom prst="rect">
              <a:avLst/>
            </a:prstGeom>
          </p:spPr>
        </p:pic>
        <p:pic>
          <p:nvPicPr>
            <p:cNvPr id="15" name="Picture 14" descr="Shape, circle&#10;&#10;Description automatically generated">
              <a:extLst>
                <a:ext uri="{FF2B5EF4-FFF2-40B4-BE49-F238E27FC236}">
                  <a16:creationId xmlns:a16="http://schemas.microsoft.com/office/drawing/2014/main" id="{E45D6341-7E2D-B649-9977-5AB5F417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92366" y="5984527"/>
              <a:ext cx="1439619" cy="1439619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 userDrawn="1"/>
        </p:nvCxnSpPr>
        <p:spPr>
          <a:xfrm>
            <a:off x="1272176" y="3586480"/>
            <a:ext cx="9000000" cy="0"/>
          </a:xfrm>
          <a:prstGeom prst="line">
            <a:avLst/>
          </a:prstGeom>
          <a:ln w="38100"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008881" y="3779839"/>
            <a:ext cx="5263296" cy="455278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baseline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PRESENTATION TITLE HERE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008881" y="4367394"/>
            <a:ext cx="5263296" cy="455278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baseline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Presenter name/Team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83" y="1576200"/>
            <a:ext cx="4331854" cy="17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7BC-D215-498B-844F-8657C3F38206}" type="datetimeFigureOut">
              <a:rPr lang="en-GB" smtClean="0"/>
              <a:t>09/04/2024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6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2A3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58B7BC-D215-498B-844F-8657C3F38206}" type="datetimeFigureOut">
              <a:rPr lang="en-GB" smtClean="0"/>
              <a:pPr/>
              <a:t>09/04/2024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55DE43-E93A-CE40-B8D1-3DE174DC024B}"/>
              </a:ext>
            </a:extLst>
          </p:cNvPr>
          <p:cNvGrpSpPr/>
          <p:nvPr userDrawn="1"/>
        </p:nvGrpSpPr>
        <p:grpSpPr>
          <a:xfrm>
            <a:off x="-892366" y="4741950"/>
            <a:ext cx="2164449" cy="2682196"/>
            <a:chOff x="-892366" y="4741950"/>
            <a:chExt cx="2164449" cy="2682196"/>
          </a:xfrm>
        </p:grpSpPr>
        <p:pic>
          <p:nvPicPr>
            <p:cNvPr id="9" name="Picture 8" descr="Shape, circle&#10;&#10;Description automatically generated">
              <a:extLst>
                <a:ext uri="{FF2B5EF4-FFF2-40B4-BE49-F238E27FC236}">
                  <a16:creationId xmlns:a16="http://schemas.microsoft.com/office/drawing/2014/main" id="{E1E007E4-21F9-EE46-A278-A450E9FE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59538" y="4741950"/>
              <a:ext cx="1106791" cy="1106791"/>
            </a:xfrm>
            <a:prstGeom prst="rect">
              <a:avLst/>
            </a:prstGeom>
          </p:spPr>
        </p:pic>
        <p:pic>
          <p:nvPicPr>
            <p:cNvPr id="10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627D232D-FF06-4C44-ADAF-FCFA6A7E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292" y="5377570"/>
              <a:ext cx="1106791" cy="1106791"/>
            </a:xfrm>
            <a:prstGeom prst="rect">
              <a:avLst/>
            </a:prstGeom>
          </p:spPr>
        </p:pic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E45D6341-7E2D-B649-9977-5AB5F417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92366" y="5984527"/>
              <a:ext cx="1439619" cy="143961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55DE43-E93A-CE40-B8D1-3DE174DC024B}"/>
              </a:ext>
            </a:extLst>
          </p:cNvPr>
          <p:cNvGrpSpPr/>
          <p:nvPr userDrawn="1"/>
        </p:nvGrpSpPr>
        <p:grpSpPr>
          <a:xfrm>
            <a:off x="10546080" y="-477837"/>
            <a:ext cx="2164449" cy="2682196"/>
            <a:chOff x="-892366" y="4741950"/>
            <a:chExt cx="2164449" cy="2682196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E1E007E4-21F9-EE46-A278-A450E9FE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59538" y="4741950"/>
              <a:ext cx="1106791" cy="1106791"/>
            </a:xfrm>
            <a:prstGeom prst="rect">
              <a:avLst/>
            </a:prstGeom>
          </p:spPr>
        </p:pic>
        <p:pic>
          <p:nvPicPr>
            <p:cNvPr id="14" name="Picture 13" descr="Shape, circle&#10;&#10;Description automatically generated">
              <a:extLst>
                <a:ext uri="{FF2B5EF4-FFF2-40B4-BE49-F238E27FC236}">
                  <a16:creationId xmlns:a16="http://schemas.microsoft.com/office/drawing/2014/main" id="{627D232D-FF06-4C44-ADAF-FCFA6A7E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292" y="5377570"/>
              <a:ext cx="1106791" cy="1106791"/>
            </a:xfrm>
            <a:prstGeom prst="rect">
              <a:avLst/>
            </a:prstGeom>
          </p:spPr>
        </p:pic>
        <p:pic>
          <p:nvPicPr>
            <p:cNvPr id="15" name="Picture 14" descr="Shape, circle&#10;&#10;Description automatically generated">
              <a:extLst>
                <a:ext uri="{FF2B5EF4-FFF2-40B4-BE49-F238E27FC236}">
                  <a16:creationId xmlns:a16="http://schemas.microsoft.com/office/drawing/2014/main" id="{E45D6341-7E2D-B649-9977-5AB5F417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92366" y="5984527"/>
              <a:ext cx="1439619" cy="1439619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 userDrawn="1"/>
        </p:nvCxnSpPr>
        <p:spPr>
          <a:xfrm>
            <a:off x="1272176" y="3110230"/>
            <a:ext cx="9000000" cy="0"/>
          </a:xfrm>
          <a:prstGeom prst="line">
            <a:avLst/>
          </a:prstGeom>
          <a:ln w="38100"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008881" y="1674814"/>
            <a:ext cx="5263296" cy="455278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baseline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Thank you.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008881" y="2238375"/>
            <a:ext cx="5263296" cy="841222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baseline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Final ask of presentation.</a:t>
            </a:r>
            <a:br>
              <a:rPr lang="en-US" dirty="0" smtClean="0"/>
            </a:br>
            <a:r>
              <a:rPr lang="en-US" dirty="0" smtClean="0"/>
              <a:t>Please visit… / Email me at… 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83" y="3273812"/>
            <a:ext cx="3736798" cy="15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9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A334-F97F-46DA-AE9E-A7F76B1FE270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B404-0E59-44AD-BEB8-8BD733FC9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0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5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58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2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5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804216"/>
            <a:ext cx="12192000" cy="1145223"/>
          </a:xfrm>
          <a:prstGeom prst="rect">
            <a:avLst/>
          </a:prstGeom>
          <a:solidFill>
            <a:srgbClr val="2A3A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8B7BC-D215-498B-844F-8657C3F38206}" type="datetimeFigureOut">
              <a:rPr lang="en-GB" smtClean="0"/>
              <a:pPr/>
              <a:t>09/04/2024</a:t>
            </a:fld>
            <a:endParaRPr lang="en-GB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17" y="6469051"/>
            <a:ext cx="634952" cy="51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40" y="6005835"/>
            <a:ext cx="1673674" cy="6798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C55DE43-E93A-CE40-B8D1-3DE174DC024B}"/>
              </a:ext>
            </a:extLst>
          </p:cNvPr>
          <p:cNvGrpSpPr/>
          <p:nvPr userDrawn="1"/>
        </p:nvGrpSpPr>
        <p:grpSpPr>
          <a:xfrm>
            <a:off x="-234516" y="5728947"/>
            <a:ext cx="1307233" cy="1619930"/>
            <a:chOff x="-892366" y="4741950"/>
            <a:chExt cx="2164449" cy="2682196"/>
          </a:xfrm>
        </p:grpSpPr>
        <p:pic>
          <p:nvPicPr>
            <p:cNvPr id="31" name="Picture 30" descr="Shape, circle&#10;&#10;Description automatically generated">
              <a:extLst>
                <a:ext uri="{FF2B5EF4-FFF2-40B4-BE49-F238E27FC236}">
                  <a16:creationId xmlns:a16="http://schemas.microsoft.com/office/drawing/2014/main" id="{E1E007E4-21F9-EE46-A278-A450E9FE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59538" y="4741950"/>
              <a:ext cx="1106791" cy="1106791"/>
            </a:xfrm>
            <a:prstGeom prst="rect">
              <a:avLst/>
            </a:prstGeom>
          </p:spPr>
        </p:pic>
        <p:pic>
          <p:nvPicPr>
            <p:cNvPr id="32" name="Picture 31" descr="Shape, circle&#10;&#10;Description automatically generated">
              <a:extLst>
                <a:ext uri="{FF2B5EF4-FFF2-40B4-BE49-F238E27FC236}">
                  <a16:creationId xmlns:a16="http://schemas.microsoft.com/office/drawing/2014/main" id="{627D232D-FF06-4C44-ADAF-FCFA6A7E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292" y="5377570"/>
              <a:ext cx="1106791" cy="1106791"/>
            </a:xfrm>
            <a:prstGeom prst="rect">
              <a:avLst/>
            </a:prstGeom>
          </p:spPr>
        </p:pic>
        <p:pic>
          <p:nvPicPr>
            <p:cNvPr id="33" name="Picture 32" descr="Shape, circle&#10;&#10;Description automatically generated">
              <a:extLst>
                <a:ext uri="{FF2B5EF4-FFF2-40B4-BE49-F238E27FC236}">
                  <a16:creationId xmlns:a16="http://schemas.microsoft.com/office/drawing/2014/main" id="{E45D6341-7E2D-B649-9977-5AB5F417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92366" y="5984527"/>
              <a:ext cx="1439619" cy="1439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79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2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13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67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56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29172-4BF7-429F-BA25-7E9D1A4215E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6EA62-41C5-4F9A-A915-5B0BC739C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5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7BC-D215-498B-844F-8657C3F38206}" type="datetimeFigureOut">
              <a:rPr lang="en-GB" smtClean="0"/>
              <a:t>09/04/2024</a:t>
            </a:fld>
            <a:endParaRPr lang="en-GB" dirty="0"/>
          </a:p>
        </p:txBody>
      </p:sp>
      <p:sp>
        <p:nvSpPr>
          <p:cNvPr id="15" name="Slide Number Placeholder 19"/>
          <p:cNvSpPr txBox="1">
            <a:spLocks/>
          </p:cNvSpPr>
          <p:nvPr userDrawn="1"/>
        </p:nvSpPr>
        <p:spPr>
          <a:xfrm>
            <a:off x="11557049" y="5149678"/>
            <a:ext cx="634952" cy="51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61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7BC-D215-498B-844F-8657C3F38206}" type="datetimeFigureOut">
              <a:rPr lang="en-GB" smtClean="0"/>
              <a:t>09/04/2024</a:t>
            </a:fld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34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7BC-D215-498B-844F-8657C3F38206}" type="datetimeFigureOut">
              <a:rPr lang="en-GB" smtClean="0"/>
              <a:t>09/04/2024</a:t>
            </a:fld>
            <a:endParaRPr lang="en-GB" dirty="0"/>
          </a:p>
        </p:txBody>
      </p:sp>
      <p:sp>
        <p:nvSpPr>
          <p:cNvPr id="18" name="Slide Number Placeholder 19"/>
          <p:cNvSpPr txBox="1">
            <a:spLocks/>
          </p:cNvSpPr>
          <p:nvPr userDrawn="1"/>
        </p:nvSpPr>
        <p:spPr>
          <a:xfrm>
            <a:off x="0" y="6466375"/>
            <a:ext cx="634952" cy="51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4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7BC-D215-498B-844F-8657C3F38206}" type="datetimeFigureOut">
              <a:rPr lang="en-GB" smtClean="0"/>
              <a:t>09/04/2024</a:t>
            </a:fld>
            <a:endParaRPr lang="en-GB" dirty="0"/>
          </a:p>
        </p:txBody>
      </p:sp>
      <p:sp>
        <p:nvSpPr>
          <p:cNvPr id="14" name="Slide Number Placeholder 19"/>
          <p:cNvSpPr txBox="1">
            <a:spLocks/>
          </p:cNvSpPr>
          <p:nvPr userDrawn="1"/>
        </p:nvSpPr>
        <p:spPr>
          <a:xfrm>
            <a:off x="0" y="6466375"/>
            <a:ext cx="634952" cy="51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76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7BC-D215-498B-844F-8657C3F38206}" type="datetimeFigureOut">
              <a:rPr lang="en-GB" smtClean="0"/>
              <a:t>09/04/2024</a:t>
            </a:fld>
            <a:endParaRPr lang="en-GB" dirty="0"/>
          </a:p>
        </p:txBody>
      </p:sp>
      <p:sp>
        <p:nvSpPr>
          <p:cNvPr id="13" name="Slide Number Placeholder 19"/>
          <p:cNvSpPr txBox="1">
            <a:spLocks/>
          </p:cNvSpPr>
          <p:nvPr userDrawn="1"/>
        </p:nvSpPr>
        <p:spPr>
          <a:xfrm>
            <a:off x="0" y="6466375"/>
            <a:ext cx="634952" cy="51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7BC-D215-498B-844F-8657C3F38206}" type="datetimeFigureOut">
              <a:rPr lang="en-GB" smtClean="0"/>
              <a:t>09/04/2024</a:t>
            </a:fld>
            <a:endParaRPr lang="en-GB" dirty="0"/>
          </a:p>
        </p:txBody>
      </p:sp>
      <p:sp>
        <p:nvSpPr>
          <p:cNvPr id="16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0" y="6466375"/>
            <a:ext cx="634952" cy="51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7BC-D215-498B-844F-8657C3F38206}" type="datetimeFigureOut">
              <a:rPr lang="en-GB" smtClean="0"/>
              <a:t>09/04/2024</a:t>
            </a:fld>
            <a:endParaRPr lang="en-GB" dirty="0"/>
          </a:p>
        </p:txBody>
      </p:sp>
      <p:sp>
        <p:nvSpPr>
          <p:cNvPr id="17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0" y="6466375"/>
            <a:ext cx="634952" cy="51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21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04216"/>
            <a:ext cx="12192000" cy="1145223"/>
          </a:xfrm>
          <a:prstGeom prst="rect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B7BC-D215-498B-844F-8657C3F38206}" type="datetimeFigureOut">
              <a:rPr lang="en-GB" smtClean="0"/>
              <a:t>09/04/2024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55DE43-E93A-CE40-B8D1-3DE174DC024B}"/>
              </a:ext>
            </a:extLst>
          </p:cNvPr>
          <p:cNvGrpSpPr/>
          <p:nvPr userDrawn="1"/>
        </p:nvGrpSpPr>
        <p:grpSpPr>
          <a:xfrm>
            <a:off x="-234516" y="5728947"/>
            <a:ext cx="1307233" cy="1619930"/>
            <a:chOff x="-892366" y="4741950"/>
            <a:chExt cx="2164449" cy="2682196"/>
          </a:xfrm>
        </p:grpSpPr>
        <p:pic>
          <p:nvPicPr>
            <p:cNvPr id="17" name="Picture 16" descr="Shape, circle&#10;&#10;Description automatically generated">
              <a:extLst>
                <a:ext uri="{FF2B5EF4-FFF2-40B4-BE49-F238E27FC236}">
                  <a16:creationId xmlns:a16="http://schemas.microsoft.com/office/drawing/2014/main" id="{E1E007E4-21F9-EE46-A278-A450E9FE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59538" y="4741950"/>
              <a:ext cx="1106791" cy="1106791"/>
            </a:xfrm>
            <a:prstGeom prst="rect">
              <a:avLst/>
            </a:prstGeom>
          </p:spPr>
        </p:pic>
        <p:pic>
          <p:nvPicPr>
            <p:cNvPr id="18" name="Picture 17" descr="Shape, circle&#10;&#10;Description automatically generated">
              <a:extLst>
                <a:ext uri="{FF2B5EF4-FFF2-40B4-BE49-F238E27FC236}">
                  <a16:creationId xmlns:a16="http://schemas.microsoft.com/office/drawing/2014/main" id="{627D232D-FF06-4C44-ADAF-FCFA6A7E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292" y="5377570"/>
              <a:ext cx="1106791" cy="1106791"/>
            </a:xfrm>
            <a:prstGeom prst="rect">
              <a:avLst/>
            </a:prstGeom>
          </p:spPr>
        </p:pic>
        <p:pic>
          <p:nvPicPr>
            <p:cNvPr id="19" name="Picture 18" descr="Shape, circle&#10;&#10;Description automatically generated">
              <a:extLst>
                <a:ext uri="{FF2B5EF4-FFF2-40B4-BE49-F238E27FC236}">
                  <a16:creationId xmlns:a16="http://schemas.microsoft.com/office/drawing/2014/main" id="{E45D6341-7E2D-B649-9977-5AB5F417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92366" y="5984527"/>
              <a:ext cx="1439619" cy="1439619"/>
            </a:xfrm>
            <a:prstGeom prst="rect">
              <a:avLst/>
            </a:prstGeom>
          </p:spPr>
        </p:pic>
      </p:grp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-33502" y="6443134"/>
            <a:ext cx="634952" cy="51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5B0A47-958E-4570-A22D-895F1750D2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8" y="5940097"/>
            <a:ext cx="2096679" cy="8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2A3A4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A3A4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AEE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AEE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CC4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CC4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BE90-793B-40AA-8E62-F207C4D49581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B504-81DA-4EDE-BFFD-6372948D7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4/9/2024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731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micfrs.justiceinspectorates.gov.uk/publication-html/custody-services-covid-19-environmen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hyperlink" Target="https://www.hampshire-pcc.gov.uk/get-involved/youth-commiss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mpshire-pcc.gov.uk/get-involved/cyber-ambassadors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hampshire-pcc.gov.uk/get-involved/youth-ia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pga/2017/3/contents/enac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assets.publishing.service.gov.uk/media/64955fb9de8682000cbc8cf0/Strategic_Policing_Requirement_V1.3.pdf" TargetMode="External"/><Relationship Id="rId4" Type="http://schemas.openxmlformats.org/officeDocument/2006/relationships/hyperlink" Target="https://assets.publishing.service.gov.uk/media/5a7b4797e5274a34770eaa12/policing-protocol-orde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pccs.police.uk/media/6331/what_you_need_to_know_as_a_pcc_-_the_apcc-_guide_for_you_and_your_office_-may_202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ccs.police.uk/media/6331/what_you_need_to_know_as_a_pcc_-_the_apcc-_guide_for_you_and_your_office_-may_202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pccs.police.uk/media/6331/what_you_need_to_know_as_a_pcc_-_the_apcc-_guide_for_you_and_your_office_-may_202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pshire-pcc.gov.uk/transparency/scrutiny" TargetMode="External"/><Relationship Id="rId2" Type="http://schemas.openxmlformats.org/officeDocument/2006/relationships/hyperlink" Target="https://www.hampshire-pcc.gov.uk/transparency/scrutiny/joint-audit-committee/joint-audit-committee-meeting-tuesday-20th-february-202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ants.gov.uk/business/siap" TargetMode="External"/><Relationship Id="rId4" Type="http://schemas.openxmlformats.org/officeDocument/2006/relationships/hyperlink" Target="https://view.officeapps.live.com/op/view.aspx?src=https%3A%2F%2Fwww.hampshire-pcc.gov.uk%2Fwp-content%2Fuploads%2F2024%2F03%2F5.-Annual-Review-of-the-effectiveness-of-the-JAC.docx&amp;wdOrigin=BROWSELI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PCC Candidate Briefing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Chief of Staff Kate Gunson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8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35" y="1650"/>
            <a:ext cx="9519096" cy="1054568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HMICFRS</a:t>
            </a:r>
            <a:r>
              <a:rPr lang="en-GB" sz="3200" dirty="0" smtClean="0">
                <a:effectLst/>
                <a:latin typeface="Proxima Nova Black" panose="02000506030000020004" pitchFamily="50" charset="0"/>
              </a:rPr>
              <a:t/>
            </a:r>
            <a:br>
              <a:rPr lang="en-GB" sz="3200" dirty="0" smtClean="0">
                <a:effectLst/>
                <a:latin typeface="Proxima Nova Black" panose="02000506030000020004" pitchFamily="50" charset="0"/>
              </a:rPr>
            </a:br>
            <a:r>
              <a:rPr lang="en-GB" sz="2000" dirty="0" smtClean="0">
                <a:effectLst/>
                <a:latin typeface="Proxima Nova" panose="02000506030000020004" pitchFamily="50" charset="0"/>
              </a:rPr>
              <a:t>Police force Effectiveness, Efficiency and Legitimacy (PEEL)</a:t>
            </a:r>
            <a:endParaRPr lang="en-GB" sz="2000" dirty="0">
              <a:effectLst/>
              <a:latin typeface="Proxima Nova" panose="0200050603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935" y="1147544"/>
            <a:ext cx="1046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Proxima Nova" panose="02000506030000020004" pitchFamily="50" charset="0"/>
              </a:rPr>
              <a:t>2021/22 (published Apr-23)</a:t>
            </a:r>
          </a:p>
          <a:p>
            <a:endParaRPr lang="en-GB" sz="1400" dirty="0">
              <a:latin typeface="Proxima Nova" panose="02000506030000020004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3" t="1033" r="-203" b="2170"/>
          <a:stretch/>
        </p:blipFill>
        <p:spPr>
          <a:xfrm>
            <a:off x="3735525" y="2781933"/>
            <a:ext cx="7399495" cy="2457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826" y="6052080"/>
            <a:ext cx="42178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3"/>
              </a:rPr>
              <a:t>His Majesty’s Inspectorate of Constabulary and Fire &amp; Rescue Services.</a:t>
            </a:r>
            <a:endParaRPr lang="en-GB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840437-3550-43B0-CE84-08257DC57486}"/>
              </a:ext>
            </a:extLst>
          </p:cNvPr>
          <p:cNvSpPr/>
          <p:nvPr/>
        </p:nvSpPr>
        <p:spPr>
          <a:xfrm>
            <a:off x="3822861" y="1595924"/>
            <a:ext cx="3562898" cy="11401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latin typeface="Proxima Nova" panose="02000506030000020004" pitchFamily="50" charset="0"/>
              </a:rPr>
              <a:t>Improve the time it takes to answer calls from the public and reduce its abandonment rate.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1741B-69F2-3997-4526-312C83DBAE6C}"/>
              </a:ext>
            </a:extLst>
          </p:cNvPr>
          <p:cNvSpPr/>
          <p:nvPr/>
        </p:nvSpPr>
        <p:spPr>
          <a:xfrm>
            <a:off x="210449" y="1585141"/>
            <a:ext cx="3562898" cy="1140191"/>
          </a:xfrm>
          <a:prstGeom prst="rect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latin typeface="Proxima Nova" panose="02000506030000020004" pitchFamily="50" charset="0"/>
              </a:rPr>
              <a:t>Need a clear strategy and direction for neighbourhood policing and that officers and staff at all levels understand it.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90CDB7-78FB-C4EC-1B1B-AAB47B7B5BF5}"/>
              </a:ext>
            </a:extLst>
          </p:cNvPr>
          <p:cNvSpPr/>
          <p:nvPr/>
        </p:nvSpPr>
        <p:spPr>
          <a:xfrm>
            <a:off x="210449" y="2816658"/>
            <a:ext cx="3562898" cy="11401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latin typeface="Proxima Nova" panose="02000506030000020004" pitchFamily="50" charset="0"/>
              </a:rPr>
              <a:t>Ensure call handlers use and correctly record structured initial triage and risk assessments so they can prioritise calls and give the most appropriate response.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840437-3550-43B0-CE84-08257DC57486}"/>
              </a:ext>
            </a:extLst>
          </p:cNvPr>
          <p:cNvSpPr/>
          <p:nvPr/>
        </p:nvSpPr>
        <p:spPr>
          <a:xfrm>
            <a:off x="210449" y="4047624"/>
            <a:ext cx="3562898" cy="1140191"/>
          </a:xfrm>
          <a:prstGeom prst="rect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 smtClean="0">
                <a:latin typeface="Proxima Nova" panose="02000506030000020004" pitchFamily="50" charset="0"/>
              </a:rPr>
              <a:t>Need </a:t>
            </a:r>
            <a:r>
              <a:rPr lang="en-GB" sz="1400" dirty="0">
                <a:latin typeface="Proxima Nova" panose="02000506030000020004" pitchFamily="50" charset="0"/>
              </a:rPr>
              <a:t>to make sure call takers give appropriate advice on preventing crime and preserving evidence.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1741B-69F2-3997-4526-312C83DBAE6C}"/>
              </a:ext>
            </a:extLst>
          </p:cNvPr>
          <p:cNvSpPr/>
          <p:nvPr/>
        </p:nvSpPr>
        <p:spPr>
          <a:xfrm>
            <a:off x="7435273" y="1611262"/>
            <a:ext cx="3562898" cy="1140191"/>
          </a:xfrm>
          <a:prstGeom prst="rect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latin typeface="Proxima Nova" panose="02000506030000020004" pitchFamily="50" charset="0"/>
              </a:rPr>
              <a:t>Attend more calls for service in line with its target response times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102870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24" y="33430"/>
            <a:ext cx="10339876" cy="1134581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Criminal Justice Role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195" y="958636"/>
            <a:ext cx="9502814" cy="544011"/>
          </a:xfrm>
          <a:prstGeom prst="rect">
            <a:avLst/>
          </a:prstGeom>
          <a:noFill/>
          <a:ln>
            <a:solidFill>
              <a:srgbClr val="2A3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Local Criminal Justice Board</a:t>
            </a:r>
            <a:endParaRPr lang="en-GB" b="1" dirty="0">
              <a:solidFill>
                <a:srgbClr val="2A3A47"/>
              </a:solidFill>
              <a:latin typeface="Proxima Nova" panose="02000506030000020004" pitchFamily="50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63366" y="1580906"/>
            <a:ext cx="393539" cy="341453"/>
          </a:xfrm>
          <a:prstGeom prst="downArrow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5195" y="2000619"/>
            <a:ext cx="1192192" cy="914400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Proxima Nova" panose="02000506030000020004" pitchFamily="50" charset="0"/>
              </a:rPr>
              <a:t>Identifies Priorities</a:t>
            </a:r>
            <a:endParaRPr lang="en-GB" sz="1400" dirty="0">
              <a:latin typeface="Proxima Nova" panose="02000506030000020004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3881" y="2000619"/>
            <a:ext cx="1192192" cy="914400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Proxima Nova" panose="02000506030000020004" pitchFamily="50" charset="0"/>
              </a:rPr>
              <a:t>Addresses system  issues</a:t>
            </a:r>
            <a:endParaRPr lang="en-GB" sz="1400" dirty="0">
              <a:latin typeface="Proxima Nova" panose="02000506030000020004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2567" y="2000619"/>
            <a:ext cx="1275139" cy="914400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Proxima Nova" panose="02000506030000020004" pitchFamily="50" charset="0"/>
              </a:rPr>
              <a:t>Reduces reoffending</a:t>
            </a:r>
            <a:endParaRPr lang="en-GB" sz="1400" dirty="0">
              <a:latin typeface="Proxima Nova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4200" y="2000619"/>
            <a:ext cx="1767063" cy="914400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Proxima Nova" panose="02000506030000020004" pitchFamily="50" charset="0"/>
              </a:rPr>
              <a:t>V</a:t>
            </a:r>
            <a:r>
              <a:rPr lang="en-GB" sz="1400" dirty="0" smtClean="0">
                <a:latin typeface="Proxima Nova" panose="02000506030000020004" pitchFamily="50" charset="0"/>
              </a:rPr>
              <a:t>ictims and witness improvements</a:t>
            </a:r>
            <a:endParaRPr lang="en-GB" sz="1400" dirty="0">
              <a:latin typeface="Proxima Nova" panose="02000506030000020004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17757" y="2000619"/>
            <a:ext cx="1767063" cy="914400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Proxima Nova" panose="02000506030000020004" pitchFamily="50" charset="0"/>
              </a:rPr>
              <a:t>Strives for efficiency and effectiveness of the local CJS</a:t>
            </a:r>
            <a:endParaRPr lang="en-GB" sz="1400" dirty="0">
              <a:latin typeface="Proxima Nova" panose="02000506030000020004" pitchFamily="50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960961" y="1579291"/>
            <a:ext cx="393539" cy="341453"/>
          </a:xfrm>
          <a:prstGeom prst="downArrow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8204518" y="1579291"/>
            <a:ext cx="393539" cy="341453"/>
          </a:xfrm>
          <a:prstGeom prst="downArrow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2256536" y="1580906"/>
            <a:ext cx="393539" cy="341453"/>
          </a:xfrm>
          <a:prstGeom prst="downArrow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584521" y="1580906"/>
            <a:ext cx="393539" cy="341453"/>
          </a:xfrm>
          <a:prstGeom prst="downArrow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1742164" y="3807935"/>
            <a:ext cx="393539" cy="341453"/>
          </a:xfrm>
          <a:prstGeom prst="downArrow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5841531" y="3807935"/>
            <a:ext cx="393539" cy="341453"/>
          </a:xfrm>
          <a:prstGeom prst="downArrow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75724" y="4226032"/>
            <a:ext cx="3526420" cy="1420388"/>
          </a:xfrm>
          <a:prstGeom prst="rect">
            <a:avLst/>
          </a:prstGeom>
          <a:ln>
            <a:solidFill>
              <a:srgbClr val="7CC42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Proxima Nova" panose="02000506030000020004" pitchFamily="50" charset="0"/>
              </a:rPr>
              <a:t>Victims &amp; Witnesses Board</a:t>
            </a:r>
            <a:br>
              <a:rPr lang="en-GB" dirty="0" smtClean="0">
                <a:latin typeface="Proxima Nova" panose="02000506030000020004" pitchFamily="50" charset="0"/>
              </a:rPr>
            </a:br>
            <a:endParaRPr lang="en-GB" dirty="0" smtClean="0">
              <a:latin typeface="Proxima Nova" panose="02000506030000020004" pitchFamily="50" charset="0"/>
            </a:endParaRPr>
          </a:p>
          <a:p>
            <a:pPr algn="ctr"/>
            <a:r>
              <a:rPr lang="en-GB" sz="1400" b="1" dirty="0" smtClean="0">
                <a:latin typeface="Proxima Nova" panose="02000506030000020004" pitchFamily="50" charset="0"/>
              </a:rPr>
              <a:t>Chair: HIOW Constabulary</a:t>
            </a:r>
          </a:p>
          <a:p>
            <a:pPr algn="ctr"/>
            <a:r>
              <a:rPr lang="en-GB" sz="1200" dirty="0">
                <a:latin typeface="Proxima Nova" panose="02000506030000020004" pitchFamily="50" charset="0"/>
              </a:rPr>
              <a:t>Ensures quality support is provided to victims and witnesses meeting their needs and improving their experience of the Criminal Justice System</a:t>
            </a:r>
            <a:r>
              <a:rPr lang="en-GB" sz="1200" dirty="0" smtClean="0">
                <a:latin typeface="Proxima Nova" panose="02000506030000020004" pitchFamily="50" charset="0"/>
              </a:rPr>
              <a:t>.</a:t>
            </a:r>
            <a:endParaRPr lang="en-GB" sz="1200" b="1" dirty="0">
              <a:latin typeface="Proxima Nova" panose="02000506030000020004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019" y="3167863"/>
            <a:ext cx="9497990" cy="544011"/>
          </a:xfrm>
          <a:prstGeom prst="rect">
            <a:avLst/>
          </a:prstGeom>
          <a:noFill/>
          <a:ln>
            <a:solidFill>
              <a:srgbClr val="2A3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Two sub-groups of the LCJB</a:t>
            </a:r>
            <a:endParaRPr lang="en-GB" b="1" dirty="0">
              <a:solidFill>
                <a:srgbClr val="2A3A47"/>
              </a:solidFill>
              <a:latin typeface="Proxima Nova" panose="02000506030000020004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75091" y="4226032"/>
            <a:ext cx="3526420" cy="1420388"/>
          </a:xfrm>
          <a:prstGeom prst="rect">
            <a:avLst/>
          </a:prstGeom>
          <a:ln>
            <a:solidFill>
              <a:srgbClr val="7CC42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Proxima Nova" panose="02000506030000020004" pitchFamily="50" charset="0"/>
              </a:rPr>
              <a:t>Reducing Reoffending Board</a:t>
            </a:r>
            <a:br>
              <a:rPr lang="en-GB" dirty="0" smtClean="0">
                <a:latin typeface="Proxima Nova" panose="02000506030000020004" pitchFamily="50" charset="0"/>
              </a:rPr>
            </a:br>
            <a:endParaRPr lang="en-GB" dirty="0" smtClean="0">
              <a:latin typeface="Proxima Nova" panose="02000506030000020004" pitchFamily="50" charset="0"/>
            </a:endParaRPr>
          </a:p>
          <a:p>
            <a:pPr algn="ctr"/>
            <a:r>
              <a:rPr lang="en-GB" sz="1400" b="1" dirty="0" smtClean="0">
                <a:latin typeface="Proxima Nova" panose="02000506030000020004" pitchFamily="50" charset="0"/>
              </a:rPr>
              <a:t>Chair: OPCC &amp; HMPPS</a:t>
            </a:r>
          </a:p>
          <a:p>
            <a:pPr algn="ctr"/>
            <a:r>
              <a:rPr lang="en-GB" sz="1200" dirty="0" smtClean="0">
                <a:latin typeface="Proxima Nova" panose="02000506030000020004" pitchFamily="50" charset="0"/>
              </a:rPr>
              <a:t>Brings </a:t>
            </a:r>
            <a:r>
              <a:rPr lang="en-GB" sz="1200" dirty="0">
                <a:latin typeface="Proxima Nova" panose="02000506030000020004" pitchFamily="50" charset="0"/>
              </a:rPr>
              <a:t>together relevant agencies to provide support to aid rehabilitation and reduce </a:t>
            </a:r>
            <a:r>
              <a:rPr lang="en-GB" sz="1200" dirty="0" smtClean="0">
                <a:latin typeface="Proxima Nova" panose="02000506030000020004" pitchFamily="50" charset="0"/>
              </a:rPr>
              <a:t/>
            </a:r>
            <a:br>
              <a:rPr lang="en-GB" sz="1200" dirty="0" smtClean="0">
                <a:latin typeface="Proxima Nova" panose="02000506030000020004" pitchFamily="50" charset="0"/>
              </a:rPr>
            </a:br>
            <a:r>
              <a:rPr lang="en-GB" sz="1200" dirty="0" smtClean="0">
                <a:latin typeface="Proxima Nova" panose="02000506030000020004" pitchFamily="50" charset="0"/>
              </a:rPr>
              <a:t>re-offending</a:t>
            </a:r>
            <a:endParaRPr lang="en-GB" sz="1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017904"/>
            <a:ext cx="11445240" cy="470471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en-GB" sz="1800" dirty="0" smtClean="0"/>
              <a:t>Key </a:t>
            </a:r>
            <a:r>
              <a:rPr lang="en-GB" sz="1800" dirty="0"/>
              <a:t>role of PCC is commissioning projects, services and activities which promote community safety, mitigating offending behaviour and providing support for victims of </a:t>
            </a:r>
            <a:r>
              <a:rPr lang="en-GB" sz="1800" dirty="0" smtClean="0"/>
              <a:t>crime</a:t>
            </a:r>
            <a:br>
              <a:rPr lang="en-GB" sz="1800" dirty="0" smtClean="0"/>
            </a:br>
            <a:endParaRPr lang="en-GB" sz="1800" dirty="0"/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en-GB" sz="1800" dirty="0" smtClean="0"/>
              <a:t>2023/24 </a:t>
            </a:r>
            <a:r>
              <a:rPr lang="en-GB" sz="1800" dirty="0"/>
              <a:t>the OPCC managed almost £11.5 million of funding to support this aim. A considerable portion of this funds HIOW charities and organisations, offering support that aligns with the requirements of residents and fostering long-term local </a:t>
            </a:r>
            <a:r>
              <a:rPr lang="en-GB" sz="1800" dirty="0" smtClean="0"/>
              <a:t>resilience. Reducing the burden on front line Policing.</a:t>
            </a:r>
            <a:br>
              <a:rPr lang="en-GB" sz="1800" dirty="0" smtClean="0"/>
            </a:br>
            <a:endParaRPr lang="en-GB" sz="1800" dirty="0"/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en-GB" sz="1800" dirty="0" smtClean="0"/>
              <a:t>In </a:t>
            </a:r>
            <a:r>
              <a:rPr lang="en-GB" sz="1800" dirty="0"/>
              <a:t>October 2014 PCCs in England and Wales took responsibility for the commissioning of support services for victims and witnesses of crime (previously MOJ).  Each financial year, the </a:t>
            </a:r>
            <a:r>
              <a:rPr lang="en-GB" sz="1800" dirty="0" err="1"/>
              <a:t>MoJ</a:t>
            </a:r>
            <a:r>
              <a:rPr lang="en-GB" sz="1800" dirty="0"/>
              <a:t> devolves circa £2.4 million to the OPCC, to support delivery of victim support </a:t>
            </a:r>
            <a:r>
              <a:rPr lang="en-GB" sz="1800" dirty="0" smtClean="0"/>
              <a:t>services</a:t>
            </a:r>
            <a:br>
              <a:rPr lang="en-GB" sz="1800" dirty="0" smtClean="0"/>
            </a:br>
            <a:endParaRPr lang="en-GB" sz="1800" dirty="0"/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en-GB" sz="1800" dirty="0" smtClean="0"/>
              <a:t>In </a:t>
            </a:r>
            <a:r>
              <a:rPr lang="en-GB" sz="1800" dirty="0"/>
              <a:t>addition, the OPCC makes bids for additional funding to government to support specific initiatives in 2023/24 HIOW commissioning team successfully bid for extra funding of £4.3 million</a:t>
            </a:r>
          </a:p>
          <a:p>
            <a:pPr>
              <a:buBlip>
                <a:blip r:embed="rId2"/>
              </a:buBlip>
            </a:pP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" y="0"/>
            <a:ext cx="10408920" cy="1134581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Commissioning Services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-1"/>
            <a:ext cx="10393680" cy="1035935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Youth Engagement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pic>
        <p:nvPicPr>
          <p:cNvPr id="2050" name="Picture 2" descr="https://www.hampshire-pcc.gov.uk/wp-content/uploads/2018/11/Youth-Commission-logo-header-900x60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r="16574"/>
          <a:stretch/>
        </p:blipFill>
        <p:spPr bwMode="auto">
          <a:xfrm>
            <a:off x="723899" y="1702507"/>
            <a:ext cx="329184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uth IAG log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13095"/>
          <a:stretch/>
        </p:blipFill>
        <p:spPr bwMode="auto">
          <a:xfrm>
            <a:off x="4522470" y="1760503"/>
            <a:ext cx="3398520" cy="31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/>
          <a:stretch/>
        </p:blipFill>
        <p:spPr bwMode="auto">
          <a:xfrm>
            <a:off x="8427720" y="1521531"/>
            <a:ext cx="312801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ursor - Free interface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12" y="4313876"/>
            <a:ext cx="674193" cy="6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0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" y="0"/>
            <a:ext cx="10455507" cy="1129593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Partnerships 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734" y="1312693"/>
            <a:ext cx="1909823" cy="1105382"/>
          </a:xfrm>
          <a:prstGeom prst="rect">
            <a:avLst/>
          </a:prstGeom>
          <a:solidFill>
            <a:srgbClr val="2A3A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Violence Against Women &amp; Girls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4952" y="2788541"/>
            <a:ext cx="1909823" cy="1105382"/>
          </a:xfrm>
          <a:prstGeom prst="rect">
            <a:avLst/>
          </a:prstGeom>
          <a:solidFill>
            <a:srgbClr val="00AE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Violence Reduction Partnership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3843" y="4264389"/>
            <a:ext cx="1909823" cy="1172000"/>
          </a:xfrm>
          <a:prstGeom prst="rect">
            <a:avLst/>
          </a:prstGeom>
          <a:noFill/>
          <a:ln>
            <a:solidFill>
              <a:srgbClr val="2A3A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Integrated Care Partnership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3844" y="1312693"/>
            <a:ext cx="1909823" cy="1105382"/>
          </a:xfrm>
          <a:prstGeom prst="rect">
            <a:avLst/>
          </a:prstGeom>
          <a:solidFill>
            <a:srgbClr val="2A3A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Local Criminal Justice Board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67174" y="1312693"/>
            <a:ext cx="1909823" cy="1105382"/>
          </a:xfrm>
          <a:prstGeom prst="rect">
            <a:avLst/>
          </a:prstGeom>
          <a:solidFill>
            <a:srgbClr val="2A3A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ASB Task Force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2734" y="2788541"/>
            <a:ext cx="1909823" cy="1105382"/>
          </a:xfrm>
          <a:prstGeom prst="rect">
            <a:avLst/>
          </a:prstGeom>
          <a:solidFill>
            <a:srgbClr val="00AE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Strategic Combatting Drugs Partnerships</a:t>
            </a:r>
            <a:endParaRPr lang="en-GB" sz="1100" b="1" dirty="0">
              <a:latin typeface="Proxima Nova" panose="02000506030000020004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734" y="4264389"/>
            <a:ext cx="1909823" cy="1105382"/>
          </a:xfrm>
          <a:prstGeom prst="rect">
            <a:avLst/>
          </a:prstGeom>
          <a:noFill/>
          <a:ln>
            <a:solidFill>
              <a:srgbClr val="2A3A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Joint collaboration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3843" y="2788541"/>
            <a:ext cx="1909823" cy="1105382"/>
          </a:xfrm>
          <a:prstGeom prst="rect">
            <a:avLst/>
          </a:prstGeom>
          <a:solidFill>
            <a:srgbClr val="00AE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Homicide Prevention Board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46064" y="1312693"/>
            <a:ext cx="1909823" cy="1172000"/>
          </a:xfrm>
          <a:prstGeom prst="rect">
            <a:avLst/>
          </a:prstGeom>
          <a:solidFill>
            <a:srgbClr val="2A3A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Community Safety Partnerships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24954" y="1312693"/>
            <a:ext cx="1909823" cy="1105382"/>
          </a:xfrm>
          <a:prstGeom prst="rect">
            <a:avLst/>
          </a:prstGeom>
          <a:solidFill>
            <a:srgbClr val="2A3A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Modern Slavery Partnership</a:t>
            </a:r>
            <a:endParaRPr lang="en-GB" sz="1100" b="1" dirty="0">
              <a:latin typeface="Proxima Nova" panose="02000506030000020004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24951" y="4258749"/>
            <a:ext cx="1909823" cy="1172000"/>
          </a:xfrm>
          <a:prstGeom prst="rect">
            <a:avLst/>
          </a:prstGeom>
          <a:noFill/>
          <a:ln>
            <a:solidFill>
              <a:srgbClr val="2A3A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Trauma Informed Executive 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/>
          <a:stretch/>
        </p:blipFill>
        <p:spPr>
          <a:xfrm>
            <a:off x="7546059" y="2788919"/>
            <a:ext cx="4330938" cy="264182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-4207"/>
            <a:ext cx="10393680" cy="10128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Estates - Facts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1" b="2130"/>
          <a:stretch/>
        </p:blipFill>
        <p:spPr>
          <a:xfrm>
            <a:off x="6034930" y="3620653"/>
            <a:ext cx="5262379" cy="138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3" b="50754"/>
          <a:stretch/>
        </p:blipFill>
        <p:spPr>
          <a:xfrm>
            <a:off x="457201" y="3620653"/>
            <a:ext cx="5033556" cy="15056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7201" y="3499889"/>
            <a:ext cx="1092707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b="77660"/>
          <a:stretch/>
        </p:blipFill>
        <p:spPr>
          <a:xfrm>
            <a:off x="2522227" y="1349874"/>
            <a:ext cx="6797025" cy="19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28" y="-4207"/>
            <a:ext cx="10424771" cy="10128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Estates - Principles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840437-3550-43B0-CE84-08257DC57486}"/>
              </a:ext>
            </a:extLst>
          </p:cNvPr>
          <p:cNvSpPr/>
          <p:nvPr/>
        </p:nvSpPr>
        <p:spPr>
          <a:xfrm>
            <a:off x="2923114" y="1166410"/>
            <a:ext cx="2609006" cy="19958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latin typeface="Proxima Nova" panose="02000506030000020004" pitchFamily="50" charset="0"/>
              </a:rPr>
              <a:t>Robust Maintenance strategy – maintaining the estate with a view to the long term rather than quick fix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1741B-69F2-3997-4526-312C83DBAE6C}"/>
              </a:ext>
            </a:extLst>
          </p:cNvPr>
          <p:cNvSpPr/>
          <p:nvPr/>
        </p:nvSpPr>
        <p:spPr>
          <a:xfrm>
            <a:off x="90829" y="1166410"/>
            <a:ext cx="2609006" cy="1995890"/>
          </a:xfrm>
          <a:prstGeom prst="rect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latin typeface="Proxima Nova" panose="02000506030000020004" pitchFamily="50" charset="0"/>
              </a:rPr>
              <a:t>De-carbonisation and green credentials where possible to meet government targets as a minimum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1741B-69F2-3997-4526-312C83DBAE6C}"/>
              </a:ext>
            </a:extLst>
          </p:cNvPr>
          <p:cNvSpPr/>
          <p:nvPr/>
        </p:nvSpPr>
        <p:spPr>
          <a:xfrm>
            <a:off x="5755399" y="1166410"/>
            <a:ext cx="2609006" cy="1995890"/>
          </a:xfrm>
          <a:prstGeom prst="rect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latin typeface="Proxima Nova" panose="02000506030000020004" pitchFamily="50" charset="0"/>
              </a:rPr>
              <a:t>Owned estate preference – </a:t>
            </a:r>
            <a:r>
              <a:rPr lang="en-GB" sz="1400" dirty="0" smtClean="0">
                <a:latin typeface="Proxima Nova" panose="02000506030000020004" pitchFamily="50" charset="0"/>
              </a:rPr>
              <a:t/>
            </a:r>
            <a:br>
              <a:rPr lang="en-GB" sz="1400" dirty="0" smtClean="0">
                <a:latin typeface="Proxima Nova" panose="02000506030000020004" pitchFamily="50" charset="0"/>
              </a:rPr>
            </a:br>
            <a:r>
              <a:rPr lang="en-GB" sz="1400" dirty="0" smtClean="0">
                <a:latin typeface="Proxima Nova" panose="02000506030000020004" pitchFamily="50" charset="0"/>
              </a:rPr>
              <a:t>to </a:t>
            </a:r>
            <a:r>
              <a:rPr lang="en-GB" sz="1400" dirty="0">
                <a:latin typeface="Proxima Nova" panose="02000506030000020004" pitchFamily="50" charset="0"/>
              </a:rPr>
              <a:t>achieve best economic value and remain in control of our estate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840437-3550-43B0-CE84-08257DC57486}"/>
              </a:ext>
            </a:extLst>
          </p:cNvPr>
          <p:cNvSpPr/>
          <p:nvPr/>
        </p:nvSpPr>
        <p:spPr>
          <a:xfrm>
            <a:off x="2923114" y="3406690"/>
            <a:ext cx="2609006" cy="1995890"/>
          </a:xfrm>
          <a:prstGeom prst="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solidFill>
                  <a:srgbClr val="2A3A47"/>
                </a:solidFill>
                <a:latin typeface="Proxima Nova" panose="02000506030000020004" pitchFamily="50" charset="0"/>
              </a:rPr>
              <a:t>Collaboration with public partners where it makes </a:t>
            </a:r>
            <a:r>
              <a:rPr lang="en-GB" sz="14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/>
            </a:r>
            <a:br>
              <a:rPr lang="en-GB" sz="1400" dirty="0" smtClean="0">
                <a:solidFill>
                  <a:srgbClr val="2A3A47"/>
                </a:solidFill>
                <a:latin typeface="Proxima Nova" panose="02000506030000020004" pitchFamily="50" charset="0"/>
              </a:rPr>
            </a:br>
            <a:r>
              <a:rPr lang="en-GB" sz="14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sense </a:t>
            </a:r>
            <a:r>
              <a:rPr lang="en-GB" sz="1400" dirty="0">
                <a:solidFill>
                  <a:srgbClr val="2A3A47"/>
                </a:solidFill>
                <a:latin typeface="Proxima Nova" panose="02000506030000020004" pitchFamily="50" charset="0"/>
              </a:rPr>
              <a:t>– </a:t>
            </a:r>
            <a:r>
              <a:rPr lang="en-GB" sz="14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/>
            </a:r>
            <a:br>
              <a:rPr lang="en-GB" sz="1400" dirty="0" smtClean="0">
                <a:solidFill>
                  <a:srgbClr val="2A3A47"/>
                </a:solidFill>
                <a:latin typeface="Proxima Nova" panose="02000506030000020004" pitchFamily="50" charset="0"/>
              </a:rPr>
            </a:br>
            <a:r>
              <a:rPr lang="en-GB" sz="14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to </a:t>
            </a:r>
            <a:r>
              <a:rPr lang="en-GB" sz="1400" dirty="0">
                <a:solidFill>
                  <a:srgbClr val="2A3A47"/>
                </a:solidFill>
                <a:latin typeface="Proxima Nova" panose="02000506030000020004" pitchFamily="50" charset="0"/>
              </a:rPr>
              <a:t>support the one public estate initiative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1741B-69F2-3997-4526-312C83DBAE6C}"/>
              </a:ext>
            </a:extLst>
          </p:cNvPr>
          <p:cNvSpPr/>
          <p:nvPr/>
        </p:nvSpPr>
        <p:spPr>
          <a:xfrm>
            <a:off x="90829" y="3406690"/>
            <a:ext cx="2609006" cy="1995890"/>
          </a:xfrm>
          <a:prstGeom prst="rect">
            <a:avLst/>
          </a:prstGeom>
          <a:noFill/>
          <a:ln>
            <a:solidFill>
              <a:srgbClr val="2A3A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solidFill>
                  <a:srgbClr val="2A3A47"/>
                </a:solidFill>
                <a:latin typeface="Proxima Nova" panose="02000506030000020004" pitchFamily="50" charset="0"/>
              </a:rPr>
              <a:t>Economic to run – </a:t>
            </a:r>
            <a:r>
              <a:rPr lang="en-GB" sz="14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/>
            </a:r>
            <a:br>
              <a:rPr lang="en-GB" sz="1400" dirty="0" smtClean="0">
                <a:solidFill>
                  <a:srgbClr val="2A3A47"/>
                </a:solidFill>
                <a:latin typeface="Proxima Nova" panose="02000506030000020004" pitchFamily="50" charset="0"/>
              </a:rPr>
            </a:br>
            <a:r>
              <a:rPr lang="en-GB" sz="14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looking </a:t>
            </a:r>
            <a:r>
              <a:rPr lang="en-GB" sz="1400" dirty="0">
                <a:solidFill>
                  <a:srgbClr val="2A3A47"/>
                </a:solidFill>
                <a:latin typeface="Proxima Nova" panose="02000506030000020004" pitchFamily="50" charset="0"/>
              </a:rPr>
              <a:t>at more economical, energy-efficient and sustainable ways to run the estate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F1741B-69F2-3997-4526-312C83DBAE6C}"/>
              </a:ext>
            </a:extLst>
          </p:cNvPr>
          <p:cNvSpPr/>
          <p:nvPr/>
        </p:nvSpPr>
        <p:spPr>
          <a:xfrm>
            <a:off x="5755399" y="3406690"/>
            <a:ext cx="2609006" cy="1995890"/>
          </a:xfrm>
          <a:prstGeom prst="rect">
            <a:avLst/>
          </a:prstGeom>
          <a:noFill/>
          <a:ln>
            <a:solidFill>
              <a:srgbClr val="7CC4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solidFill>
                  <a:srgbClr val="2A3A47"/>
                </a:solidFill>
                <a:latin typeface="Proxima Nova" panose="02000506030000020004" pitchFamily="50" charset="0"/>
              </a:rPr>
              <a:t>Provide a consistent standard of workspace across the estate, where practicable to provide an environment which supports the Constabulary in its retention, recruitment, accessibility and productivity aims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84" y="1166410"/>
            <a:ext cx="2834640" cy="425196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" y="-164409"/>
            <a:ext cx="10439400" cy="982662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effectLst/>
                <a:latin typeface="Proxima Nova Black" panose="02000506030000020004" pitchFamily="50" charset="0"/>
              </a:rPr>
              <a:t>The Hampshire and IOW VRU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874" y="1211580"/>
            <a:ext cx="4976866" cy="4183380"/>
          </a:xfrm>
          <a:prstGeom prst="rect">
            <a:avLst/>
          </a:prstGeom>
          <a:ln w="28575">
            <a:solidFill>
              <a:srgbClr val="0FADA9"/>
            </a:solidFill>
          </a:ln>
        </p:spPr>
        <p:txBody>
          <a:bodyPr anchor="ctr"/>
          <a:lstStyle/>
          <a:p>
            <a:pPr lvl="0">
              <a:lnSpc>
                <a:spcPct val="100000"/>
              </a:lnSpc>
            </a:pPr>
            <a:r>
              <a:rPr lang="en-GB" sz="2000" b="0" i="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Hampshire and Isle of Wight VRU is a home office funded team of professionals that work in partnership to coordinate a collaborative response to tackle the root causes of violence. </a:t>
            </a:r>
            <a:br>
              <a:rPr lang="en-GB" sz="2000" b="0" i="0" dirty="0" smtClean="0">
                <a:solidFill>
                  <a:srgbClr val="2A3A47"/>
                </a:solidFill>
                <a:latin typeface="Proxima Nova" panose="02000506030000020004" pitchFamily="50" charset="0"/>
              </a:rPr>
            </a:br>
            <a:r>
              <a:rPr lang="en-GB" sz="2000" b="0" i="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/>
            </a:r>
            <a:br>
              <a:rPr lang="en-GB" sz="2000" b="0" i="0" dirty="0" smtClean="0">
                <a:solidFill>
                  <a:srgbClr val="2A3A47"/>
                </a:solidFill>
                <a:latin typeface="Proxima Nova" panose="02000506030000020004" pitchFamily="50" charset="0"/>
              </a:rPr>
            </a:br>
            <a:r>
              <a:rPr lang="en-GB" sz="2000" b="0" i="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The VRU supports the Violence Reduction Partnership (VRP) made up of 25 different public sector bodies across the Hampshire, Isle of Wight, Portsmouth &amp; Southampton area who come together to make our communities safer. </a:t>
            </a:r>
            <a:endParaRPr lang="en-GB" sz="2000" dirty="0">
              <a:solidFill>
                <a:srgbClr val="2A3A47"/>
              </a:solidFill>
              <a:latin typeface="Proxima Nova" panose="02000506030000020004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59" y="1982798"/>
            <a:ext cx="5607101" cy="264094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169545" y="40800"/>
            <a:ext cx="10439400" cy="982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2A3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Finance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22483"/>
            <a:ext cx="4277776" cy="2193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268" y="2551976"/>
            <a:ext cx="4951272" cy="31479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248268" y="1177472"/>
            <a:ext cx="4716912" cy="1220494"/>
          </a:xfrm>
          <a:prstGeom prst="roundRect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Proxima Nova" panose="02000506030000020004" pitchFamily="50" charset="0"/>
              </a:rPr>
              <a:t>Total net budget for 2024/25 = £462m. </a:t>
            </a:r>
            <a:br>
              <a:rPr lang="en-GB" sz="1400" b="0" i="0" u="none" strike="noStrike" dirty="0">
                <a:solidFill>
                  <a:schemeClr val="bg1"/>
                </a:solidFill>
                <a:effectLst/>
                <a:latin typeface="Proxima Nova" panose="02000506030000020004" pitchFamily="50" charset="0"/>
              </a:rPr>
            </a:b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Proxima Nova" panose="02000506030000020004" pitchFamily="50" charset="0"/>
              </a:rPr>
              <a:t/>
            </a:r>
            <a:br>
              <a:rPr lang="en-GB" sz="1400" b="0" i="0" u="none" strike="noStrike" dirty="0">
                <a:solidFill>
                  <a:schemeClr val="bg1"/>
                </a:solidFill>
                <a:effectLst/>
                <a:latin typeface="Proxima Nova" panose="02000506030000020004" pitchFamily="50" charset="0"/>
              </a:rPr>
            </a:b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Proxima Nova" panose="02000506030000020004" pitchFamily="50" charset="0"/>
              </a:rPr>
              <a:t>Total net budget for policing services for 2024/25 = £417m, including £359m on employee-related expenditure.</a:t>
            </a:r>
            <a:endParaRPr lang="en-GB" sz="1400" dirty="0">
              <a:solidFill>
                <a:schemeClr val="bg1"/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28" y="1186906"/>
            <a:ext cx="5741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Proxima Nova" panose="02000506030000020004" pitchFamily="50" charset="0"/>
                <a:cs typeface="Arial" panose="020B0604020202020204" pitchFamily="34" charset="0"/>
              </a:rPr>
              <a:t>T</a:t>
            </a:r>
            <a:r>
              <a:rPr lang="en-GB" sz="1400" dirty="0" smtClean="0">
                <a:latin typeface="Proxima Nova" panose="02000506030000020004" pitchFamily="50" charset="0"/>
                <a:cs typeface="Arial" panose="020B0604020202020204" pitchFamily="34" charset="0"/>
              </a:rPr>
              <a:t>he </a:t>
            </a:r>
            <a:r>
              <a:rPr lang="en-GB" sz="1400" dirty="0">
                <a:latin typeface="Proxima Nova" panose="02000506030000020004" pitchFamily="50" charset="0"/>
                <a:cs typeface="Arial" panose="020B0604020202020204" pitchFamily="34" charset="0"/>
              </a:rPr>
              <a:t>force has a balanced budget for 2024/25. Efficiencies of £8m have been delivered in the past three years. The table below shows the projected budget position in future years.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5491070" y="4845622"/>
            <a:ext cx="487227" cy="690877"/>
          </a:xfrm>
          <a:prstGeom prst="downArrow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Proxima Nova" panose="0200050603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04851"/>
            <a:ext cx="5080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Proxima Nova" panose="02000506030000020004" pitchFamily="50" charset="0"/>
                <a:cs typeface="Arial" panose="020B0604020202020204" pitchFamily="34" charset="0"/>
              </a:rPr>
              <a:t>T</a:t>
            </a:r>
            <a:r>
              <a:rPr lang="en-GB" sz="1400" dirty="0" smtClean="0">
                <a:latin typeface="Proxima Nova" panose="02000506030000020004" pitchFamily="50" charset="0"/>
                <a:cs typeface="Arial" panose="020B0604020202020204" pitchFamily="34" charset="0"/>
              </a:rPr>
              <a:t>he </a:t>
            </a:r>
            <a:r>
              <a:rPr lang="en-GB" sz="1400" dirty="0">
                <a:latin typeface="Proxima Nova" panose="02000506030000020004" pitchFamily="50" charset="0"/>
                <a:cs typeface="Arial" panose="020B0604020202020204" pitchFamily="34" charset="0"/>
              </a:rPr>
              <a:t>OPCC has a prudent and healthy reserves position. Most of it is earmarked for estate, IT and other vital improvements that annual police budgets do not easily allow for.</a:t>
            </a:r>
          </a:p>
        </p:txBody>
      </p:sp>
    </p:spTree>
    <p:extLst>
      <p:ext uri="{BB962C8B-B14F-4D97-AF65-F5344CB8AC3E}">
        <p14:creationId xmlns:p14="http://schemas.microsoft.com/office/powerpoint/2010/main" val="32092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169545" y="40800"/>
            <a:ext cx="10439400" cy="982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2A3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Council Tax Comparison 2023/24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2563"/>
            <a:ext cx="8450580" cy="325267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602980" y="1116891"/>
            <a:ext cx="35128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GB" sz="1600" dirty="0">
                <a:solidFill>
                  <a:srgbClr val="2A3A47"/>
                </a:solidFill>
                <a:latin typeface="-apple-system"/>
              </a:rPr>
              <a:t>The police force in question has </a:t>
            </a:r>
            <a:r>
              <a:rPr lang="en-GB" sz="1600" b="1" dirty="0">
                <a:solidFill>
                  <a:srgbClr val="2A3A47"/>
                </a:solidFill>
                <a:latin typeface="-apple-system"/>
              </a:rPr>
              <a:t>low council tax</a:t>
            </a:r>
            <a:r>
              <a:rPr lang="en-GB" sz="1600" dirty="0">
                <a:solidFill>
                  <a:srgbClr val="2A3A47"/>
                </a:solidFill>
                <a:latin typeface="-apple-system"/>
              </a:rPr>
              <a:t> compared to other forces.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600" dirty="0">
                <a:solidFill>
                  <a:srgbClr val="2A3A47"/>
                </a:solidFill>
                <a:latin typeface="-apple-system"/>
              </a:rPr>
              <a:t>They also receive a </a:t>
            </a:r>
            <a:r>
              <a:rPr lang="en-GB" sz="1600" b="1" dirty="0">
                <a:solidFill>
                  <a:srgbClr val="2A3A47"/>
                </a:solidFill>
                <a:latin typeface="-apple-system"/>
              </a:rPr>
              <a:t>low national grant</a:t>
            </a:r>
            <a:r>
              <a:rPr lang="en-GB" sz="1600" dirty="0">
                <a:solidFill>
                  <a:srgbClr val="2A3A47"/>
                </a:solidFill>
                <a:latin typeface="-apple-system"/>
              </a:rPr>
              <a:t>.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600" dirty="0">
                <a:solidFill>
                  <a:srgbClr val="2A3A47"/>
                </a:solidFill>
                <a:latin typeface="-apple-system"/>
              </a:rPr>
              <a:t>Despite these financial constraints, the </a:t>
            </a:r>
            <a:r>
              <a:rPr lang="en-GB" sz="1600" b="1" dirty="0">
                <a:solidFill>
                  <a:srgbClr val="2A3A47"/>
                </a:solidFill>
                <a:latin typeface="-apple-system"/>
              </a:rPr>
              <a:t>productivity of their officers</a:t>
            </a:r>
            <a:r>
              <a:rPr lang="en-GB" sz="1600" dirty="0">
                <a:solidFill>
                  <a:srgbClr val="2A3A47"/>
                </a:solidFill>
                <a:latin typeface="-apple-system"/>
              </a:rPr>
              <a:t> remains high.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600" dirty="0">
                <a:solidFill>
                  <a:srgbClr val="2A3A47"/>
                </a:solidFill>
                <a:latin typeface="-apple-system"/>
              </a:rPr>
              <a:t>This productivity contributes to their ability to deliver </a:t>
            </a:r>
            <a:r>
              <a:rPr lang="en-GB" sz="1600" b="1" dirty="0">
                <a:solidFill>
                  <a:srgbClr val="2A3A47"/>
                </a:solidFill>
                <a:latin typeface="-apple-system"/>
              </a:rPr>
              <a:t>strong performance</a:t>
            </a:r>
            <a:r>
              <a:rPr lang="en-GB" sz="1600" dirty="0">
                <a:solidFill>
                  <a:srgbClr val="2A3A47"/>
                </a:solidFill>
                <a:latin typeface="-apple-system"/>
              </a:rPr>
              <a:t>.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600" dirty="0" smtClean="0">
                <a:solidFill>
                  <a:srgbClr val="2A3A47"/>
                </a:solidFill>
                <a:latin typeface="-apple-system"/>
              </a:rPr>
              <a:t>A </a:t>
            </a:r>
            <a:r>
              <a:rPr lang="en-GB" sz="1600" b="1" dirty="0" smtClean="0">
                <a:solidFill>
                  <a:srgbClr val="2A3A47"/>
                </a:solidFill>
                <a:latin typeface="-apple-system"/>
              </a:rPr>
              <a:t>fair national funding formula</a:t>
            </a:r>
            <a:r>
              <a:rPr lang="en-GB" sz="1600" dirty="0" smtClean="0">
                <a:solidFill>
                  <a:srgbClr val="2A3A47"/>
                </a:solidFill>
                <a:latin typeface="-apple-system"/>
              </a:rPr>
              <a:t> has been promised but has faced delays.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600" dirty="0" smtClean="0">
                <a:solidFill>
                  <a:srgbClr val="2A3A47"/>
                </a:solidFill>
                <a:latin typeface="-apple-system"/>
              </a:rPr>
              <a:t>If </a:t>
            </a:r>
            <a:r>
              <a:rPr lang="en-GB" sz="1600" dirty="0">
                <a:solidFill>
                  <a:srgbClr val="2A3A47"/>
                </a:solidFill>
                <a:latin typeface="-apple-system"/>
              </a:rPr>
              <a:t>implemented, it would result in </a:t>
            </a:r>
            <a:r>
              <a:rPr lang="en-GB" sz="1600" b="1" dirty="0">
                <a:solidFill>
                  <a:srgbClr val="2A3A47"/>
                </a:solidFill>
                <a:latin typeface="-apple-system"/>
              </a:rPr>
              <a:t>improved service</a:t>
            </a:r>
            <a:r>
              <a:rPr lang="en-GB" sz="1600" dirty="0">
                <a:solidFill>
                  <a:srgbClr val="2A3A47"/>
                </a:solidFill>
                <a:latin typeface="-apple-system"/>
              </a:rPr>
              <a:t> for residents of Hampshire and the Isle of Wight. </a:t>
            </a:r>
            <a:endParaRPr lang="en-GB" sz="1600" b="0" i="0" dirty="0">
              <a:solidFill>
                <a:srgbClr val="2A3A47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9093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10661650" cy="1275549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Police &amp; Crime Commissioner</a:t>
            </a:r>
            <a:endParaRPr lang="en-GB" sz="3200" dirty="0">
              <a:effectLst/>
              <a:latin typeface="Proxima Nova Black" panose="02000506030000020004" pitchFamily="50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840437-3550-43B0-CE84-08257DC57486}"/>
              </a:ext>
            </a:extLst>
          </p:cNvPr>
          <p:cNvSpPr/>
          <p:nvPr/>
        </p:nvSpPr>
        <p:spPr>
          <a:xfrm>
            <a:off x="209550" y="1010646"/>
            <a:ext cx="4075044" cy="886651"/>
          </a:xfrm>
          <a:prstGeom prst="rect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>
                <a:latin typeface="Proxima Nova" panose="02000506030000020004" pitchFamily="50" charset="0"/>
              </a:rPr>
              <a:t>Be the voice of the people and hold the police to account. They are responsible for the totality of policing in their area.</a:t>
            </a:r>
          </a:p>
          <a:p>
            <a:pPr algn="ctr"/>
            <a:endParaRPr lang="en-US" sz="1600" dirty="0">
              <a:latin typeface="Proxima Nova" panose="02000506030000020004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F1741B-69F2-3997-4526-312C83DBAE6C}"/>
              </a:ext>
            </a:extLst>
          </p:cNvPr>
          <p:cNvSpPr/>
          <p:nvPr/>
        </p:nvSpPr>
        <p:spPr>
          <a:xfrm>
            <a:off x="4439549" y="1003691"/>
            <a:ext cx="4075044" cy="1570107"/>
          </a:xfrm>
          <a:prstGeom prst="rect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>
                <a:latin typeface="Proxima Nova" panose="02000506030000020004" pitchFamily="50" charset="0"/>
              </a:rPr>
              <a:t>E</a:t>
            </a:r>
            <a:r>
              <a:rPr lang="en-GB" sz="1600" dirty="0" smtClean="0">
                <a:latin typeface="Proxima Nova" panose="02000506030000020004" pitchFamily="50" charset="0"/>
              </a:rPr>
              <a:t>stablish </a:t>
            </a:r>
            <a:r>
              <a:rPr lang="en-GB" sz="1600" dirty="0">
                <a:latin typeface="Proxima Nova" panose="02000506030000020004" pitchFamily="50" charset="0"/>
              </a:rPr>
              <a:t>a police and crime </a:t>
            </a:r>
            <a:r>
              <a:rPr lang="en-GB" sz="1600" dirty="0" smtClean="0">
                <a:latin typeface="Proxima Nova" panose="02000506030000020004" pitchFamily="50" charset="0"/>
              </a:rPr>
              <a:t>plan.</a:t>
            </a:r>
          </a:p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Any </a:t>
            </a:r>
            <a:r>
              <a:rPr lang="en-GB" sz="1600" dirty="0">
                <a:latin typeface="Proxima Nova" panose="02000506030000020004" pitchFamily="50" charset="0"/>
              </a:rPr>
              <a:t>decisions will be reported to the Police and Crime Panel, who “to scrutinise the actions and decisions of their PCC, providing both support and challenge, acting as a critical friend”.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A94D7D-68D7-15C4-2A7B-2E6474FF7E0F}"/>
              </a:ext>
            </a:extLst>
          </p:cNvPr>
          <p:cNvSpPr/>
          <p:nvPr/>
        </p:nvSpPr>
        <p:spPr>
          <a:xfrm>
            <a:off x="209550" y="4908365"/>
            <a:ext cx="4075044" cy="63933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Secure that the police force is efficient and effective.</a:t>
            </a:r>
            <a:endParaRPr lang="en-GB" sz="1600" dirty="0">
              <a:latin typeface="Proxima Nova" panose="02000506030000020004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B1B4BE-265F-B37D-71E2-2BA720E59346}"/>
              </a:ext>
            </a:extLst>
          </p:cNvPr>
          <p:cNvSpPr/>
          <p:nvPr/>
        </p:nvSpPr>
        <p:spPr>
          <a:xfrm>
            <a:off x="209550" y="2023416"/>
            <a:ext cx="4075044" cy="8267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>
                <a:latin typeface="Proxima Nova" panose="02000506030000020004" pitchFamily="50" charset="0"/>
              </a:rPr>
              <a:t>PCCs ensure community needs are met as effectively as possible and improving public trust and confidence in policing</a:t>
            </a:r>
            <a:r>
              <a:rPr lang="en-GB" sz="1600" dirty="0" smtClean="0">
                <a:latin typeface="Proxima Nova" panose="02000506030000020004" pitchFamily="50" charset="0"/>
              </a:rPr>
              <a:t>.</a:t>
            </a:r>
            <a:endParaRPr lang="en-GB" sz="1600" dirty="0">
              <a:latin typeface="Proxima Nova" panose="02000506030000020004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90CDB7-78FB-C4EC-1B1B-AAB47B7B5BF5}"/>
              </a:ext>
            </a:extLst>
          </p:cNvPr>
          <p:cNvSpPr/>
          <p:nvPr/>
        </p:nvSpPr>
        <p:spPr>
          <a:xfrm>
            <a:off x="209550" y="2972839"/>
            <a:ext cx="4075044" cy="1085110"/>
          </a:xfrm>
          <a:prstGeom prst="rect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>
                <a:latin typeface="Proxima Nova" panose="02000506030000020004" pitchFamily="50" charset="0"/>
              </a:rPr>
              <a:t>H</a:t>
            </a:r>
            <a:r>
              <a:rPr lang="en-GB" sz="1600" dirty="0" smtClean="0">
                <a:latin typeface="Proxima Nova" panose="02000506030000020004" pitchFamily="50" charset="0"/>
              </a:rPr>
              <a:t>old </a:t>
            </a:r>
            <a:r>
              <a:rPr lang="en-GB" sz="1600" dirty="0">
                <a:latin typeface="Proxima Nova" panose="02000506030000020004" pitchFamily="50" charset="0"/>
              </a:rPr>
              <a:t>the chief constable to account for the exercise of their functions and the functions of the officers and staff under their direction and control.</a:t>
            </a:r>
          </a:p>
          <a:p>
            <a:pPr algn="ctr"/>
            <a:endParaRPr lang="en-US" sz="1600" dirty="0">
              <a:latin typeface="Proxima Nova" panose="02000506030000020004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CC47AA-6895-97DA-9F40-0A14C40101B2}"/>
              </a:ext>
            </a:extLst>
          </p:cNvPr>
          <p:cNvSpPr/>
          <p:nvPr/>
        </p:nvSpPr>
        <p:spPr>
          <a:xfrm>
            <a:off x="4439549" y="2707742"/>
            <a:ext cx="4075044" cy="1472890"/>
          </a:xfrm>
          <a:prstGeom prst="rect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Proxima Nova" panose="02000506030000020004" pitchFamily="50" charset="0"/>
              </a:rPr>
              <a:t>Commission dedicated local victim support services as well as crime prevention services to address issues such as domestic abuse, youth crime and ASB</a:t>
            </a:r>
            <a:r>
              <a:rPr lang="en-GB" sz="1600" dirty="0" smtClean="0">
                <a:latin typeface="Proxima Nova" panose="02000506030000020004" pitchFamily="50" charset="0"/>
              </a:rPr>
              <a:t>.</a:t>
            </a:r>
            <a:endParaRPr lang="en-GB" sz="1600" dirty="0">
              <a:latin typeface="Proxima Nova" panose="02000506030000020004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D0C8E6-2B8E-B770-2B99-016C7D5B090E}"/>
              </a:ext>
            </a:extLst>
          </p:cNvPr>
          <p:cNvSpPr/>
          <p:nvPr/>
        </p:nvSpPr>
        <p:spPr>
          <a:xfrm>
            <a:off x="209550" y="4180632"/>
            <a:ext cx="4075044" cy="605050"/>
          </a:xfrm>
          <a:prstGeom prst="rect">
            <a:avLst/>
          </a:prstGeom>
          <a:solidFill>
            <a:srgbClr val="2A3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 smtClean="0">
                <a:latin typeface="Proxima Nova" panose="02000506030000020004" pitchFamily="50" charset="0"/>
              </a:rPr>
              <a:t>Secure </a:t>
            </a:r>
            <a:r>
              <a:rPr lang="en-GB" sz="1600" dirty="0">
                <a:latin typeface="Proxima Nova" panose="02000506030000020004" pitchFamily="50" charset="0"/>
              </a:rPr>
              <a:t>the maintenance of the police force, by setting the </a:t>
            </a:r>
            <a:r>
              <a:rPr lang="en-GB" sz="1600" dirty="0" smtClean="0">
                <a:latin typeface="Proxima Nova" panose="02000506030000020004" pitchFamily="50" charset="0"/>
              </a:rPr>
              <a:t>budget.</a:t>
            </a:r>
            <a:endParaRPr lang="en-GB" sz="1600" dirty="0">
              <a:latin typeface="Proxima Nova" panose="02000506030000020004" pitchFamily="50" charset="0"/>
            </a:endParaRPr>
          </a:p>
          <a:p>
            <a:pPr algn="ctr"/>
            <a:endParaRPr lang="en-US" sz="1600" dirty="0">
              <a:latin typeface="Proxima Nova" panose="02000506030000020004" pitchFamily="50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B1B4BE-265F-B37D-71E2-2BA720E59346}"/>
              </a:ext>
            </a:extLst>
          </p:cNvPr>
          <p:cNvSpPr/>
          <p:nvPr/>
        </p:nvSpPr>
        <p:spPr>
          <a:xfrm>
            <a:off x="4439549" y="4355978"/>
            <a:ext cx="4075044" cy="119172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Proxima Nova" panose="02000506030000020004" pitchFamily="50" charset="0"/>
              </a:rPr>
              <a:t>Work with national and local </a:t>
            </a:r>
            <a:r>
              <a:rPr lang="en-GB" sz="1600" dirty="0" smtClean="0">
                <a:latin typeface="Proxima Nova" panose="02000506030000020004" pitchFamily="50" charset="0"/>
              </a:rPr>
              <a:t>policing </a:t>
            </a:r>
            <a:r>
              <a:rPr lang="en-GB" sz="1600" dirty="0">
                <a:latin typeface="Proxima Nova" panose="02000506030000020004" pitchFamily="50" charset="0"/>
              </a:rPr>
              <a:t>and criminal justice partners to reduce crime and help make communities safer</a:t>
            </a:r>
            <a:r>
              <a:rPr lang="en-GB" sz="1600" dirty="0" smtClean="0">
                <a:latin typeface="Proxima Nova" panose="02000506030000020004" pitchFamily="50" charset="0"/>
              </a:rPr>
              <a:t>.</a:t>
            </a:r>
            <a:endParaRPr lang="en-GB" sz="1600" dirty="0">
              <a:latin typeface="Proxima Nova" panose="02000506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415" r="40909" b="4836"/>
          <a:stretch/>
        </p:blipFill>
        <p:spPr>
          <a:xfrm>
            <a:off x="8669547" y="1010646"/>
            <a:ext cx="3277287" cy="453705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169545" y="40800"/>
            <a:ext cx="10439400" cy="9826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2A3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Future Challenges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55691" y="4166874"/>
            <a:ext cx="4221018" cy="511481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Proxima Nova" panose="02000506030000020004" pitchFamily="50" charset="0"/>
                <a:cs typeface="Arial" panose="020B0604020202020204" pitchFamily="34" charset="0"/>
              </a:rPr>
              <a:t>Police officer pay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28519" y="1188800"/>
            <a:ext cx="4317711" cy="530382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Proxima Nova" panose="02000506030000020004" pitchFamily="50" charset="0"/>
                <a:cs typeface="Arial" panose="020B0604020202020204" pitchFamily="34" charset="0"/>
              </a:rPr>
              <a:t>A fit for now and the future estate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8519" y="1828226"/>
            <a:ext cx="444403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Proxima Nova" panose="02000506030000020004" pitchFamily="50" charset="0"/>
                <a:cs typeface="Arial" panose="020B0604020202020204" pitchFamily="34" charset="0"/>
              </a:rPr>
              <a:t>Ambitious OPCC plans </a:t>
            </a:r>
          </a:p>
          <a:p>
            <a:r>
              <a:rPr lang="en-GB" sz="1200" dirty="0">
                <a:latin typeface="Proxima Nova" panose="02000506030000020004" pitchFamily="50" charset="0"/>
                <a:cs typeface="Arial" panose="020B0604020202020204" pitchFamily="34" charset="0"/>
              </a:rPr>
              <a:t/>
            </a:r>
            <a:br>
              <a:rPr lang="en-GB" sz="1200" dirty="0">
                <a:latin typeface="Proxima Nova" panose="02000506030000020004" pitchFamily="50" charset="0"/>
                <a:cs typeface="Arial" panose="020B0604020202020204" pitchFamily="34" charset="0"/>
              </a:rPr>
            </a:br>
            <a:r>
              <a:rPr lang="en-GB" sz="1200" dirty="0">
                <a:latin typeface="Proxima Nova" panose="02000506030000020004" pitchFamily="50" charset="0"/>
                <a:cs typeface="Arial" panose="020B0604020202020204" pitchFamily="34" charset="0"/>
              </a:rPr>
              <a:t>Increased local co-located teams.</a:t>
            </a:r>
          </a:p>
          <a:p>
            <a:r>
              <a:rPr lang="en-GB" sz="1200" dirty="0">
                <a:latin typeface="Proxima Nova" panose="02000506030000020004" pitchFamily="50" charset="0"/>
                <a:cs typeface="Arial" panose="020B0604020202020204" pitchFamily="34" charset="0"/>
              </a:rPr>
              <a:t/>
            </a:r>
            <a:br>
              <a:rPr lang="en-GB" sz="1200" dirty="0">
                <a:latin typeface="Proxima Nova" panose="02000506030000020004" pitchFamily="50" charset="0"/>
                <a:cs typeface="Arial" panose="020B0604020202020204" pitchFamily="34" charset="0"/>
              </a:rPr>
            </a:br>
            <a:r>
              <a:rPr lang="en-GB" sz="1200" dirty="0">
                <a:latin typeface="Proxima Nova" panose="02000506030000020004" pitchFamily="50" charset="0"/>
                <a:cs typeface="Arial" panose="020B0604020202020204" pitchFamily="34" charset="0"/>
              </a:rPr>
              <a:t>More officers and staff.</a:t>
            </a:r>
          </a:p>
          <a:p>
            <a:r>
              <a:rPr lang="en-GB" sz="1200" dirty="0">
                <a:latin typeface="Proxima Nova" panose="02000506030000020004" pitchFamily="50" charset="0"/>
                <a:cs typeface="Arial" panose="020B0604020202020204" pitchFamily="34" charset="0"/>
              </a:rPr>
              <a:t/>
            </a:r>
            <a:br>
              <a:rPr lang="en-GB" sz="1200" dirty="0">
                <a:latin typeface="Proxima Nova" panose="02000506030000020004" pitchFamily="50" charset="0"/>
                <a:cs typeface="Arial" panose="020B0604020202020204" pitchFamily="34" charset="0"/>
              </a:rPr>
            </a:br>
            <a:r>
              <a:rPr lang="en-GB" sz="1200" dirty="0">
                <a:latin typeface="Proxima Nova" panose="02000506030000020004" pitchFamily="50" charset="0"/>
                <a:cs typeface="Arial" panose="020B0604020202020204" pitchFamily="34" charset="0"/>
              </a:rPr>
              <a:t>Additional police stations.</a:t>
            </a:r>
          </a:p>
          <a:p>
            <a:endParaRPr lang="en-GB" sz="1200" dirty="0"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5691" y="1188800"/>
            <a:ext cx="5418944" cy="530382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Proxima Nova" panose="02000506030000020004" pitchFamily="50" charset="0"/>
                <a:cs typeface="Arial" panose="020B0604020202020204" pitchFamily="34" charset="0"/>
              </a:rPr>
              <a:t>Carbon targets &amp; infrastructure of the future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5691" y="1838759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1200" b="1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Investment in Infrastructure</a:t>
            </a:r>
            <a: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: The decarbonisation agenda </a:t>
            </a:r>
            <a:b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requires significant investment in new infrastructure, including workshops, power substations and charging points.</a:t>
            </a:r>
            <a:b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</a:br>
            <a:endParaRPr lang="en-GB" sz="1200" dirty="0">
              <a:solidFill>
                <a:srgbClr val="111111"/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200" b="1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Cost of Electric Vehicles</a:t>
            </a:r>
            <a: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: Electric vehicles (EVs) currently </a:t>
            </a:r>
            <a:b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have higher costs compared to combustion engine vehicles. </a:t>
            </a:r>
            <a:b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This could impact the vehicle replacement program, leading </a:t>
            </a:r>
            <a:b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to increased contributions.</a:t>
            </a:r>
            <a:b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</a:br>
            <a:endParaRPr lang="en-GB" sz="1200" dirty="0">
              <a:solidFill>
                <a:srgbClr val="111111"/>
              </a:solidFill>
              <a:latin typeface="Proxima Nova" panose="02000506030000020004" pitchFamily="50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200" b="1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Operational Considerations</a:t>
            </a:r>
            <a: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: As some EVs would be on </a:t>
            </a:r>
            <a:b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111111"/>
                </a:solidFill>
                <a:latin typeface="Proxima Nova" panose="02000506030000020004" pitchFamily="50" charset="0"/>
                <a:cs typeface="Arial" panose="020B0604020202020204" pitchFamily="34" charset="0"/>
              </a:rPr>
              <a:t>charge, there may be a need for more operational vehicles.</a:t>
            </a:r>
            <a:endParaRPr lang="en-GB" sz="1200" b="0" i="0" dirty="0">
              <a:solidFill>
                <a:srgbClr val="111111"/>
              </a:solidFill>
              <a:effectLst/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91" y="4777714"/>
            <a:ext cx="5207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Proxima Nova" panose="0200050603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Police Pay scales 6&amp;7 have significant increases. Officers who were recruited during the uplift programme will create a pressure on pay increases in the medium term when they reach these scale points.</a:t>
            </a:r>
            <a:endParaRPr lang="en-GB" sz="1200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59AB7-CAC7-0BC4-5A3E-94B9379D9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32" y="2016441"/>
            <a:ext cx="5702242" cy="38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35427" y="1727736"/>
            <a:ext cx="10296435" cy="3278166"/>
            <a:chOff x="713507" y="1323876"/>
            <a:chExt cx="10296435" cy="327816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28"/>
            <a:stretch/>
          </p:blipFill>
          <p:spPr>
            <a:xfrm>
              <a:off x="1354549" y="1451292"/>
              <a:ext cx="1106905" cy="9516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37"/>
            <a:stretch/>
          </p:blipFill>
          <p:spPr>
            <a:xfrm>
              <a:off x="3273036" y="1450599"/>
              <a:ext cx="1112520" cy="9530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4"/>
            <a:stretch/>
          </p:blipFill>
          <p:spPr>
            <a:xfrm>
              <a:off x="5197138" y="1323876"/>
              <a:ext cx="1412290" cy="12064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95"/>
            <a:stretch/>
          </p:blipFill>
          <p:spPr>
            <a:xfrm>
              <a:off x="7423886" y="1384038"/>
              <a:ext cx="1273242" cy="10861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25" b="14057"/>
            <a:stretch/>
          </p:blipFill>
          <p:spPr>
            <a:xfrm>
              <a:off x="9505833" y="1417260"/>
              <a:ext cx="1040247" cy="101969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3507" y="2860313"/>
              <a:ext cx="2388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2A3A47"/>
                  </a:solidFill>
                </a:rPr>
                <a:t> Oath and key decisions</a:t>
              </a:r>
              <a:endParaRPr lang="en-GB" dirty="0">
                <a:solidFill>
                  <a:srgbClr val="2A3A47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82667" y="3771045"/>
              <a:ext cx="1893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2A3A47"/>
                  </a:solidFill>
                </a:rPr>
                <a:t>Meeting the OPCC team</a:t>
              </a:r>
              <a:endParaRPr lang="en-GB" sz="1600" dirty="0">
                <a:solidFill>
                  <a:srgbClr val="2A3A47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61072" y="2860314"/>
              <a:ext cx="1684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2A3A47"/>
                  </a:solidFill>
                </a:rPr>
                <a:t>Visits - Hampshire and Isle of Wight Constabulary</a:t>
              </a:r>
              <a:endParaRPr lang="en-GB" sz="1600" dirty="0">
                <a:solidFill>
                  <a:srgbClr val="2A3A47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73918" y="3771045"/>
              <a:ext cx="19731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2A3A47"/>
                  </a:solidFill>
                </a:rPr>
                <a:t>Visit with commissioned service providers</a:t>
              </a:r>
              <a:endParaRPr lang="en-GB" sz="1600" dirty="0">
                <a:solidFill>
                  <a:srgbClr val="2A3A47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47097" y="2860313"/>
              <a:ext cx="19628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2A3A47"/>
                  </a:solidFill>
                </a:rPr>
                <a:t>Meet the Constabulary's Chief Officer Group</a:t>
              </a:r>
              <a:endParaRPr lang="en-GB" sz="1600" dirty="0">
                <a:solidFill>
                  <a:srgbClr val="2A3A47"/>
                </a:solidFill>
              </a:endParaRPr>
            </a:p>
          </p:txBody>
        </p:sp>
        <p:cxnSp>
          <p:nvCxnSpPr>
            <p:cNvPr id="4" name="Straight Connector 3"/>
            <p:cNvCxnSpPr>
              <a:stCxn id="15" idx="2"/>
              <a:endCxn id="20" idx="0"/>
            </p:cNvCxnSpPr>
            <p:nvPr/>
          </p:nvCxnSpPr>
          <p:spPr>
            <a:xfrm flipH="1">
              <a:off x="1908001" y="2402920"/>
              <a:ext cx="1" cy="457393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6" idx="2"/>
              <a:endCxn id="21" idx="0"/>
            </p:cNvCxnSpPr>
            <p:nvPr/>
          </p:nvCxnSpPr>
          <p:spPr>
            <a:xfrm>
              <a:off x="3829296" y="2403614"/>
              <a:ext cx="0" cy="1367431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2"/>
              <a:endCxn id="22" idx="0"/>
            </p:cNvCxnSpPr>
            <p:nvPr/>
          </p:nvCxnSpPr>
          <p:spPr>
            <a:xfrm>
              <a:off x="5903283" y="2530337"/>
              <a:ext cx="0" cy="329977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8" idx="2"/>
              <a:endCxn id="23" idx="0"/>
            </p:cNvCxnSpPr>
            <p:nvPr/>
          </p:nvCxnSpPr>
          <p:spPr>
            <a:xfrm>
              <a:off x="8060507" y="2470175"/>
              <a:ext cx="1" cy="130087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9" idx="2"/>
              <a:endCxn id="24" idx="0"/>
            </p:cNvCxnSpPr>
            <p:nvPr/>
          </p:nvCxnSpPr>
          <p:spPr>
            <a:xfrm>
              <a:off x="10025957" y="2436953"/>
              <a:ext cx="2563" cy="42336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 txBox="1">
            <a:spLocks/>
          </p:cNvSpPr>
          <p:nvPr/>
        </p:nvSpPr>
        <p:spPr>
          <a:xfrm>
            <a:off x="169545" y="40800"/>
            <a:ext cx="10439400" cy="982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2A3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Proxima Nova Black" panose="02000506030000020004" pitchFamily="50" charset="0"/>
              </a:rPr>
              <a:t>The first 100 days</a:t>
            </a:r>
            <a:endParaRPr lang="en-GB" sz="3600" dirty="0">
              <a:latin typeface="Proxima Nova Black" panose="02000506030000020004" pitchFamily="50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008881" y="2080260"/>
            <a:ext cx="5263296" cy="82296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Proxima Nova" panose="02000506030000020004" pitchFamily="50" charset="0"/>
              </a:rPr>
              <a:t>You can scan the QR code to view the briefing pack</a:t>
            </a:r>
            <a:endParaRPr lang="en-GB" dirty="0">
              <a:latin typeface="Proxima Nova" panose="02000506030000020004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34" y="3231297"/>
            <a:ext cx="2575143" cy="25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082"/>
            <a:ext cx="12115800" cy="1216170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Statutory Functions of the PCC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032" y="6025595"/>
            <a:ext cx="925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T</a:t>
            </a:r>
            <a:r>
              <a:rPr lang="en-GB" sz="1000" dirty="0" smtClean="0">
                <a:solidFill>
                  <a:schemeClr val="bg1"/>
                </a:solidFill>
              </a:rPr>
              <a:t>he </a:t>
            </a:r>
            <a:r>
              <a:rPr lang="en-GB" sz="1000" dirty="0">
                <a:solidFill>
                  <a:schemeClr val="bg1"/>
                </a:solidFill>
              </a:rPr>
              <a:t>Police Reform and Social Responsibility Act </a:t>
            </a:r>
            <a:r>
              <a:rPr lang="en-GB" sz="1000" dirty="0" smtClean="0">
                <a:solidFill>
                  <a:schemeClr val="bg1"/>
                </a:solidFill>
              </a:rPr>
              <a:t>2011, The </a:t>
            </a:r>
            <a:r>
              <a:rPr lang="en-GB" sz="1000" dirty="0">
                <a:solidFill>
                  <a:schemeClr val="bg1"/>
                </a:solidFill>
              </a:rPr>
              <a:t>Police Act </a:t>
            </a:r>
            <a:r>
              <a:rPr lang="en-GB" sz="1000" dirty="0" smtClean="0">
                <a:solidFill>
                  <a:schemeClr val="bg1"/>
                </a:solidFill>
              </a:rPr>
              <a:t>1996 and The Police and Crime Act 2017 have more information on the statutory duties of the PCC.</a:t>
            </a:r>
          </a:p>
          <a:p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721765" y="2663211"/>
            <a:ext cx="10451060" cy="454543"/>
          </a:xfrm>
          <a:prstGeom prst="rect">
            <a:avLst/>
          </a:prstGeom>
          <a:ln>
            <a:solidFill>
              <a:srgbClr val="2A3A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2A3A47"/>
                </a:solidFill>
                <a:latin typeface="Proxima Nova" panose="02000506030000020004" pitchFamily="50" charset="0"/>
              </a:rPr>
              <a:t>The Police Reform &amp; Social Responsibility Act 2011, The Police Act, 1996 and The Policing &amp; Crime Act </a:t>
            </a:r>
            <a:r>
              <a:rPr lang="en-GB" sz="1400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2017</a:t>
            </a:r>
            <a:endParaRPr lang="en-GB" sz="1400" b="1" dirty="0">
              <a:solidFill>
                <a:srgbClr val="2A3A47"/>
              </a:solidFill>
              <a:latin typeface="Proxima Nova" panose="02000506030000020004" pitchFamily="50" charset="0"/>
            </a:endParaRPr>
          </a:p>
        </p:txBody>
      </p:sp>
      <p:sp>
        <p:nvSpPr>
          <p:cNvPr id="14" name="Rectangle 13">
            <a:hlinkClick r:id="rId4"/>
          </p:cNvPr>
          <p:cNvSpPr/>
          <p:nvPr/>
        </p:nvSpPr>
        <p:spPr>
          <a:xfrm>
            <a:off x="721764" y="3490041"/>
            <a:ext cx="10451061" cy="454543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2A3A47"/>
                </a:solidFill>
                <a:latin typeface="Proxima Nova" panose="02000506030000020004" pitchFamily="50" charset="0"/>
              </a:rPr>
              <a:t>The Policing Protocol, 2011</a:t>
            </a:r>
          </a:p>
        </p:txBody>
      </p:sp>
      <p:sp>
        <p:nvSpPr>
          <p:cNvPr id="18" name="Rectangle 17">
            <a:hlinkClick r:id="rId5"/>
          </p:cNvPr>
          <p:cNvSpPr/>
          <p:nvPr/>
        </p:nvSpPr>
        <p:spPr>
          <a:xfrm>
            <a:off x="721765" y="4316871"/>
            <a:ext cx="10451060" cy="454543"/>
          </a:xfrm>
          <a:prstGeom prst="rect">
            <a:avLst/>
          </a:prstGeom>
          <a:ln>
            <a:solidFill>
              <a:srgbClr val="7CC42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2A3A47"/>
                </a:solidFill>
                <a:latin typeface="Proxima Nova" panose="02000506030000020004" pitchFamily="50" charset="0"/>
              </a:rPr>
              <a:t>The Strategic Policing Requirement,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765" y="1275263"/>
            <a:ext cx="1045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Office of the Police &amp; Crime Commissioner supports the Commissioner to discharge their statutory functions, achieve the objectives set out in </a:t>
            </a:r>
            <a:r>
              <a:rPr lang="en-GB" sz="2000" dirty="0" smtClean="0"/>
              <a:t>their </a:t>
            </a:r>
            <a:r>
              <a:rPr lang="en-GB" sz="2000" dirty="0"/>
              <a:t>Police &amp; Crime Plan and hold the Chief Constable to account for the delivery of policing </a:t>
            </a:r>
            <a:r>
              <a:rPr lang="en-GB" sz="2000" dirty="0" smtClean="0"/>
              <a:t>services.</a:t>
            </a:r>
            <a:endParaRPr lang="en-GB" sz="2000" dirty="0"/>
          </a:p>
        </p:txBody>
      </p:sp>
      <p:pic>
        <p:nvPicPr>
          <p:cNvPr id="1028" name="Picture 4" descr="Cursor - Free interface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91" y="4543715"/>
            <a:ext cx="674193" cy="6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604500" cy="1246188"/>
          </a:xfrm>
        </p:spPr>
        <p:txBody>
          <a:bodyPr/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The Police &amp; Crime Panel </a:t>
            </a:r>
            <a:endParaRPr lang="en-GB" sz="3200" dirty="0">
              <a:effectLst/>
              <a:latin typeface="Proxima Nova Black" panose="0200050603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4936" y="6084639"/>
            <a:ext cx="28200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2"/>
              </a:rPr>
              <a:t>What You Need to Know as a PCC, APCC, 2021</a:t>
            </a:r>
            <a:endParaRPr lang="en-GB" sz="1100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7715" y="1342481"/>
            <a:ext cx="941725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 smtClean="0">
                <a:latin typeface="Proxima Nova" panose="02000506030000020004" pitchFamily="50" charset="0"/>
              </a:rPr>
              <a:t>Review and report on all elements of the PCC’s Police and Crime Plan</a:t>
            </a:r>
          </a:p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 smtClean="0">
                <a:latin typeface="Proxima Nova" panose="02000506030000020004" pitchFamily="50" charset="0"/>
              </a:rPr>
              <a:t>Review </a:t>
            </a:r>
            <a:r>
              <a:rPr lang="en-GB" dirty="0">
                <a:latin typeface="Proxima Nova" panose="02000506030000020004" pitchFamily="50" charset="0"/>
              </a:rPr>
              <a:t>or scrutinise decisions made and actions taken by the PCC</a:t>
            </a:r>
          </a:p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>
                <a:latin typeface="Proxima Nova" panose="02000506030000020004" pitchFamily="50" charset="0"/>
              </a:rPr>
              <a:t>Publish any reports and recommendations made</a:t>
            </a:r>
          </a:p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>
                <a:latin typeface="Proxima Nova" panose="02000506030000020004" pitchFamily="50" charset="0"/>
              </a:rPr>
              <a:t>Review (and if necessary veto) PCC’s level of precept</a:t>
            </a:r>
          </a:p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>
                <a:latin typeface="Proxima Nova" panose="02000506030000020004" pitchFamily="50" charset="0"/>
              </a:rPr>
              <a:t>Review and report on the PCC’s annual report</a:t>
            </a:r>
            <a:endParaRPr lang="en-GB" b="1" dirty="0">
              <a:latin typeface="Proxima Nova" panose="02000506030000020004" pitchFamily="50" charset="0"/>
            </a:endParaRPr>
          </a:p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>
                <a:latin typeface="Proxima Nova" panose="02000506030000020004" pitchFamily="50" charset="0"/>
              </a:rPr>
              <a:t>Initial handling and informal resolution of complaints against PCC / DPCC</a:t>
            </a:r>
          </a:p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>
                <a:latin typeface="Proxima Nova" panose="02000506030000020004" pitchFamily="50" charset="0"/>
              </a:rPr>
              <a:t>Review senior appointments (Deputy PCC, Chief Executive and Chief Finance Officer)</a:t>
            </a:r>
          </a:p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>
                <a:latin typeface="Proxima Nova" panose="02000506030000020004" pitchFamily="50" charset="0"/>
              </a:rPr>
              <a:t>Review (and if necessary veto) Chief Constable </a:t>
            </a:r>
            <a:r>
              <a:rPr lang="en-GB" dirty="0" smtClean="0">
                <a:latin typeface="Proxima Nova" panose="02000506030000020004" pitchFamily="50" charset="0"/>
              </a:rPr>
              <a:t>appointments</a:t>
            </a:r>
            <a:endParaRPr lang="en-GB" dirty="0">
              <a:latin typeface="Proxima Nova" panose="02000506030000020004" pitchFamily="50" charset="0"/>
            </a:endParaRPr>
          </a:p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>
                <a:latin typeface="Proxima Nova" panose="02000506030000020004" pitchFamily="50" charset="0"/>
              </a:rPr>
              <a:t>Suspend the PCC on their being charged</a:t>
            </a:r>
          </a:p>
          <a:p>
            <a:pPr marL="285750" lvl="0" indent="-285750">
              <a:spcBef>
                <a:spcPts val="600"/>
              </a:spcBef>
              <a:buBlip>
                <a:blip r:embed="rId3"/>
              </a:buBlip>
            </a:pPr>
            <a:r>
              <a:rPr lang="en-GB" dirty="0">
                <a:latin typeface="Proxima Nova" panose="02000506030000020004" pitchFamily="50" charset="0"/>
              </a:rPr>
              <a:t>Appoint an Acting PCC if necessary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8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213CA-1B49-4146-AD39-ACC5F6F6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284176"/>
            <a:ext cx="11772900" cy="15087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A3A47"/>
                </a:solidFill>
                <a:latin typeface="Proxima Nova Black" panose="02000506030000020004" pitchFamily="50" charset="0"/>
              </a:rPr>
              <a:t>Office of the police &amp; crime commissioner </a:t>
            </a:r>
            <a:r>
              <a:rPr lang="en-US" b="1" dirty="0" smtClean="0">
                <a:solidFill>
                  <a:srgbClr val="2A3A47"/>
                </a:solidFill>
                <a:latin typeface="Proxima Nova Black" panose="02000506030000020004" pitchFamily="50" charset="0"/>
              </a:rPr>
              <a:t/>
            </a:r>
            <a:br>
              <a:rPr lang="en-US" b="1" dirty="0" smtClean="0">
                <a:solidFill>
                  <a:srgbClr val="2A3A47"/>
                </a:solidFill>
                <a:latin typeface="Proxima Nova Black" panose="02000506030000020004" pitchFamily="50" charset="0"/>
              </a:rPr>
            </a:br>
            <a:r>
              <a:rPr lang="en-US" sz="2400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Hampshire &amp; isle of Wight</a:t>
            </a:r>
            <a:endParaRPr lang="en-US" dirty="0">
              <a:solidFill>
                <a:srgbClr val="2A3A47"/>
              </a:solidFill>
              <a:latin typeface="Proxima Nova" panose="02000506030000020004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5B09E2-B849-4614-9B74-163F5FF1F387}"/>
              </a:ext>
            </a:extLst>
          </p:cNvPr>
          <p:cNvSpPr/>
          <p:nvPr/>
        </p:nvSpPr>
        <p:spPr>
          <a:xfrm>
            <a:off x="4665255" y="2197121"/>
            <a:ext cx="2880000" cy="684000"/>
          </a:xfrm>
          <a:prstGeom prst="rect">
            <a:avLst/>
          </a:prstGeom>
          <a:solidFill>
            <a:schemeClr val="tx1"/>
          </a:solidFill>
          <a:ln w="28575">
            <a:solidFill>
              <a:srgbClr val="00AEE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anchor="ctr" anchorCtr="0">
            <a:no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0" name="Group 139" descr="Hierarchy Level 3 Item 3">
            <a:extLst>
              <a:ext uri="{FF2B5EF4-FFF2-40B4-BE49-F238E27FC236}">
                <a16:creationId xmlns:a16="http://schemas.microsoft.com/office/drawing/2014/main" id="{03D44A78-C928-483A-9538-F32741EA5816}"/>
              </a:ext>
            </a:extLst>
          </p:cNvPr>
          <p:cNvGrpSpPr/>
          <p:nvPr/>
        </p:nvGrpSpPr>
        <p:grpSpPr>
          <a:xfrm>
            <a:off x="5302158" y="4533412"/>
            <a:ext cx="1620000" cy="1705045"/>
            <a:chOff x="4351200" y="3733829"/>
            <a:chExt cx="1620000" cy="1705045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33EE306-C27B-4AAB-B144-4045F4FFB0DE}"/>
                </a:ext>
              </a:extLst>
            </p:cNvPr>
            <p:cNvSpPr/>
            <p:nvPr/>
          </p:nvSpPr>
          <p:spPr>
            <a:xfrm>
              <a:off x="4351200" y="3733829"/>
              <a:ext cx="1620000" cy="684000"/>
            </a:xfrm>
            <a:prstGeom prst="rect">
              <a:avLst/>
            </a:prstGeom>
            <a:grpFill/>
            <a:ln w="28575">
              <a:solidFill>
                <a:srgbClr val="2A3A47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anchor="ctr" anchorCtr="0">
              <a:no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C6D05C-1014-4445-90A3-E1677A9676F6}"/>
                </a:ext>
              </a:extLst>
            </p:cNvPr>
            <p:cNvSpPr/>
            <p:nvPr/>
          </p:nvSpPr>
          <p:spPr>
            <a:xfrm>
              <a:off x="4516687" y="4970874"/>
              <a:ext cx="1332000" cy="468000"/>
            </a:xfrm>
            <a:prstGeom prst="rect">
              <a:avLst/>
            </a:prstGeom>
            <a:grpFill/>
            <a:ln w="28575">
              <a:solidFill>
                <a:srgbClr val="2A3A47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anchor="ctr" anchorCtr="0">
              <a:no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pSp>
        <p:nvGrpSpPr>
          <p:cNvPr id="135" name="Group 134" descr="Hierarchy Level 3 Item 4">
            <a:extLst>
              <a:ext uri="{FF2B5EF4-FFF2-40B4-BE49-F238E27FC236}">
                <a16:creationId xmlns:a16="http://schemas.microsoft.com/office/drawing/2014/main" id="{D3F63E85-353C-47AE-A7E6-66AAB4E3FA0B}"/>
              </a:ext>
            </a:extLst>
          </p:cNvPr>
          <p:cNvGrpSpPr/>
          <p:nvPr/>
        </p:nvGrpSpPr>
        <p:grpSpPr>
          <a:xfrm>
            <a:off x="8677877" y="4502333"/>
            <a:ext cx="1630296" cy="1766854"/>
            <a:chOff x="6226814" y="3657490"/>
            <a:chExt cx="1620000" cy="1791198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5656520-BCB2-4EC3-826A-C139F4D5BF29}"/>
                </a:ext>
              </a:extLst>
            </p:cNvPr>
            <p:cNvSpPr/>
            <p:nvPr/>
          </p:nvSpPr>
          <p:spPr>
            <a:xfrm>
              <a:off x="6226814" y="3657490"/>
              <a:ext cx="1620000" cy="717785"/>
            </a:xfrm>
            <a:prstGeom prst="rect">
              <a:avLst/>
            </a:prstGeom>
            <a:grpFill/>
            <a:ln w="28575">
              <a:solidFill>
                <a:srgbClr val="2A3A47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anchor="ctr" anchorCtr="0">
              <a:no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4A4EFF-4DED-4C0A-9884-14BA7167DCF6}"/>
                </a:ext>
              </a:extLst>
            </p:cNvPr>
            <p:cNvSpPr/>
            <p:nvPr/>
          </p:nvSpPr>
          <p:spPr>
            <a:xfrm>
              <a:off x="6370814" y="4980662"/>
              <a:ext cx="1332000" cy="468026"/>
            </a:xfrm>
            <a:prstGeom prst="rect">
              <a:avLst/>
            </a:prstGeom>
            <a:grpFill/>
            <a:ln w="28575">
              <a:solidFill>
                <a:srgbClr val="2A3A47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anchor="ctr" anchorCtr="0">
              <a:no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D5B09E2-B849-4614-9B74-163F5FF1F387}"/>
              </a:ext>
            </a:extLst>
          </p:cNvPr>
          <p:cNvSpPr/>
          <p:nvPr/>
        </p:nvSpPr>
        <p:spPr>
          <a:xfrm>
            <a:off x="8445483" y="2197121"/>
            <a:ext cx="2880000" cy="684000"/>
          </a:xfrm>
          <a:prstGeom prst="rect">
            <a:avLst/>
          </a:prstGeom>
          <a:solidFill>
            <a:schemeClr val="tx1"/>
          </a:solidFill>
          <a:ln w="28575">
            <a:solidFill>
              <a:srgbClr val="00AEE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anchor="ctr" anchorCtr="0">
            <a:noAutofit/>
          </a:bodyPr>
          <a:lstStyle/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stCxn id="22" idx="3"/>
            <a:endCxn id="31" idx="1"/>
          </p:cNvCxnSpPr>
          <p:nvPr/>
        </p:nvCxnSpPr>
        <p:spPr>
          <a:xfrm>
            <a:off x="7545255" y="2539121"/>
            <a:ext cx="90022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D5B09E2-B849-4614-9B74-163F5FF1F387}"/>
              </a:ext>
            </a:extLst>
          </p:cNvPr>
          <p:cNvSpPr/>
          <p:nvPr/>
        </p:nvSpPr>
        <p:spPr>
          <a:xfrm>
            <a:off x="4665255" y="3207451"/>
            <a:ext cx="2880000" cy="684000"/>
          </a:xfrm>
          <a:prstGeom prst="rect">
            <a:avLst/>
          </a:prstGeom>
          <a:solidFill>
            <a:schemeClr val="tx1"/>
          </a:solidFill>
          <a:ln w="19050">
            <a:solidFill>
              <a:srgbClr val="7CC4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anchor="ctr" anchorCtr="0">
            <a:noAutofit/>
          </a:bodyPr>
          <a:lstStyle/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>
            <a:endCxn id="41" idx="0"/>
          </p:cNvCxnSpPr>
          <p:nvPr/>
        </p:nvCxnSpPr>
        <p:spPr>
          <a:xfrm>
            <a:off x="6105255" y="2896588"/>
            <a:ext cx="0" cy="3108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8AD43BAE-F667-4859-A42B-3828F545314A}"/>
              </a:ext>
            </a:extLst>
          </p:cNvPr>
          <p:cNvSpPr/>
          <p:nvPr/>
        </p:nvSpPr>
        <p:spPr>
          <a:xfrm>
            <a:off x="213360" y="3145538"/>
            <a:ext cx="1581108" cy="679368"/>
          </a:xfrm>
          <a:prstGeom prst="rect">
            <a:avLst/>
          </a:prstGeom>
          <a:solidFill>
            <a:schemeClr val="tx1"/>
          </a:solidFill>
          <a:ln w="19050">
            <a:solidFill>
              <a:srgbClr val="7CC4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52000" tIns="576000" rIns="5080" bIns="5080" numCol="1" spcCol="1270" anchor="ctr" anchorCtr="0">
            <a:noAutofit/>
          </a:bodyPr>
          <a:lstStyle/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AD43BAE-F667-4859-A42B-3828F545314A}"/>
              </a:ext>
            </a:extLst>
          </p:cNvPr>
          <p:cNvSpPr/>
          <p:nvPr/>
        </p:nvSpPr>
        <p:spPr>
          <a:xfrm>
            <a:off x="2296383" y="3145538"/>
            <a:ext cx="1620000" cy="684000"/>
          </a:xfrm>
          <a:prstGeom prst="rect">
            <a:avLst/>
          </a:prstGeom>
          <a:solidFill>
            <a:schemeClr val="tx1"/>
          </a:solidFill>
          <a:ln w="19050">
            <a:solidFill>
              <a:srgbClr val="7CC4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52000" tIns="360000" rIns="5080" bIns="5080" numCol="1" spcCol="1270" anchor="ctr" anchorCtr="0">
            <a:noAutofit/>
          </a:bodyPr>
          <a:lstStyle/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22" idx="1"/>
          </p:cNvCxnSpPr>
          <p:nvPr/>
        </p:nvCxnSpPr>
        <p:spPr>
          <a:xfrm flipH="1">
            <a:off x="1010046" y="2539121"/>
            <a:ext cx="3655209" cy="92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75" idx="0"/>
          </p:cNvCxnSpPr>
          <p:nvPr/>
        </p:nvCxnSpPr>
        <p:spPr>
          <a:xfrm>
            <a:off x="3106383" y="2539121"/>
            <a:ext cx="0" cy="6064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003914" y="2548403"/>
            <a:ext cx="6132" cy="59713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348611" y="4645848"/>
            <a:ext cx="151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Head of Legal and Governance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736381" y="4529287"/>
            <a:ext cx="151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Head of Communications and Engagement </a:t>
            </a:r>
          </a:p>
        </p:txBody>
      </p:sp>
      <p:grpSp>
        <p:nvGrpSpPr>
          <p:cNvPr id="134" name="Group 133" descr="Hierarchy Level 3 Item 3">
            <a:extLst>
              <a:ext uri="{FF2B5EF4-FFF2-40B4-BE49-F238E27FC236}">
                <a16:creationId xmlns:a16="http://schemas.microsoft.com/office/drawing/2014/main" id="{03D44A78-C928-483A-9538-F32741EA5816}"/>
              </a:ext>
            </a:extLst>
          </p:cNvPr>
          <p:cNvGrpSpPr/>
          <p:nvPr/>
        </p:nvGrpSpPr>
        <p:grpSpPr>
          <a:xfrm>
            <a:off x="1968499" y="4528781"/>
            <a:ext cx="1620000" cy="1733095"/>
            <a:chOff x="4351200" y="3733829"/>
            <a:chExt cx="1620000" cy="1733095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33EE306-C27B-4AAB-B144-4045F4FFB0DE}"/>
                </a:ext>
              </a:extLst>
            </p:cNvPr>
            <p:cNvSpPr/>
            <p:nvPr/>
          </p:nvSpPr>
          <p:spPr>
            <a:xfrm>
              <a:off x="4351200" y="3733829"/>
              <a:ext cx="1620000" cy="684000"/>
            </a:xfrm>
            <a:prstGeom prst="rect">
              <a:avLst/>
            </a:prstGeom>
            <a:grpFill/>
            <a:ln w="28575">
              <a:solidFill>
                <a:srgbClr val="2A3A47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anchor="ctr" anchorCtr="0">
              <a:no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9C6D05C-1014-4445-90A3-E1677A9676F6}"/>
                </a:ext>
              </a:extLst>
            </p:cNvPr>
            <p:cNvSpPr/>
            <p:nvPr/>
          </p:nvSpPr>
          <p:spPr>
            <a:xfrm>
              <a:off x="4495199" y="4998924"/>
              <a:ext cx="1332000" cy="468000"/>
            </a:xfrm>
            <a:prstGeom prst="rect">
              <a:avLst/>
            </a:prstGeom>
            <a:grpFill/>
            <a:ln w="28575">
              <a:solidFill>
                <a:srgbClr val="2A3A47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anchor="ctr" anchorCtr="0">
              <a:no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1968499" y="4552534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Director of Violence Reduction Unit  (HO funded unit)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690028" y="5776355"/>
            <a:ext cx="88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21 staff members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014875" y="5808090"/>
            <a:ext cx="94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4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 staff members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296383" y="5799903"/>
            <a:ext cx="94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6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 staff members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Proxima Nova" panose="02000506030000020004" pitchFamily="50" charset="0"/>
            </a:endParaRPr>
          </a:p>
        </p:txBody>
      </p:sp>
      <p:cxnSp>
        <p:nvCxnSpPr>
          <p:cNvPr id="17" name="Straight Connector 16"/>
          <p:cNvCxnSpPr>
            <a:endCxn id="34" idx="0"/>
          </p:cNvCxnSpPr>
          <p:nvPr/>
        </p:nvCxnSpPr>
        <p:spPr>
          <a:xfrm>
            <a:off x="6133645" y="5240831"/>
            <a:ext cx="0" cy="529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67241" y="5240831"/>
            <a:ext cx="0" cy="553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78498" y="4306878"/>
            <a:ext cx="6714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36" idx="0"/>
          </p:cNvCxnSpPr>
          <p:nvPr/>
        </p:nvCxnSpPr>
        <p:spPr>
          <a:xfrm>
            <a:off x="2778498" y="4306878"/>
            <a:ext cx="1" cy="221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32" idx="0"/>
          </p:cNvCxnSpPr>
          <p:nvPr/>
        </p:nvCxnSpPr>
        <p:spPr>
          <a:xfrm>
            <a:off x="6112158" y="3891451"/>
            <a:ext cx="0" cy="641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36" idx="0"/>
          </p:cNvCxnSpPr>
          <p:nvPr/>
        </p:nvCxnSpPr>
        <p:spPr>
          <a:xfrm>
            <a:off x="9493024" y="4306878"/>
            <a:ext cx="1" cy="195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42" idx="0"/>
          </p:cNvCxnSpPr>
          <p:nvPr/>
        </p:nvCxnSpPr>
        <p:spPr>
          <a:xfrm>
            <a:off x="9488790" y="5217412"/>
            <a:ext cx="0" cy="590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4203" y="2225236"/>
            <a:ext cx="178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3A47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Police &amp; Crime Commissioner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3A47"/>
              </a:solidFill>
              <a:effectLst/>
              <a:uLnTx/>
              <a:uFillTx/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92098" y="2300499"/>
            <a:ext cx="158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Deputy PCC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9126" y="3338406"/>
            <a:ext cx="159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Chief of Staff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" y="3207451"/>
            <a:ext cx="158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Chief Finance Officer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6383" y="3237129"/>
            <a:ext cx="161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Proxima Nova" panose="02000506030000020004" pitchFamily="50" charset="0"/>
                <a:cs typeface="Arial" panose="020B0604020202020204" pitchFamily="34" charset="0"/>
              </a:rPr>
              <a:t>Senior Liaison Officer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Proxima Nova" panose="02000506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251740"/>
            <a:ext cx="11560387" cy="704439"/>
          </a:xfrm>
        </p:spPr>
        <p:txBody>
          <a:bodyPr>
            <a:normAutofit/>
          </a:bodyPr>
          <a:lstStyle/>
          <a:p>
            <a:r>
              <a:rPr lang="en-GB" sz="3600" dirty="0">
                <a:effectLst/>
                <a:latin typeface="Proxima Nova Black" panose="02000506030000020004" pitchFamily="50" charset="0"/>
              </a:rPr>
              <a:t>Chief </a:t>
            </a:r>
            <a:r>
              <a:rPr lang="en-GB" sz="3600" dirty="0" smtClean="0">
                <a:effectLst/>
                <a:latin typeface="Proxima Nova Black" panose="02000506030000020004" pitchFamily="50" charset="0"/>
              </a:rPr>
              <a:t>of Staff </a:t>
            </a:r>
            <a:r>
              <a:rPr lang="en-GB" sz="3600" dirty="0">
                <a:effectLst/>
                <a:latin typeface="Proxima Nova Black" panose="02000506030000020004" pitchFamily="50" charset="0"/>
              </a:rPr>
              <a:t>– role &amp; responsibilities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033" y="6051550"/>
            <a:ext cx="353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hlinkClick r:id="rId2"/>
              </a:rPr>
              <a:t>What You Need to Know as a PCC, APCC, 2021</a:t>
            </a:r>
            <a:endParaRPr lang="en-GB" sz="1400" dirty="0"/>
          </a:p>
        </p:txBody>
      </p:sp>
      <p:sp>
        <p:nvSpPr>
          <p:cNvPr id="31" name="Oval 30"/>
          <p:cNvSpPr/>
          <p:nvPr/>
        </p:nvSpPr>
        <p:spPr>
          <a:xfrm>
            <a:off x="266700" y="956179"/>
            <a:ext cx="3050296" cy="2754464"/>
          </a:xfrm>
          <a:prstGeom prst="ellipse">
            <a:avLst/>
          </a:prstGeom>
          <a:solidFill>
            <a:srgbClr val="00AEE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GB" sz="1100" b="1" dirty="0">
                <a:solidFill>
                  <a:schemeClr val="tx2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800"/>
              </a:spcAft>
            </a:pPr>
            <a:endParaRPr lang="en-GB" sz="1100" b="1" dirty="0" smtClean="0">
              <a:solidFill>
                <a:schemeClr val="tx2"/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1100" b="1" dirty="0" smtClean="0">
                <a:solidFill>
                  <a:srgbClr val="2A3A47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Leading </a:t>
            </a:r>
            <a:r>
              <a:rPr lang="en-GB" sz="1100" b="1" dirty="0">
                <a:solidFill>
                  <a:srgbClr val="2A3A47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improvement through research and </a:t>
            </a:r>
            <a:r>
              <a:rPr lang="en-GB" sz="1100" b="1" dirty="0" smtClean="0">
                <a:solidFill>
                  <a:srgbClr val="2A3A47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development.   </a:t>
            </a:r>
            <a:endParaRPr lang="en-GB" sz="1100" b="1" dirty="0">
              <a:solidFill>
                <a:srgbClr val="2A3A47"/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100" b="1" dirty="0">
                <a:solidFill>
                  <a:srgbClr val="2A3A47"/>
                </a:solidFill>
                <a:effectLst/>
                <a:latin typeface="Proxima Nova" panose="02000506030000020004" pitchFamily="50" charset="0"/>
                <a:ea typeface="Times New Roman" panose="02020603050405020304" pitchFamily="18" charset="0"/>
              </a:rPr>
              <a:t>Managing organisational risk and identifying opportunities for </a:t>
            </a:r>
            <a:r>
              <a:rPr lang="en-GB" sz="1100" b="1" dirty="0" smtClean="0">
                <a:solidFill>
                  <a:srgbClr val="2A3A47"/>
                </a:solidFill>
                <a:effectLst/>
                <a:latin typeface="Proxima Nova" panose="02000506030000020004" pitchFamily="50" charset="0"/>
                <a:ea typeface="Times New Roman" panose="02020603050405020304" pitchFamily="18" charset="0"/>
              </a:rPr>
              <a:t>improvement.</a:t>
            </a:r>
            <a:endParaRPr lang="en-GB" sz="1100" b="1" dirty="0">
              <a:solidFill>
                <a:srgbClr val="2A3A47"/>
              </a:solidFill>
              <a:effectLst/>
              <a:latin typeface="Proxima Nova" panose="02000506030000020004" pitchFamily="50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100" b="1" dirty="0">
                <a:solidFill>
                  <a:srgbClr val="2A3A47"/>
                </a:solidFill>
                <a:effectLst/>
                <a:latin typeface="Proxima Nova" panose="02000506030000020004" pitchFamily="50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n-GB" sz="1100" b="1" kern="1200" dirty="0">
                <a:solidFill>
                  <a:srgbClr val="2A3A47"/>
                </a:solidFill>
                <a:effectLst/>
                <a:latin typeface="Proxima Nova" panose="02000506030000020004" pitchFamily="50" charset="0"/>
                <a:ea typeface="Times New Roman" panose="02020603050405020304" pitchFamily="18" charset="0"/>
              </a:rPr>
              <a:t>Converting the Commissioner’s political manifesto into a Police &amp; Crime </a:t>
            </a:r>
            <a:r>
              <a:rPr lang="en-GB" sz="1100" b="1" kern="1200" dirty="0" smtClean="0">
                <a:solidFill>
                  <a:srgbClr val="2A3A47"/>
                </a:solidFill>
                <a:effectLst/>
                <a:latin typeface="Proxima Nova" panose="02000506030000020004" pitchFamily="50" charset="0"/>
                <a:ea typeface="Times New Roman" panose="02020603050405020304" pitchFamily="18" charset="0"/>
              </a:rPr>
              <a:t>Plan.</a:t>
            </a:r>
            <a:endParaRPr lang="en-GB" sz="1100" b="1" dirty="0">
              <a:solidFill>
                <a:srgbClr val="2A3A47"/>
              </a:solidFill>
              <a:effectLst/>
              <a:latin typeface="Proxima Nova" panose="02000506030000020004" pitchFamily="50" charset="0"/>
              <a:ea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1100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800"/>
              </a:spcAft>
            </a:pPr>
            <a:r>
              <a:rPr lang="en-GB" sz="1100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800"/>
              </a:spcAft>
            </a:pPr>
            <a:r>
              <a:rPr lang="en-GB" sz="1100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Oval 31"/>
          <p:cNvSpPr/>
          <p:nvPr/>
        </p:nvSpPr>
        <p:spPr>
          <a:xfrm>
            <a:off x="5887486" y="2368000"/>
            <a:ext cx="3056088" cy="2761863"/>
          </a:xfrm>
          <a:prstGeom prst="ellipse">
            <a:avLst/>
          </a:prstGeom>
          <a:solidFill>
            <a:srgbClr val="7CC42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2A3A47"/>
                </a:solidFill>
                <a:latin typeface="Proxima Nova" panose="02000506030000020004" pitchFamily="50" charset="0"/>
              </a:rPr>
              <a:t>Leading and overseeing the performance of the </a:t>
            </a:r>
            <a:r>
              <a:rPr lang="en-GB" sz="1100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organisation.</a:t>
            </a:r>
          </a:p>
          <a:p>
            <a:pPr algn="ctr"/>
            <a:endParaRPr lang="en-GB" sz="1100" b="1" dirty="0">
              <a:solidFill>
                <a:srgbClr val="2A3A47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GB" sz="1100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Setting organisational direction &amp; objectives.</a:t>
            </a:r>
          </a:p>
          <a:p>
            <a:pPr algn="ctr"/>
            <a:endParaRPr lang="en-GB" sz="1100" b="1" dirty="0">
              <a:solidFill>
                <a:srgbClr val="2A3A47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GB" sz="1100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Developing organisational standards &amp; other policies.</a:t>
            </a:r>
            <a:endParaRPr lang="en-GB" sz="1100" b="1" dirty="0">
              <a:solidFill>
                <a:srgbClr val="2A3A47"/>
              </a:solidFill>
              <a:latin typeface="Proxima Nova" panose="02000506030000020004" pitchFamily="50" charset="0"/>
            </a:endParaRPr>
          </a:p>
          <a:p>
            <a:pPr algn="ctr"/>
            <a:endParaRPr lang="en-GB" sz="1100" dirty="0">
              <a:solidFill>
                <a:srgbClr val="2A3A47"/>
              </a:solidFill>
              <a:latin typeface="Proxima Nova" panose="02000506030000020004" pitchFamily="50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49078" y="2953049"/>
            <a:ext cx="3056089" cy="2754464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2A3A47"/>
                </a:solidFill>
                <a:latin typeface="Proxima Nova" panose="02000506030000020004" pitchFamily="50" charset="0"/>
              </a:rPr>
              <a:t>Managing local stakeholder relationships</a:t>
            </a:r>
            <a:r>
              <a:rPr lang="en-GB" sz="1100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.</a:t>
            </a:r>
          </a:p>
          <a:p>
            <a:pPr algn="ctr"/>
            <a:endParaRPr lang="en-GB" sz="1100" b="1" dirty="0">
              <a:solidFill>
                <a:srgbClr val="2A3A47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GB" sz="1100" b="1" dirty="0">
                <a:solidFill>
                  <a:srgbClr val="2A3A47"/>
                </a:solidFill>
                <a:latin typeface="Proxima Nova" panose="02000506030000020004" pitchFamily="50" charset="0"/>
              </a:rPr>
              <a:t>Developing &amp; maintaining strategic relationships with statutory &amp; non-statutory partners</a:t>
            </a:r>
            <a:r>
              <a:rPr lang="en-GB" sz="1100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.</a:t>
            </a:r>
            <a:endParaRPr lang="en-GB" sz="1100" dirty="0">
              <a:solidFill>
                <a:srgbClr val="2A3A47"/>
              </a:solidFill>
              <a:latin typeface="Proxima Nova" panose="02000506030000020004" pitchFamily="50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58957" y="1762630"/>
            <a:ext cx="3056089" cy="2778030"/>
          </a:xfrm>
          <a:prstGeom prst="ellipse">
            <a:avLst/>
          </a:prstGeom>
          <a:solidFill>
            <a:srgbClr val="2A3A4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Providing </a:t>
            </a:r>
            <a:r>
              <a:rPr lang="en-GB" sz="1100" b="1" dirty="0">
                <a:solidFill>
                  <a:schemeClr val="bg1"/>
                </a:solidFill>
                <a:latin typeface="Proxima Nova" panose="02000506030000020004" pitchFamily="50" charset="0"/>
              </a:rPr>
              <a:t>good governance &amp; supporting the Commissioner with their statutory responsibilities</a:t>
            </a:r>
            <a:r>
              <a:rPr lang="en-GB" sz="1100" b="1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.</a:t>
            </a:r>
          </a:p>
          <a:p>
            <a:pPr algn="ctr"/>
            <a:endParaRPr lang="en-GB" sz="1100" b="1" dirty="0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Proxima Nova" panose="02000506030000020004" pitchFamily="50" charset="0"/>
              </a:rPr>
              <a:t>Overseeing financial management &amp; budgetary spend in conjunction with the Chief Finance Officer.</a:t>
            </a:r>
          </a:p>
          <a:p>
            <a:pPr algn="ctr"/>
            <a:endParaRPr lang="en-GB" sz="11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490"/>
            <a:ext cx="12039600" cy="1220435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Chief Financial Officer – </a:t>
            </a:r>
            <a:r>
              <a:rPr lang="en-GB" sz="3600" dirty="0">
                <a:effectLst/>
                <a:latin typeface="Proxima Nova Black" panose="02000506030000020004" pitchFamily="50" charset="0"/>
              </a:rPr>
              <a:t>r</a:t>
            </a:r>
            <a:r>
              <a:rPr lang="en-GB" sz="3600" dirty="0" smtClean="0">
                <a:effectLst/>
                <a:latin typeface="Proxima Nova Black" panose="02000506030000020004" pitchFamily="50" charset="0"/>
              </a:rPr>
              <a:t>ole &amp; responsibilities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50" y="905982"/>
            <a:ext cx="4597400" cy="1252258"/>
          </a:xfrm>
        </p:spPr>
        <p:txBody>
          <a:bodyPr>
            <a:normAutofit/>
          </a:bodyPr>
          <a:lstStyle/>
          <a:p>
            <a:pPr lvl="0"/>
            <a:endParaRPr lang="en-GB" sz="21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47749" y="6064250"/>
            <a:ext cx="512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hlinkClick r:id="rId2"/>
              </a:rPr>
              <a:t>What You Need to Know as a PCC, APCC, 2021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47650" y="1258665"/>
            <a:ext cx="10048874" cy="3539430"/>
          </a:xfrm>
          <a:custGeom>
            <a:avLst/>
            <a:gdLst>
              <a:gd name="connsiteX0" fmla="*/ 0 w 10048874"/>
              <a:gd name="connsiteY0" fmla="*/ 0 h 2893100"/>
              <a:gd name="connsiteX1" fmla="*/ 10048874 w 10048874"/>
              <a:gd name="connsiteY1" fmla="*/ 0 h 2893100"/>
              <a:gd name="connsiteX2" fmla="*/ 10048874 w 10048874"/>
              <a:gd name="connsiteY2" fmla="*/ 2893100 h 2893100"/>
              <a:gd name="connsiteX3" fmla="*/ 0 w 10048874"/>
              <a:gd name="connsiteY3" fmla="*/ 2893100 h 2893100"/>
              <a:gd name="connsiteX4" fmla="*/ 0 w 10048874"/>
              <a:gd name="connsiteY4" fmla="*/ 0 h 2893100"/>
              <a:gd name="connsiteX0" fmla="*/ 0 w 10048874"/>
              <a:gd name="connsiteY0" fmla="*/ 0 h 2893100"/>
              <a:gd name="connsiteX1" fmla="*/ 10048874 w 10048874"/>
              <a:gd name="connsiteY1" fmla="*/ 0 h 2893100"/>
              <a:gd name="connsiteX2" fmla="*/ 10048874 w 10048874"/>
              <a:gd name="connsiteY2" fmla="*/ 2893100 h 2893100"/>
              <a:gd name="connsiteX3" fmla="*/ 0 w 10048874"/>
              <a:gd name="connsiteY3" fmla="*/ 2893100 h 2893100"/>
              <a:gd name="connsiteX4" fmla="*/ 0 w 10048874"/>
              <a:gd name="connsiteY4" fmla="*/ 0 h 2893100"/>
              <a:gd name="connsiteX0" fmla="*/ 0 w 10048874"/>
              <a:gd name="connsiteY0" fmla="*/ 0 h 2900720"/>
              <a:gd name="connsiteX1" fmla="*/ 10048874 w 10048874"/>
              <a:gd name="connsiteY1" fmla="*/ 0 h 2900720"/>
              <a:gd name="connsiteX2" fmla="*/ 6817994 w 10048874"/>
              <a:gd name="connsiteY2" fmla="*/ 2900720 h 2900720"/>
              <a:gd name="connsiteX3" fmla="*/ 0 w 10048874"/>
              <a:gd name="connsiteY3" fmla="*/ 2893100 h 2900720"/>
              <a:gd name="connsiteX4" fmla="*/ 0 w 10048874"/>
              <a:gd name="connsiteY4" fmla="*/ 0 h 2900720"/>
              <a:gd name="connsiteX0" fmla="*/ 0 w 10048874"/>
              <a:gd name="connsiteY0" fmla="*/ 0 h 2900720"/>
              <a:gd name="connsiteX1" fmla="*/ 10048874 w 10048874"/>
              <a:gd name="connsiteY1" fmla="*/ 0 h 2900720"/>
              <a:gd name="connsiteX2" fmla="*/ 6817994 w 10048874"/>
              <a:gd name="connsiteY2" fmla="*/ 2900720 h 2900720"/>
              <a:gd name="connsiteX3" fmla="*/ 0 w 10048874"/>
              <a:gd name="connsiteY3" fmla="*/ 2893100 h 2900720"/>
              <a:gd name="connsiteX4" fmla="*/ 0 w 10048874"/>
              <a:gd name="connsiteY4" fmla="*/ 0 h 290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74" h="2900720">
                <a:moveTo>
                  <a:pt x="0" y="0"/>
                </a:moveTo>
                <a:lnTo>
                  <a:pt x="10048874" y="0"/>
                </a:lnTo>
                <a:cubicBezTo>
                  <a:pt x="8971914" y="966907"/>
                  <a:pt x="6652894" y="1164193"/>
                  <a:pt x="6817994" y="2900720"/>
                </a:cubicBezTo>
                <a:lnTo>
                  <a:pt x="0" y="28931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Proxima Nova" panose="02000506030000020004" pitchFamily="50" charset="0"/>
              </a:rPr>
              <a:t>The CFO’s role is to ensure that the financial affairs of the Commissioner are properly administered, having regard to their probity, legality and appropriate standards. They are responsible for: </a:t>
            </a:r>
            <a:endParaRPr lang="en-GB" sz="1400" dirty="0" smtClean="0">
              <a:latin typeface="Proxima Nova" panose="02000506030000020004" pitchFamily="50" charset="0"/>
            </a:endParaRPr>
          </a:p>
          <a:p>
            <a:endParaRPr lang="en-GB" sz="1400" dirty="0" smtClean="0">
              <a:latin typeface="Proxima Nova" panose="02000506030000020004" pitchFamily="50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400" dirty="0" smtClean="0">
                <a:latin typeface="Proxima Nova" panose="02000506030000020004" pitchFamily="50" charset="0"/>
              </a:rPr>
              <a:t>Helping </a:t>
            </a:r>
            <a:r>
              <a:rPr lang="en-GB" sz="1400" dirty="0">
                <a:latin typeface="Proxima Nova" panose="02000506030000020004" pitchFamily="50" charset="0"/>
              </a:rPr>
              <a:t>to develop and implement strategy and to resource and deliver strategic objectives sustainably and in the public </a:t>
            </a:r>
            <a:r>
              <a:rPr lang="en-GB" sz="1400" dirty="0" smtClean="0">
                <a:latin typeface="Proxima Nova" panose="02000506030000020004" pitchFamily="50" charset="0"/>
              </a:rPr>
              <a:t>interest.</a:t>
            </a:r>
          </a:p>
          <a:p>
            <a:pPr marL="285750" indent="-285750">
              <a:buBlip>
                <a:blip r:embed="rId3"/>
              </a:buBlip>
            </a:pPr>
            <a:endParaRPr lang="en-GB" sz="1400" dirty="0" smtClean="0">
              <a:latin typeface="Proxima Nova" panose="02000506030000020004" pitchFamily="50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400" dirty="0" smtClean="0">
                <a:latin typeface="Proxima Nova" panose="02000506030000020004" pitchFamily="50" charset="0"/>
              </a:rPr>
              <a:t>Ensuring </a:t>
            </a:r>
            <a:r>
              <a:rPr lang="en-GB" sz="1400" dirty="0">
                <a:latin typeface="Proxima Nova" panose="02000506030000020004" pitchFamily="50" charset="0"/>
              </a:rPr>
              <a:t>that the financial aspects of immediate and longer term </a:t>
            </a:r>
            <a:r>
              <a:rPr lang="en-GB" sz="1400" dirty="0" smtClean="0">
                <a:latin typeface="Proxima Nova" panose="02000506030000020004" pitchFamily="50" charset="0"/>
              </a:rPr>
              <a:t/>
            </a:r>
            <a:br>
              <a:rPr lang="en-GB" sz="1400" dirty="0" smtClean="0">
                <a:latin typeface="Proxima Nova" panose="02000506030000020004" pitchFamily="50" charset="0"/>
              </a:rPr>
            </a:br>
            <a:r>
              <a:rPr lang="en-GB" sz="1400" dirty="0" smtClean="0">
                <a:latin typeface="Proxima Nova" panose="02000506030000020004" pitchFamily="50" charset="0"/>
              </a:rPr>
              <a:t>implications</a:t>
            </a:r>
            <a:r>
              <a:rPr lang="en-GB" sz="1400" dirty="0">
                <a:latin typeface="Proxima Nova" panose="02000506030000020004" pitchFamily="50" charset="0"/>
              </a:rPr>
              <a:t>, opportunities and risks are fully considered, </a:t>
            </a:r>
            <a:r>
              <a:rPr lang="en-GB" sz="1400" dirty="0" smtClean="0">
                <a:latin typeface="Proxima Nova" panose="02000506030000020004" pitchFamily="50" charset="0"/>
              </a:rPr>
              <a:t/>
            </a:r>
            <a:br>
              <a:rPr lang="en-GB" sz="1400" dirty="0" smtClean="0">
                <a:latin typeface="Proxima Nova" panose="02000506030000020004" pitchFamily="50" charset="0"/>
              </a:rPr>
            </a:br>
            <a:r>
              <a:rPr lang="en-GB" sz="1400" dirty="0" smtClean="0">
                <a:latin typeface="Proxima Nova" panose="02000506030000020004" pitchFamily="50" charset="0"/>
              </a:rPr>
              <a:t>and </a:t>
            </a:r>
            <a:r>
              <a:rPr lang="en-GB" sz="1400" dirty="0">
                <a:latin typeface="Proxima Nova" panose="02000506030000020004" pitchFamily="50" charset="0"/>
              </a:rPr>
              <a:t>aligned with the PCC’s financial strategy.</a:t>
            </a:r>
          </a:p>
          <a:p>
            <a:endParaRPr lang="en-GB" sz="1400" dirty="0" smtClean="0">
              <a:latin typeface="Proxima Nova" panose="02000506030000020004" pitchFamily="50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400" dirty="0" smtClean="0">
                <a:latin typeface="Proxima Nova" panose="02000506030000020004" pitchFamily="50" charset="0"/>
              </a:rPr>
              <a:t>Leading </a:t>
            </a:r>
            <a:r>
              <a:rPr lang="en-GB" sz="1400" dirty="0">
                <a:latin typeface="Proxima Nova" panose="02000506030000020004" pitchFamily="50" charset="0"/>
              </a:rPr>
              <a:t>on the promotion and delivery of good financial </a:t>
            </a:r>
            <a:r>
              <a:rPr lang="en-GB" sz="1400" dirty="0" smtClean="0">
                <a:latin typeface="Proxima Nova" panose="02000506030000020004" pitchFamily="50" charset="0"/>
              </a:rPr>
              <a:t/>
            </a:r>
            <a:br>
              <a:rPr lang="en-GB" sz="1400" dirty="0" smtClean="0">
                <a:latin typeface="Proxima Nova" panose="02000506030000020004" pitchFamily="50" charset="0"/>
              </a:rPr>
            </a:br>
            <a:r>
              <a:rPr lang="en-GB" sz="1400" dirty="0" smtClean="0">
                <a:latin typeface="Proxima Nova" panose="02000506030000020004" pitchFamily="50" charset="0"/>
              </a:rPr>
              <a:t>management so </a:t>
            </a:r>
            <a:r>
              <a:rPr lang="en-GB" sz="1400" dirty="0">
                <a:latin typeface="Proxima Nova" panose="02000506030000020004" pitchFamily="50" charset="0"/>
              </a:rPr>
              <a:t>that public money is safeguarded at all times </a:t>
            </a:r>
            <a:r>
              <a:rPr lang="en-GB" sz="1400" dirty="0" smtClean="0">
                <a:latin typeface="Proxima Nova" panose="02000506030000020004" pitchFamily="50" charset="0"/>
              </a:rPr>
              <a:t/>
            </a:r>
            <a:br>
              <a:rPr lang="en-GB" sz="1400" dirty="0" smtClean="0">
                <a:latin typeface="Proxima Nova" panose="02000506030000020004" pitchFamily="50" charset="0"/>
              </a:rPr>
            </a:br>
            <a:r>
              <a:rPr lang="en-GB" sz="1400" dirty="0" smtClean="0">
                <a:latin typeface="Proxima Nova" panose="02000506030000020004" pitchFamily="50" charset="0"/>
              </a:rPr>
              <a:t>and </a:t>
            </a:r>
            <a:r>
              <a:rPr lang="en-GB" sz="1400" dirty="0">
                <a:latin typeface="Proxima Nova" panose="02000506030000020004" pitchFamily="50" charset="0"/>
              </a:rPr>
              <a:t>used appropriately, </a:t>
            </a:r>
            <a:r>
              <a:rPr lang="en-GB" sz="1400" dirty="0" smtClean="0">
                <a:latin typeface="Proxima Nova" panose="02000506030000020004" pitchFamily="50" charset="0"/>
              </a:rPr>
              <a:t>economically</a:t>
            </a:r>
            <a:r>
              <a:rPr lang="en-GB" sz="1400" dirty="0">
                <a:latin typeface="Proxima Nova" panose="02000506030000020004" pitchFamily="50" charset="0"/>
              </a:rPr>
              <a:t>, efficiently and </a:t>
            </a:r>
            <a:r>
              <a:rPr lang="en-GB" sz="1400" dirty="0" smtClean="0">
                <a:latin typeface="Proxima Nova" panose="02000506030000020004" pitchFamily="50" charset="0"/>
              </a:rPr>
              <a:t>effectively.</a:t>
            </a:r>
          </a:p>
          <a:p>
            <a:endParaRPr lang="en-GB" sz="1400" dirty="0" smtClean="0">
              <a:latin typeface="Proxima Nova" panose="02000506030000020004" pitchFamily="50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400" dirty="0" smtClean="0">
                <a:latin typeface="Proxima Nova" panose="02000506030000020004" pitchFamily="50" charset="0"/>
              </a:rPr>
              <a:t>Safeguarding </a:t>
            </a:r>
            <a:r>
              <a:rPr lang="en-GB" sz="1400" dirty="0">
                <a:latin typeface="Proxima Nova" panose="02000506030000020004" pitchFamily="50" charset="0"/>
              </a:rPr>
              <a:t>against any unlawful, or potentially unlawful, </a:t>
            </a:r>
            <a:r>
              <a:rPr lang="en-GB" sz="1400" dirty="0" smtClean="0">
                <a:latin typeface="Proxima Nova" panose="02000506030000020004" pitchFamily="50" charset="0"/>
              </a:rPr>
              <a:t/>
            </a:r>
            <a:br>
              <a:rPr lang="en-GB" sz="1400" dirty="0" smtClean="0">
                <a:latin typeface="Proxima Nova" panose="02000506030000020004" pitchFamily="50" charset="0"/>
              </a:rPr>
            </a:br>
            <a:r>
              <a:rPr lang="en-GB" sz="1400" dirty="0" smtClean="0">
                <a:latin typeface="Proxima Nova" panose="02000506030000020004" pitchFamily="50" charset="0"/>
              </a:rPr>
              <a:t>spending </a:t>
            </a:r>
            <a:r>
              <a:rPr lang="en-GB" sz="1400" dirty="0">
                <a:latin typeface="Proxima Nova" panose="02000506030000020004" pitchFamily="50" charset="0"/>
              </a:rPr>
              <a:t>by the PCC or those acting on the PCC’s </a:t>
            </a:r>
            <a:r>
              <a:rPr lang="en-GB" sz="1400" dirty="0" smtClean="0">
                <a:latin typeface="Proxima Nova" panose="02000506030000020004" pitchFamily="50" charset="0"/>
              </a:rPr>
              <a:t>behalf.</a:t>
            </a:r>
            <a:endParaRPr lang="en-GB" sz="1400" dirty="0">
              <a:latin typeface="Proxima Nova" panose="02000506030000020004" pitchFamily="50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4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10461585" cy="1187523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/>
                <a:latin typeface="Proxima Nova Black" panose="02000506030000020004" pitchFamily="50" charset="0"/>
              </a:rPr>
              <a:t>Governance</a:t>
            </a:r>
            <a:endParaRPr lang="en-GB" sz="3600" dirty="0">
              <a:effectLst/>
              <a:latin typeface="Proxima Nova Black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" y="5422067"/>
            <a:ext cx="12313920" cy="440253"/>
          </a:xfrm>
          <a:solidFill>
            <a:srgbClr val="00AEEF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400" dirty="0">
                <a:solidFill>
                  <a:schemeClr val="bg1"/>
                </a:solidFill>
                <a:latin typeface="Proxima Nova" panose="02000506030000020004" pitchFamily="50" charset="0"/>
              </a:rPr>
              <a:t>It is a </a:t>
            </a:r>
            <a:r>
              <a:rPr lang="en-GB" sz="1400" b="1" u="sng" dirty="0">
                <a:solidFill>
                  <a:schemeClr val="bg1"/>
                </a:solidFill>
                <a:latin typeface="Proxima Nova" panose="02000506030000020004" pitchFamily="50" charset="0"/>
              </a:rPr>
              <a:t>statutory requirement</a:t>
            </a:r>
            <a:r>
              <a:rPr lang="en-GB" sz="1400" b="1" dirty="0">
                <a:solidFill>
                  <a:schemeClr val="bg1"/>
                </a:solidFill>
                <a:latin typeface="Proxima Nova" panose="02000506030000020004" pitchFamily="50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Proxima Nova" panose="02000506030000020004" pitchFamily="50" charset="0"/>
              </a:rPr>
              <a:t>that </a:t>
            </a:r>
            <a:r>
              <a:rPr lang="en-GB" sz="1400" dirty="0">
                <a:solidFill>
                  <a:schemeClr val="bg1"/>
                </a:solidFill>
                <a:latin typeface="Proxima Nova" panose="02000506030000020004" pitchFamily="50" charset="0"/>
              </a:rPr>
              <a:t>‘the PCC and the Chief Constable should establish an independent Audit Committee’ which should be a ‘combined body’ to advise the PCC and Chief Constable jointly. </a:t>
            </a:r>
            <a:endParaRPr lang="en-GB" sz="1400" dirty="0" smtClean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93" y="1326730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A3A47"/>
                </a:solidFill>
                <a:latin typeface="Proxima Nova" panose="02000506030000020004" pitchFamily="50" charset="0"/>
              </a:rPr>
              <a:t>Joint Audit </a:t>
            </a:r>
            <a:r>
              <a:rPr lang="en-GB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Committee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687" y="6003724"/>
            <a:ext cx="7855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hlinkClick r:id="rId2"/>
              </a:rPr>
              <a:t>www.hampshire-pcc.gov.uk.</a:t>
            </a:r>
            <a:r>
              <a:rPr lang="en-GB" sz="1100" dirty="0">
                <a:hlinkClick r:id="rId2"/>
              </a:rPr>
              <a:t> Joint Audit Committee Meeting Tuesday 20th February 2024 - Hampshire Police and Crime Commissioner</a:t>
            </a:r>
            <a:r>
              <a:rPr lang="en-GB" sz="1100" dirty="0" smtClean="0">
                <a:hlinkClick r:id="rId2"/>
              </a:rPr>
              <a:t>.</a:t>
            </a:r>
            <a:endParaRPr lang="en-GB" sz="1100" dirty="0" smtClean="0"/>
          </a:p>
          <a:p>
            <a:r>
              <a:rPr lang="en-GB" sz="1100" dirty="0" smtClean="0">
                <a:hlinkClick r:id="rId3"/>
              </a:rPr>
              <a:t>www.hampshire-pcc.gov.uk.</a:t>
            </a:r>
            <a:r>
              <a:rPr lang="en-GB" sz="1100" dirty="0">
                <a:hlinkClick r:id="rId3"/>
              </a:rPr>
              <a:t> Scrutiny - Hampshire Police and Crime Commissioner</a:t>
            </a:r>
            <a:r>
              <a:rPr lang="en-GB" sz="1100" dirty="0" smtClean="0">
                <a:hlinkClick r:id="rId3"/>
              </a:rPr>
              <a:t>.</a:t>
            </a:r>
            <a:endParaRPr lang="en-GB" sz="1100" dirty="0" smtClean="0"/>
          </a:p>
          <a:p>
            <a:r>
              <a:rPr lang="en-GB" sz="1100" dirty="0">
                <a:hlinkClick r:id="rId4"/>
              </a:rPr>
              <a:t>Joint Audit Committee of the Police and Crime Commissioner and Chief Constable of Hampshire - Annual Report </a:t>
            </a:r>
            <a:r>
              <a:rPr lang="en-GB" sz="1100" dirty="0" smtClean="0">
                <a:hlinkClick r:id="rId4"/>
              </a:rPr>
              <a:t>2022/23</a:t>
            </a:r>
            <a:endParaRPr lang="en-GB" sz="1100" dirty="0" smtClean="0"/>
          </a:p>
          <a:p>
            <a:r>
              <a:rPr lang="en-GB" sz="1100" dirty="0" smtClean="0">
                <a:hlinkClick r:id="rId5"/>
              </a:rPr>
              <a:t>Southern Internal Audit Partnership – Hampshire County Council </a:t>
            </a:r>
            <a:endParaRPr lang="en-GB" sz="1100" dirty="0"/>
          </a:p>
        </p:txBody>
      </p:sp>
      <p:sp>
        <p:nvSpPr>
          <p:cNvPr id="10" name="Down Arrow 9"/>
          <p:cNvSpPr/>
          <p:nvPr/>
        </p:nvSpPr>
        <p:spPr>
          <a:xfrm>
            <a:off x="5919266" y="1808454"/>
            <a:ext cx="246927" cy="296537"/>
          </a:xfrm>
          <a:prstGeom prst="downArrow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073349" y="2195797"/>
            <a:ext cx="193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Proxima Nova" panose="02000506030000020004" pitchFamily="50" charset="0"/>
              </a:rPr>
              <a:t>Established </a:t>
            </a:r>
            <a:r>
              <a:rPr lang="en-GB" sz="1100" dirty="0">
                <a:latin typeface="Proxima Nova" panose="02000506030000020004" pitchFamily="50" charset="0"/>
              </a:rPr>
              <a:t>by the PCC and Chief </a:t>
            </a:r>
            <a:r>
              <a:rPr lang="en-GB" sz="1100" dirty="0" smtClean="0">
                <a:latin typeface="Proxima Nova" panose="02000506030000020004" pitchFamily="50" charset="0"/>
              </a:rPr>
              <a:t>Constable.</a:t>
            </a:r>
            <a:endParaRPr lang="en-GB" sz="1100" dirty="0">
              <a:latin typeface="Proxima Nova" panose="02000506030000020004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9813" y="3149606"/>
            <a:ext cx="22058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Proxima Nova" panose="02000506030000020004" pitchFamily="50" charset="0"/>
              </a:rPr>
              <a:t>Ensures </a:t>
            </a:r>
            <a:r>
              <a:rPr lang="en-GB" sz="1100" dirty="0">
                <a:latin typeface="Proxima Nova" panose="02000506030000020004" pitchFamily="50" charset="0"/>
              </a:rPr>
              <a:t>that effective governance and risk management arrangements are in place and </a:t>
            </a:r>
            <a:r>
              <a:rPr lang="en-GB" sz="1100" dirty="0" smtClean="0">
                <a:latin typeface="Proxima Nova" panose="02000506030000020004" pitchFamily="50" charset="0"/>
              </a:rPr>
              <a:t>are functioning </a:t>
            </a:r>
            <a:r>
              <a:rPr lang="en-GB" sz="1100" dirty="0">
                <a:latin typeface="Proxima Nova" panose="02000506030000020004" pitchFamily="50" charset="0"/>
              </a:rPr>
              <a:t>efficiently and effectively. 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5919266" y="2739548"/>
            <a:ext cx="246927" cy="296537"/>
          </a:xfrm>
          <a:prstGeom prst="downArrow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5919266" y="4206196"/>
            <a:ext cx="246927" cy="296537"/>
          </a:xfrm>
          <a:prstGeom prst="downArrow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62962" y="4620604"/>
            <a:ext cx="21595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Proxima Nova" panose="02000506030000020004" pitchFamily="50" charset="0"/>
              </a:rPr>
              <a:t>Produces an annual report on the committees work and any concerns/ issues.</a:t>
            </a:r>
            <a:endParaRPr lang="en-GB" sz="1100" dirty="0">
              <a:latin typeface="Proxima Nova" panose="02000506030000020004" pitchFamily="50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9568100" y="2920642"/>
            <a:ext cx="246927" cy="296537"/>
          </a:xfrm>
          <a:prstGeom prst="downArrow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>
            <a:off x="9568100" y="1825262"/>
            <a:ext cx="246927" cy="296537"/>
          </a:xfrm>
          <a:prstGeom prst="downArrow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974719" y="2211037"/>
            <a:ext cx="3433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Proxima Nova" panose="02000506030000020004" pitchFamily="50" charset="0"/>
              </a:rPr>
              <a:t>The SIAP provides internal audit services to a wide range of public sector clients including the OPCC and HIOW Constabulary.</a:t>
            </a:r>
          </a:p>
          <a:p>
            <a:endParaRPr lang="en-GB" sz="1100" dirty="0">
              <a:latin typeface="Proxima Nova" panose="02000506030000020004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1937" y="3358175"/>
            <a:ext cx="2419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Proxima Nova" panose="02000506030000020004" pitchFamily="50" charset="0"/>
              </a:rPr>
              <a:t>Assurance </a:t>
            </a:r>
            <a:r>
              <a:rPr lang="en-GB" sz="1100" dirty="0">
                <a:latin typeface="Proxima Nova" panose="02000506030000020004" pitchFamily="50" charset="0"/>
              </a:rPr>
              <a:t>and consulting activities. 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9568100" y="3769701"/>
            <a:ext cx="246927" cy="296537"/>
          </a:xfrm>
          <a:prstGeom prst="downArrow">
            <a:avLst/>
          </a:prstGeom>
          <a:solidFill>
            <a:srgbClr val="7CC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050058" y="4207642"/>
            <a:ext cx="3283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Proxima Nova" panose="02000506030000020004" pitchFamily="50" charset="0"/>
              </a:rPr>
              <a:t>Assess how well the systems are operating and how to improve them. </a:t>
            </a:r>
            <a:endParaRPr lang="en-GB" sz="1100" dirty="0">
              <a:latin typeface="Proxima Nova" panose="0200050603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1350" y="1324366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Southern Internal Audit Partnership</a:t>
            </a:r>
            <a:endParaRPr lang="en-GB" b="1" dirty="0">
              <a:solidFill>
                <a:srgbClr val="2A3A47"/>
              </a:solidFill>
              <a:latin typeface="Proxima Nova" panose="0200050603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031" y="1033393"/>
            <a:ext cx="2645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IBOS</a:t>
            </a:r>
          </a:p>
          <a:p>
            <a:pPr algn="ctr"/>
            <a:r>
              <a:rPr lang="en-GB" b="1" dirty="0">
                <a:solidFill>
                  <a:srgbClr val="2A3A47"/>
                </a:solidFill>
                <a:latin typeface="Proxima Nova" panose="02000506030000020004" pitchFamily="50" charset="0"/>
              </a:rPr>
              <a:t>(Implementation Board </a:t>
            </a:r>
            <a:r>
              <a:rPr lang="en-GB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/>
            </a:r>
            <a:br>
              <a:rPr lang="en-GB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</a:br>
            <a:r>
              <a:rPr lang="en-GB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Oversight </a:t>
            </a:r>
            <a:r>
              <a:rPr lang="en-GB" b="1" dirty="0">
                <a:solidFill>
                  <a:srgbClr val="2A3A47"/>
                </a:solidFill>
                <a:latin typeface="Proxima Nova" panose="02000506030000020004" pitchFamily="50" charset="0"/>
              </a:rPr>
              <a:t>and Scrutiny</a:t>
            </a:r>
            <a:r>
              <a:rPr lang="en-GB" b="1" dirty="0" smtClean="0">
                <a:solidFill>
                  <a:srgbClr val="2A3A47"/>
                </a:solidFill>
                <a:latin typeface="Proxima Nova" panose="02000506030000020004" pitchFamily="50" charset="0"/>
              </a:rPr>
              <a:t>)</a:t>
            </a:r>
            <a:endParaRPr lang="en-GB" b="1" dirty="0">
              <a:solidFill>
                <a:srgbClr val="2A3A47"/>
              </a:solidFill>
              <a:latin typeface="Proxima Nova" panose="0200050603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173" y="2503097"/>
            <a:ext cx="353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Proxima Nova" panose="02000506030000020004" pitchFamily="50" charset="0"/>
              </a:rPr>
              <a:t>Direct activity to deliver the Police &amp; Crime Plan, and ensure the discharge of associated PCC statutory responsibilities within the Police Reform &amp; Social Responsibility Act 2011.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2054206" y="2099738"/>
            <a:ext cx="246927" cy="296537"/>
          </a:xfrm>
          <a:prstGeom prst="downArrow">
            <a:avLst/>
          </a:prstGeom>
          <a:solidFill>
            <a:srgbClr val="7CC4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57158" y="3812614"/>
            <a:ext cx="314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Proxima Nova" panose="02000506030000020004" pitchFamily="50" charset="0"/>
              </a:rPr>
              <a:t>Quarterly meetings </a:t>
            </a:r>
            <a:r>
              <a:rPr lang="en-GB" sz="1100" dirty="0">
                <a:latin typeface="Proxima Nova" panose="02000506030000020004" pitchFamily="50" charset="0"/>
              </a:rPr>
              <a:t>(split into 2 parts</a:t>
            </a:r>
            <a:r>
              <a:rPr lang="en-GB" sz="1100" dirty="0" smtClean="0">
                <a:latin typeface="Proxima Nova" panose="02000506030000020004" pitchFamily="50" charset="0"/>
              </a:rPr>
              <a:t>)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2054206" y="3409020"/>
            <a:ext cx="246927" cy="296537"/>
          </a:xfrm>
          <a:prstGeom prst="downArrow">
            <a:avLst/>
          </a:prstGeom>
          <a:solidFill>
            <a:srgbClr val="7CC4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2054206" y="4218944"/>
            <a:ext cx="246927" cy="296537"/>
          </a:xfrm>
          <a:prstGeom prst="downArrow">
            <a:avLst/>
          </a:prstGeom>
          <a:solidFill>
            <a:srgbClr val="7CC4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50169" y="4620604"/>
            <a:ext cx="32550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Proxima Nova" panose="02000506030000020004" pitchFamily="50" charset="0"/>
              </a:rPr>
              <a:t>Content </a:t>
            </a:r>
            <a:r>
              <a:rPr lang="en-GB" sz="1100" dirty="0">
                <a:latin typeface="Proxima Nova" panose="02000506030000020004" pitchFamily="50" charset="0"/>
              </a:rPr>
              <a:t>is used to inform updates provided to the Police &amp; Crime Panel </a:t>
            </a:r>
            <a:r>
              <a:rPr lang="en-GB" sz="1100" dirty="0" smtClean="0">
                <a:latin typeface="Proxima Nova" panose="02000506030000020004" pitchFamily="50" charset="0"/>
              </a:rPr>
              <a:t>in </a:t>
            </a:r>
            <a:r>
              <a:rPr lang="en-GB" sz="1100" dirty="0">
                <a:latin typeface="Proxima Nova" panose="02000506030000020004" pitchFamily="50" charset="0"/>
              </a:rPr>
              <a:t>relation to the agreed programme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225" y="1200741"/>
            <a:ext cx="6611355" cy="4093428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Proxima Nova" panose="02000506030000020004" pitchFamily="50" charset="0"/>
              </a:rPr>
              <a:t>Scrutiny Panels</a:t>
            </a:r>
          </a:p>
          <a:p>
            <a:pPr marL="342900" indent="-342900">
              <a:buBlip>
                <a:blip r:embed="rId2"/>
              </a:buBlip>
            </a:pPr>
            <a:r>
              <a:rPr lang="en-GB" sz="2000" dirty="0" smtClean="0">
                <a:latin typeface="Proxima Nova" panose="02000506030000020004" pitchFamily="50" charset="0"/>
              </a:rPr>
              <a:t>Adult Out of Court Disposals Scrutiny Panel</a:t>
            </a:r>
          </a:p>
          <a:p>
            <a:pPr marL="342900" indent="-342900">
              <a:buBlip>
                <a:blip r:embed="rId2"/>
              </a:buBlip>
            </a:pPr>
            <a:r>
              <a:rPr lang="en-GB" sz="2000" dirty="0" smtClean="0">
                <a:latin typeface="Proxima Nova" panose="02000506030000020004" pitchFamily="50" charset="0"/>
              </a:rPr>
              <a:t>Youth (YOT) Out of Court Disposals Scrutiny Panel</a:t>
            </a:r>
          </a:p>
          <a:p>
            <a:pPr marL="342900" indent="-342900">
              <a:buBlip>
                <a:blip r:embed="rId2"/>
              </a:buBlip>
            </a:pPr>
            <a:r>
              <a:rPr lang="en-GB" sz="2000" dirty="0" smtClean="0">
                <a:latin typeface="Proxima Nova" panose="02000506030000020004" pitchFamily="50" charset="0"/>
              </a:rPr>
              <a:t>Use of Force </a:t>
            </a:r>
            <a:r>
              <a:rPr lang="en-GB" sz="2000" dirty="0">
                <a:latin typeface="Proxima Nova" panose="02000506030000020004" pitchFamily="50" charset="0"/>
              </a:rPr>
              <a:t>Scrutiny </a:t>
            </a:r>
            <a:r>
              <a:rPr lang="en-GB" sz="2000" dirty="0" smtClean="0">
                <a:latin typeface="Proxima Nova" panose="02000506030000020004" pitchFamily="50" charset="0"/>
              </a:rPr>
              <a:t>Panel</a:t>
            </a:r>
          </a:p>
          <a:p>
            <a:pPr marL="342900" indent="-342900">
              <a:buBlip>
                <a:blip r:embed="rId2"/>
              </a:buBlip>
            </a:pPr>
            <a:r>
              <a:rPr lang="en-GB" sz="2000" dirty="0" smtClean="0">
                <a:latin typeface="Proxima Nova" panose="02000506030000020004" pitchFamily="50" charset="0"/>
              </a:rPr>
              <a:t>Independent Custody Detention </a:t>
            </a:r>
            <a:r>
              <a:rPr lang="en-GB" sz="2000" dirty="0">
                <a:latin typeface="Proxima Nova" panose="02000506030000020004" pitchFamily="50" charset="0"/>
              </a:rPr>
              <a:t>Scrutiny </a:t>
            </a:r>
            <a:r>
              <a:rPr lang="en-GB" sz="2000" dirty="0" smtClean="0">
                <a:latin typeface="Proxima Nova" panose="02000506030000020004" pitchFamily="50" charset="0"/>
              </a:rPr>
              <a:t>Panel</a:t>
            </a:r>
          </a:p>
          <a:p>
            <a:endParaRPr lang="en-GB" sz="2000" dirty="0">
              <a:latin typeface="Proxima Nova" panose="02000506030000020004" pitchFamily="50" charset="0"/>
            </a:endParaRPr>
          </a:p>
          <a:p>
            <a:r>
              <a:rPr lang="en-GB" sz="2000" b="1" dirty="0">
                <a:latin typeface="Proxima Nova" panose="02000506030000020004" pitchFamily="50" charset="0"/>
              </a:rPr>
              <a:t>COPS – Commissioner’s Oversight of Policing Services</a:t>
            </a:r>
          </a:p>
          <a:p>
            <a:pPr marL="342900" indent="-342900">
              <a:buBlip>
                <a:blip r:embed="rId2"/>
              </a:buBlip>
            </a:pPr>
            <a:r>
              <a:rPr lang="en-GB" sz="2000" dirty="0">
                <a:latin typeface="Proxima Nova" panose="02000506030000020004" pitchFamily="50" charset="0"/>
              </a:rPr>
              <a:t>Thematic Scrutiny – ASB, Knife Crime, 101 and Police Visibility</a:t>
            </a:r>
            <a:br>
              <a:rPr lang="en-GB" sz="2000" dirty="0">
                <a:latin typeface="Proxima Nova" panose="02000506030000020004" pitchFamily="50" charset="0"/>
              </a:rPr>
            </a:br>
            <a:r>
              <a:rPr lang="en-GB" sz="2000" dirty="0">
                <a:latin typeface="Proxima Nova" panose="02000506030000020004" pitchFamily="50" charset="0"/>
              </a:rPr>
              <a:t> </a:t>
            </a:r>
          </a:p>
          <a:p>
            <a:r>
              <a:rPr lang="en-GB" sz="2000" b="1" dirty="0">
                <a:latin typeface="Proxima Nova" panose="02000506030000020004" pitchFamily="50" charset="0"/>
              </a:rPr>
              <a:t>Independent Panel </a:t>
            </a:r>
            <a:r>
              <a:rPr lang="en-GB" sz="2000" b="1" dirty="0" smtClean="0">
                <a:latin typeface="Proxima Nova" panose="02000506030000020004" pitchFamily="50" charset="0"/>
              </a:rPr>
              <a:t>Members</a:t>
            </a:r>
            <a:br>
              <a:rPr lang="en-GB" sz="2000" b="1" dirty="0" smtClean="0">
                <a:latin typeface="Proxima Nova" panose="02000506030000020004" pitchFamily="50" charset="0"/>
              </a:rPr>
            </a:br>
            <a:endParaRPr lang="en-GB" sz="2000" b="1" dirty="0">
              <a:latin typeface="Proxima Nova" panose="02000506030000020004" pitchFamily="50" charset="0"/>
            </a:endParaRPr>
          </a:p>
          <a:p>
            <a:r>
              <a:rPr lang="en-GB" sz="2000" b="1" dirty="0">
                <a:latin typeface="Proxima Nova" panose="02000506030000020004" pitchFamily="50" charset="0"/>
              </a:rPr>
              <a:t>Independent Custody Visitors (ICV’s</a:t>
            </a:r>
            <a:r>
              <a:rPr lang="en-GB" sz="2000" b="1" dirty="0" smtClean="0">
                <a:latin typeface="Proxima Nova" panose="02000506030000020004" pitchFamily="50" charset="0"/>
              </a:rPr>
              <a:t>)</a:t>
            </a:r>
            <a:endParaRPr lang="en-GB" sz="1600" dirty="0">
              <a:latin typeface="Proxima Nova" panose="02000506030000020004" pitchFamily="50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590815" cy="1200741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Proxima Nova Black" panose="02000506030000020004" pitchFamily="50" charset="0"/>
              </a:rPr>
              <a:t>Scrutiny </a:t>
            </a:r>
            <a:endParaRPr lang="en-GB" sz="3600" dirty="0">
              <a:latin typeface="Proxima Nova Black" panose="02000506030000020004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r="15257"/>
          <a:stretch/>
        </p:blipFill>
        <p:spPr>
          <a:xfrm>
            <a:off x="7033260" y="1200741"/>
            <a:ext cx="3764280" cy="40934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8600" y="891540"/>
            <a:ext cx="10439400" cy="0"/>
          </a:xfrm>
          <a:prstGeom prst="line">
            <a:avLst/>
          </a:prstGeom>
          <a:ln w="19050">
            <a:solidFill>
              <a:srgbClr val="2A3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Template" id="{52EFC902-E96F-48CA-BFF8-D9EBE3DEFB86}" vid="{BAF9A332-C4CA-4805-ABA5-707FE1FA38D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a6d9220-1a2c-4a3c-9fde-6c38f8f2b3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B1AEDC97C20468DFB657BEE51401C" ma:contentTypeVersion="16" ma:contentTypeDescription="Create a new document." ma:contentTypeScope="" ma:versionID="6190ea86981486faa60de233809ce0ee">
  <xsd:schema xmlns:xsd="http://www.w3.org/2001/XMLSchema" xmlns:xs="http://www.w3.org/2001/XMLSchema" xmlns:p="http://schemas.microsoft.com/office/2006/metadata/properties" xmlns:ns3="5edec7a8-0f4b-4394-a103-8026bdf3d455" xmlns:ns4="0a6d9220-1a2c-4a3c-9fde-6c38f8f2b31c" targetNamespace="http://schemas.microsoft.com/office/2006/metadata/properties" ma:root="true" ma:fieldsID="aa15b4fa427d46fdddfa7a096a7acce8" ns3:_="" ns4:_="">
    <xsd:import namespace="5edec7a8-0f4b-4394-a103-8026bdf3d455"/>
    <xsd:import namespace="0a6d9220-1a2c-4a3c-9fde-6c38f8f2b3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ec7a8-0f4b-4394-a103-8026bdf3d4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d9220-1a2c-4a3c-9fde-6c38f8f2b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10783-387A-4E47-AA08-B803B886DB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A351F-A109-4C5B-92BE-7709828A372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edec7a8-0f4b-4394-a103-8026bdf3d455"/>
    <ds:schemaRef ds:uri="0a6d9220-1a2c-4a3c-9fde-6c38f8f2b31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36646C-F24F-4B83-B76D-E05DFDB80F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ec7a8-0f4b-4394-a103-8026bdf3d455"/>
    <ds:schemaRef ds:uri="0a6d9220-1a2c-4a3c-9fde-6c38f8f2b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</TotalTime>
  <Words>2047</Words>
  <Application>Microsoft Office PowerPoint</Application>
  <PresentationFormat>Widescreen</PresentationFormat>
  <Paragraphs>189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-apple-system</vt:lpstr>
      <vt:lpstr>Arial</vt:lpstr>
      <vt:lpstr>Arial Black</vt:lpstr>
      <vt:lpstr>Calibri</vt:lpstr>
      <vt:lpstr>Calibri Light</vt:lpstr>
      <vt:lpstr>Corbel</vt:lpstr>
      <vt:lpstr>Proxima Nova</vt:lpstr>
      <vt:lpstr>Proxima Nova Black</vt:lpstr>
      <vt:lpstr>Times New Roman</vt:lpstr>
      <vt:lpstr>Wingdings</vt:lpstr>
      <vt:lpstr>Office Theme</vt:lpstr>
      <vt:lpstr>Custom Design</vt:lpstr>
      <vt:lpstr>Banded</vt:lpstr>
      <vt:lpstr>PowerPoint Presentation</vt:lpstr>
      <vt:lpstr>Police &amp; Crime Commissioner</vt:lpstr>
      <vt:lpstr>Statutory Functions of the PCC</vt:lpstr>
      <vt:lpstr>The Police &amp; Crime Panel </vt:lpstr>
      <vt:lpstr>Office of the police &amp; crime commissioner  Hampshire &amp; isle of Wight</vt:lpstr>
      <vt:lpstr>Chief of Staff – role &amp; responsibilities</vt:lpstr>
      <vt:lpstr>Chief Financial Officer – role &amp; responsibilities</vt:lpstr>
      <vt:lpstr>Governance</vt:lpstr>
      <vt:lpstr>Scrutiny </vt:lpstr>
      <vt:lpstr>HMICFRS Police force Effectiveness, Efficiency and Legitimacy (PEEL)</vt:lpstr>
      <vt:lpstr>Criminal Justice Role</vt:lpstr>
      <vt:lpstr>Commissioning Services</vt:lpstr>
      <vt:lpstr>Youth Engagement</vt:lpstr>
      <vt:lpstr>Partnerships </vt:lpstr>
      <vt:lpstr>Estates - Facts</vt:lpstr>
      <vt:lpstr>Estates - Principles</vt:lpstr>
      <vt:lpstr>The Hampshire and IOW VRU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Loe, Laurie (50202)</dc:creator>
  <cp:lastModifiedBy>Loe, Laurie (50202)</cp:lastModifiedBy>
  <cp:revision>171</cp:revision>
  <cp:lastPrinted>2024-04-10T12:17:20Z</cp:lastPrinted>
  <dcterms:created xsi:type="dcterms:W3CDTF">2024-02-26T11:30:12Z</dcterms:created>
  <dcterms:modified xsi:type="dcterms:W3CDTF">2024-04-10T12:35:26Z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0x010100833B1AEDC97C20468DFB657BEE51401C</vt:lpwstr>
  </property>
  <property fmtid="{D5CDD505-2E9C-101B-9397-08002B2CF9AE}" pid="3" name="_dlc_DocIdItemGuid">
    <vt:lpwstr>fdfd0151-2808-4d29-b5b6-e20a0dd6a81d</vt:lpwstr>
  </property>
</Properties>
</file>