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ink/ink1.xml" ContentType="application/inkml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40"/>
  </p:notesMasterIdLst>
  <p:handoutMasterIdLst>
    <p:handoutMasterId r:id="rId41"/>
  </p:handoutMasterIdLst>
  <p:sldIdLst>
    <p:sldId id="264" r:id="rId6"/>
    <p:sldId id="277" r:id="rId7"/>
    <p:sldId id="261" r:id="rId8"/>
    <p:sldId id="316" r:id="rId9"/>
    <p:sldId id="288" r:id="rId10"/>
    <p:sldId id="257" r:id="rId11"/>
    <p:sldId id="260" r:id="rId12"/>
    <p:sldId id="298" r:id="rId13"/>
    <p:sldId id="311" r:id="rId14"/>
    <p:sldId id="307" r:id="rId15"/>
    <p:sldId id="308" r:id="rId16"/>
    <p:sldId id="295" r:id="rId17"/>
    <p:sldId id="297" r:id="rId18"/>
    <p:sldId id="276" r:id="rId19"/>
    <p:sldId id="275" r:id="rId20"/>
    <p:sldId id="265" r:id="rId21"/>
    <p:sldId id="313" r:id="rId22"/>
    <p:sldId id="314" r:id="rId23"/>
    <p:sldId id="315" r:id="rId24"/>
    <p:sldId id="266" r:id="rId25"/>
    <p:sldId id="312" r:id="rId26"/>
    <p:sldId id="280" r:id="rId27"/>
    <p:sldId id="282" r:id="rId28"/>
    <p:sldId id="302" r:id="rId29"/>
    <p:sldId id="300" r:id="rId30"/>
    <p:sldId id="267" r:id="rId31"/>
    <p:sldId id="294" r:id="rId32"/>
    <p:sldId id="278" r:id="rId33"/>
    <p:sldId id="268" r:id="rId34"/>
    <p:sldId id="263" r:id="rId35"/>
    <p:sldId id="290" r:id="rId36"/>
    <p:sldId id="270" r:id="rId37"/>
    <p:sldId id="309" r:id="rId38"/>
    <p:sldId id="301" r:id="rId3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2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51" autoAdjust="0"/>
    <p:restoredTop sz="87304" autoAdjust="0"/>
  </p:normalViewPr>
  <p:slideViewPr>
    <p:cSldViewPr snapToGrid="0">
      <p:cViewPr varScale="1">
        <p:scale>
          <a:sx n="84" d="100"/>
          <a:sy n="84" d="100"/>
        </p:scale>
        <p:origin x="221" y="8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92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248FF-2A44-44CA-B2A7-C8E0F4C68CB7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5314ED-47D5-4793-A022-6769792156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241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/>
  <inkml:traceGroup>
    <inkml:annotationXML>
      <emma:emma xmlns:emma="http://www.w3.org/2003/04/emma" version="1.0">
        <emma:interpretation id="{7D94B594-692E-465C-A559-CADBA5A55057}" emma:medium="tactile" emma:mode="ink">
          <msink:context xmlns:msink="http://schemas.microsoft.com/ink/2010/main" type="writingRegion" rotatedBoundingBox="6183,15291 6198,15291 6198,15306 6183,15306"/>
        </emma:interpretation>
      </emma:emma>
    </inkml:annotationXML>
    <inkml:traceGroup>
      <inkml:annotationXML>
        <emma:emma xmlns:emma="http://www.w3.org/2003/04/emma" version="1.0">
          <emma:interpretation id="{534C67D6-5874-4F89-A469-7D11EE6D7968}" emma:medium="tactile" emma:mode="ink">
            <msink:context xmlns:msink="http://schemas.microsoft.com/ink/2010/main" type="paragraph" rotatedBoundingBox="6183,15291 6198,15291 6198,15306 6183,153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37803A0-DC9D-4D10-A145-82ED50C09566}" emma:medium="tactile" emma:mode="ink">
              <msink:context xmlns:msink="http://schemas.microsoft.com/ink/2010/main" type="line" rotatedBoundingBox="6183,15291 6198,15291 6198,15306 6183,15306"/>
            </emma:interpretation>
          </emma:emma>
        </inkml:annotationXML>
        <inkml:traceGroup>
          <inkml:annotationXML>
            <emma:emma xmlns:emma="http://www.w3.org/2003/04/emma" version="1.0">
              <emma:interpretation id="{CDF0FE26-2404-4DCB-9108-24513DFC8951}" emma:medium="tactile" emma:mode="ink">
                <msink:context xmlns:msink="http://schemas.microsoft.com/ink/2010/main" type="inkWord" rotatedBoundingBox="6183,15291 6198,15291 6198,15306 6183,15306"/>
              </emma:interpretation>
            </emma:emma>
          </inkml:annotationXML>
        </inkml:traceGroup>
      </inkml:traceGroup>
    </inkml:traceGroup>
  </inkml:traceGroup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695A46-F87F-4360-A5E5-CCEFD197E77B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75867C-3932-4FC8-BB55-845B9377EC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7281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1673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44490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29106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7022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0A58E4-9015-4004-AB3C-F1E75B02348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09345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6750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9435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66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8507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 smtClean="0"/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Reduction</a:t>
            </a:r>
            <a:r>
              <a:rPr lang="en-GB" baseline="0" dirty="0" smtClean="0"/>
              <a:t> in significate crime, in all 4 areas. </a:t>
            </a:r>
          </a:p>
          <a:p>
            <a:r>
              <a:rPr lang="en-GB" baseline="0" dirty="0" smtClean="0"/>
              <a:t>Not working in silos</a:t>
            </a:r>
          </a:p>
          <a:p>
            <a:r>
              <a:rPr lang="en-GB" baseline="0" dirty="0" smtClean="0"/>
              <a:t>One team approach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7598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21464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2121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866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095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1150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473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3380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07838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7629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0999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5567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57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Notes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Notes Placeholder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Relentless pursue offenders</a:t>
            </a:r>
            <a:endParaRPr lang="en-GB" dirty="0"/>
          </a:p>
          <a:p>
            <a:r>
              <a:rPr lang="en-GB" dirty="0"/>
              <a:t>Create a hostile environment for criminals</a:t>
            </a:r>
          </a:p>
          <a:p>
            <a:r>
              <a:rPr lang="en-GB" dirty="0"/>
              <a:t>Bring more offenders to justice</a:t>
            </a:r>
          </a:p>
          <a:p>
            <a:r>
              <a:rPr lang="en-GB" dirty="0"/>
              <a:t>Visible and proactive enforcement activity to reduce crime &amp; ASB</a:t>
            </a:r>
          </a:p>
          <a:p>
            <a:r>
              <a:rPr lang="en-GB" dirty="0"/>
              <a:t>Restore an investigative </a:t>
            </a:r>
            <a:r>
              <a:rPr lang="en-GB" dirty="0" err="1"/>
              <a:t>mindset</a:t>
            </a:r>
            <a:endParaRPr lang="en-GB" dirty="0"/>
          </a:p>
          <a:p>
            <a:r>
              <a:rPr lang="en-GB" dirty="0"/>
              <a:t>Maximise use of information and intel</a:t>
            </a:r>
          </a:p>
          <a:p>
            <a:r>
              <a:rPr lang="en-GB" dirty="0"/>
              <a:t>Don't do the job of other agencies</a:t>
            </a:r>
          </a:p>
          <a:p>
            <a:endParaRPr lang="en-GB" dirty="0"/>
          </a:p>
          <a:p>
            <a:r>
              <a:rPr lang="en-GB" b="1" dirty="0"/>
              <a:t>Exceptional Local Policing</a:t>
            </a:r>
          </a:p>
          <a:p>
            <a:r>
              <a:rPr lang="en-GB" dirty="0"/>
              <a:t>Deliver the Police and Crime Plan</a:t>
            </a:r>
          </a:p>
          <a:p>
            <a:r>
              <a:rPr lang="en-GB" dirty="0"/>
              <a:t>Neighbourhood policing that is visible, connected and trusted</a:t>
            </a:r>
          </a:p>
          <a:p>
            <a:r>
              <a:rPr lang="en-GB" dirty="0"/>
              <a:t>Listen to and engage with communities to solve problems</a:t>
            </a:r>
          </a:p>
          <a:p>
            <a:r>
              <a:rPr lang="en-GB" dirty="0"/>
              <a:t>A quality and timely response to the public</a:t>
            </a:r>
          </a:p>
          <a:p>
            <a:r>
              <a:rPr lang="en-GB" dirty="0"/>
              <a:t>Keep rural communities safe</a:t>
            </a:r>
          </a:p>
          <a:p>
            <a:r>
              <a:rPr lang="en-GB" dirty="0"/>
              <a:t>Value and maximise the impact of our volunteers and partnerships</a:t>
            </a:r>
          </a:p>
          <a:p>
            <a:endParaRPr lang="en-GB" dirty="0"/>
          </a:p>
          <a:p>
            <a:r>
              <a:rPr lang="en-GB" b="1" dirty="0"/>
              <a:t>Victims</a:t>
            </a:r>
          </a:p>
          <a:p>
            <a:r>
              <a:rPr lang="en-GB" dirty="0"/>
              <a:t>Prioritise victims throughout their journey</a:t>
            </a:r>
          </a:p>
          <a:p>
            <a:r>
              <a:rPr lang="en-GB" dirty="0"/>
              <a:t>Keep victims informed</a:t>
            </a:r>
          </a:p>
          <a:p>
            <a:r>
              <a:rPr lang="en-GB" dirty="0"/>
              <a:t>A victim-led not process-led </a:t>
            </a:r>
            <a:r>
              <a:rPr lang="en-GB" dirty="0" err="1"/>
              <a:t>mindset</a:t>
            </a:r>
            <a:endParaRPr lang="en-GB" dirty="0"/>
          </a:p>
          <a:p>
            <a:r>
              <a:rPr lang="en-GB" dirty="0"/>
              <a:t>Listen and respond to the voice of the victim</a:t>
            </a:r>
          </a:p>
          <a:p>
            <a:r>
              <a:rPr lang="en-GB" dirty="0"/>
              <a:t>Prevent and reduce victimisation</a:t>
            </a:r>
          </a:p>
          <a:p>
            <a:r>
              <a:rPr lang="en-GB" dirty="0"/>
              <a:t>Work with partners to support victims  </a:t>
            </a:r>
          </a:p>
          <a:p>
            <a:endParaRPr lang="en-GB" dirty="0"/>
          </a:p>
          <a:p>
            <a:r>
              <a:rPr lang="en-GB" b="1" dirty="0"/>
              <a:t>SAFE FOR EVERYONE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8365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Clare to provide a briefing/notes</a:t>
            </a:r>
          </a:p>
        </p:txBody>
      </p:sp>
    </p:spTree>
    <p:extLst>
      <p:ext uri="{BB962C8B-B14F-4D97-AF65-F5344CB8AC3E}">
        <p14:creationId xmlns:p14="http://schemas.microsoft.com/office/powerpoint/2010/main" val="19602157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330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57446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8228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08887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167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236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Notes Placeholder 5"/>
          <p:cNvSpPr>
            <a:spLocks noGrp="1"/>
          </p:cNvSpPr>
          <p:nvPr>
            <p:ph type="body" idx="1"/>
          </p:nvPr>
        </p:nvSpPr>
        <p:spPr>
          <a:xfrm>
            <a:off x="679768" y="5206645"/>
            <a:ext cx="5438140" cy="3908614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87755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198593-4933-084E-A11D-2842191CB4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Notes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Executives and Senior Leaders</a:t>
            </a:r>
          </a:p>
          <a:p>
            <a:endParaRPr lang="en-GB" dirty="0"/>
          </a:p>
          <a:p>
            <a:r>
              <a:rPr lang="en-GB" dirty="0"/>
              <a:t>Set up to lead and deliver</a:t>
            </a:r>
          </a:p>
          <a:p>
            <a:endParaRPr lang="en-GB" dirty="0"/>
          </a:p>
          <a:p>
            <a:r>
              <a:rPr lang="en-GB" dirty="0"/>
              <a:t>Heads of departments</a:t>
            </a:r>
          </a:p>
          <a:p>
            <a:endParaRPr lang="en-GB" dirty="0"/>
          </a:p>
          <a:p>
            <a:r>
              <a:rPr lang="en-GB" dirty="0" err="1"/>
              <a:t>Ch</a:t>
            </a:r>
            <a:r>
              <a:rPr lang="en-GB" dirty="0"/>
              <a:t> Supt Fi Bitters</a:t>
            </a:r>
          </a:p>
          <a:p>
            <a:r>
              <a:rPr lang="en-GB" dirty="0" err="1"/>
              <a:t>Ch</a:t>
            </a:r>
            <a:r>
              <a:rPr lang="en-GB" dirty="0"/>
              <a:t> Supt Paul Southey</a:t>
            </a:r>
          </a:p>
          <a:p>
            <a:r>
              <a:rPr lang="en-GB" dirty="0" err="1"/>
              <a:t>Ch</a:t>
            </a:r>
            <a:r>
              <a:rPr lang="en-GB" dirty="0"/>
              <a:t> Supt Clare Jenkins</a:t>
            </a:r>
          </a:p>
          <a:p>
            <a:r>
              <a:rPr lang="en-GB" dirty="0"/>
              <a:t>Supt Rob Mitchell </a:t>
            </a:r>
          </a:p>
          <a:p>
            <a:endParaRPr lang="en-GB" dirty="0"/>
          </a:p>
          <a:p>
            <a:r>
              <a:rPr lang="en-GB" dirty="0"/>
              <a:t>Deliver and lead in Areas</a:t>
            </a:r>
            <a:r>
              <a:rPr lang="en-GB" baseline="0" dirty="0"/>
              <a:t> – responsibility for Local policing &amp; CID in each area.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3070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4144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5867C-3932-4FC8-BB55-845B9377EC4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863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334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7140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6143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2935112" y="2244599"/>
            <a:ext cx="0" cy="13334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06725" y="2169772"/>
            <a:ext cx="6153150" cy="622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sz="4400" dirty="0">
                <a:solidFill>
                  <a:schemeClr val="bg1"/>
                </a:solidFill>
                <a:latin typeface="Arial Black" panose="020B0A04020102020204" pitchFamily="34" charset="0"/>
              </a:rPr>
              <a:t>Add Name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2933435" y="2244599"/>
            <a:ext cx="0" cy="13334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06725" y="2941638"/>
            <a:ext cx="6153536" cy="6364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Title / Rank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20684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216000" y="180000"/>
            <a:ext cx="9943531" cy="132556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 b="1"/>
            </a:lvl1pPr>
          </a:lstStyle>
          <a:p>
            <a:r>
              <a:rPr lang="en-GB" sz="440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660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660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GB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6738"/>
            <a:ext cx="9944100" cy="460533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/>
              <a:t>Insert text</a:t>
            </a:r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11441336" y="279610"/>
            <a:ext cx="57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0F5C0434-C113-45A6-8C5C-B19655984071}" type="slidenum">
              <a:rPr lang="en-GB" smtClean="0">
                <a:solidFill>
                  <a:schemeClr val="bg1"/>
                </a:solidFill>
              </a:rPr>
              <a:pPr algn="ctr"/>
              <a:t>‹#›</a:t>
            </a:fld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9664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94353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sz="4400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6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6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6738"/>
            <a:ext cx="9944100" cy="460533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5240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2935112" y="2244599"/>
            <a:ext cx="0" cy="13334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006725" y="2169772"/>
            <a:ext cx="6153150" cy="6228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GB" sz="4400" dirty="0">
                <a:solidFill>
                  <a:schemeClr val="bg1"/>
                </a:solidFill>
                <a:latin typeface="Arial Black" panose="020B0A04020102020204" pitchFamily="34" charset="0"/>
              </a:rPr>
              <a:t>Add Name</a:t>
            </a:r>
            <a:endParaRPr lang="en-GB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>
            <a:cxnSpLocks/>
          </p:cNvCxnSpPr>
          <p:nvPr userDrawn="1"/>
        </p:nvCxnSpPr>
        <p:spPr>
          <a:xfrm>
            <a:off x="2933435" y="2244599"/>
            <a:ext cx="0" cy="133348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1" hasCustomPrompt="1"/>
          </p:nvPr>
        </p:nvSpPr>
        <p:spPr>
          <a:xfrm>
            <a:off x="3006725" y="2941638"/>
            <a:ext cx="6153536" cy="636449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44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Title / Rank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2089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94353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sz="4400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6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6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r>
              <a:rPr lang="en-GB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36738"/>
            <a:ext cx="9944100" cy="4605337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488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98613"/>
            <a:ext cx="10545763" cy="38957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sz="4400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681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block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D1D3422-CAEB-F329-7B0C-370B308D969D}"/>
              </a:ext>
            </a:extLst>
          </p:cNvPr>
          <p:cNvSpPr/>
          <p:nvPr userDrawn="1"/>
        </p:nvSpPr>
        <p:spPr>
          <a:xfrm>
            <a:off x="1418896" y="1845206"/>
            <a:ext cx="4099035" cy="220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FD5777-EBF2-BDD9-593C-F89116239188}"/>
              </a:ext>
            </a:extLst>
          </p:cNvPr>
          <p:cNvSpPr/>
          <p:nvPr userDrawn="1"/>
        </p:nvSpPr>
        <p:spPr>
          <a:xfrm>
            <a:off x="5684057" y="1845206"/>
            <a:ext cx="4099035" cy="2201277"/>
          </a:xfrm>
          <a:prstGeom prst="rect">
            <a:avLst/>
          </a:prstGeom>
          <a:solidFill>
            <a:srgbClr val="0046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A87EE0-6C15-FCBD-31C8-C0E299668E3D}"/>
              </a:ext>
            </a:extLst>
          </p:cNvPr>
          <p:cNvSpPr/>
          <p:nvPr userDrawn="1"/>
        </p:nvSpPr>
        <p:spPr>
          <a:xfrm>
            <a:off x="1418896" y="4151906"/>
            <a:ext cx="4099035" cy="2201277"/>
          </a:xfrm>
          <a:prstGeom prst="rect">
            <a:avLst/>
          </a:prstGeom>
          <a:solidFill>
            <a:srgbClr val="2838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7BBAE58-05BC-CFF9-2F78-E169E6438FBC}"/>
              </a:ext>
            </a:extLst>
          </p:cNvPr>
          <p:cNvSpPr/>
          <p:nvPr userDrawn="1"/>
        </p:nvSpPr>
        <p:spPr>
          <a:xfrm>
            <a:off x="5684057" y="4151906"/>
            <a:ext cx="4099035" cy="22012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88611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sz="4400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87061" y="2059735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857477" y="2038515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87061" y="4349799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57476" y="4364667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293769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s blocks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D1D3422-CAEB-F329-7B0C-370B308D969D}"/>
              </a:ext>
            </a:extLst>
          </p:cNvPr>
          <p:cNvSpPr/>
          <p:nvPr userDrawn="1"/>
        </p:nvSpPr>
        <p:spPr>
          <a:xfrm>
            <a:off x="1418896" y="1845206"/>
            <a:ext cx="4099035" cy="220127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FD5777-EBF2-BDD9-593C-F89116239188}"/>
              </a:ext>
            </a:extLst>
          </p:cNvPr>
          <p:cNvSpPr/>
          <p:nvPr userDrawn="1"/>
        </p:nvSpPr>
        <p:spPr>
          <a:xfrm>
            <a:off x="5684057" y="1845206"/>
            <a:ext cx="4099035" cy="2201277"/>
          </a:xfrm>
          <a:prstGeom prst="rect">
            <a:avLst/>
          </a:prstGeom>
          <a:solidFill>
            <a:srgbClr val="0046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87EE0-6C15-FCBD-31C8-C0E299668E3D}"/>
              </a:ext>
            </a:extLst>
          </p:cNvPr>
          <p:cNvSpPr/>
          <p:nvPr userDrawn="1"/>
        </p:nvSpPr>
        <p:spPr>
          <a:xfrm>
            <a:off x="1418896" y="4151906"/>
            <a:ext cx="4099035" cy="2201277"/>
          </a:xfrm>
          <a:prstGeom prst="rect">
            <a:avLst/>
          </a:prstGeom>
          <a:solidFill>
            <a:srgbClr val="28388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7BBAE58-05BC-CFF9-2F78-E169E6438FBC}"/>
              </a:ext>
            </a:extLst>
          </p:cNvPr>
          <p:cNvSpPr/>
          <p:nvPr userDrawn="1"/>
        </p:nvSpPr>
        <p:spPr>
          <a:xfrm>
            <a:off x="5684057" y="4151906"/>
            <a:ext cx="4099035" cy="220127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9755659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sz="4400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endParaRPr lang="en-GB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587061" y="2059735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857477" y="2059735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587060" y="4339337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857476" y="4354057"/>
            <a:ext cx="1804987" cy="342900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>
                <a:solidFill>
                  <a:schemeClr val="bg1"/>
                </a:solidFill>
              </a:rPr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561943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5580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4003" y="1842448"/>
            <a:ext cx="5157787" cy="4360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6415" y="1842448"/>
            <a:ext cx="5183188" cy="4360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4004" y="455740"/>
            <a:ext cx="10515600" cy="755221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699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37751" y="365125"/>
            <a:ext cx="10330249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38138" y="1870075"/>
            <a:ext cx="10329862" cy="47783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Insert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968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objec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287338" y="1897038"/>
            <a:ext cx="10753725" cy="45307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7338" y="365125"/>
            <a:ext cx="10753725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087050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120" y="2057400"/>
            <a:ext cx="6172200" cy="447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323" y="2057400"/>
            <a:ext cx="3932237" cy="447987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735" y="365125"/>
            <a:ext cx="10230585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GB" dirty="0">
                <a:solidFill>
                  <a:srgbClr val="002060"/>
                </a:solidFill>
                <a:latin typeface="Arial Black" panose="020B0A04020102020204" pitchFamily="34" charset="0"/>
              </a:rPr>
              <a:t>Main Title</a:t>
            </a:r>
            <a: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  <a:t/>
            </a:r>
            <a:br>
              <a:rPr lang="en-GB" sz="9600" dirty="0">
                <a:solidFill>
                  <a:srgbClr val="002060"/>
                </a:solidFill>
                <a:latin typeface="Arial Black" panose="020B0A0402010202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6874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850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926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17438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55817D-FA72-44E3-9F4B-8168C7260B67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9B8CFD-6D67-4A39-8486-BD13C89737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376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569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95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37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0832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65088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541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977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22C07C-DABC-4807-92B8-08E158A2D838}" type="datetimeFigureOut">
              <a:rPr lang="en-GB" smtClean="0"/>
              <a:t>10/04/2024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2EBF5-370A-4820-837F-C5CD2E3EA8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203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  <p:sldLayoutId id="2147483676" r:id="rId13"/>
    <p:sldLayoutId id="214748367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0113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customXml" Target="../ink/ink1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DF5E75-C501-E7F8-93CA-6C3EF971C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4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0711FF7-1BF6-0E1E-A548-627BE75AD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88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5099" y="1128328"/>
            <a:ext cx="2644471" cy="220380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Home Office </a:t>
            </a:r>
            <a:br>
              <a:rPr lang="en-GB" dirty="0">
                <a:solidFill>
                  <a:srgbClr val="FFFFFF"/>
                </a:solidFill>
                <a:latin typeface="Arial" panose="020B0604020202020204"/>
              </a:rPr>
            </a:b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Headcount 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3,420</a:t>
            </a:r>
            <a:r>
              <a:rPr kumimoji="0" lang="en-GB" sz="3600" b="0" i="0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endParaRPr kumimoji="0" lang="en-GB" sz="3600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(March 24)</a:t>
            </a:r>
          </a:p>
        </p:txBody>
      </p:sp>
      <p:sp>
        <p:nvSpPr>
          <p:cNvPr id="7" name="Rectangle 6"/>
          <p:cNvSpPr/>
          <p:nvPr/>
        </p:nvSpPr>
        <p:spPr>
          <a:xfrm>
            <a:off x="456796" y="6119818"/>
            <a:ext cx="8193437" cy="572392"/>
          </a:xfrm>
          <a:prstGeom prst="rect">
            <a:avLst/>
          </a:prstGeom>
          <a:solidFill>
            <a:srgbClr val="2D2B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200" noProof="0" dirty="0">
                <a:solidFill>
                  <a:srgbClr val="FFFFFF"/>
                </a:solidFill>
                <a:latin typeface="Arial" panose="020B0604020202020204"/>
              </a:rPr>
              <a:t>To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tal number of officers recruited Jan 2020 to Mar 2024 =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1706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50402" y="1129638"/>
            <a:ext cx="2615979" cy="223227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PCC</a:t>
            </a:r>
            <a:r>
              <a:rPr kumimoji="0" lang="en-GB" b="0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FTE Officer</a:t>
            </a:r>
            <a:br>
              <a:rPr lang="en-GB" dirty="0">
                <a:solidFill>
                  <a:srgbClr val="FFFFFF"/>
                </a:solidFill>
                <a:latin typeface="Arial" panose="020B0604020202020204"/>
              </a:rPr>
            </a:b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 Increase </a:t>
            </a: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+650</a:t>
            </a: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(Jan 20 –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March</a:t>
            </a:r>
            <a:r>
              <a:rPr kumimoji="0" lang="en-GB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</a:t>
            </a: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24)</a:t>
            </a:r>
          </a:p>
        </p:txBody>
      </p:sp>
      <p:sp>
        <p:nvSpPr>
          <p:cNvPr id="3" name="Down Arrow 2"/>
          <p:cNvSpPr/>
          <p:nvPr/>
        </p:nvSpPr>
        <p:spPr>
          <a:xfrm>
            <a:off x="1499309" y="3432950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Down Arrow 14"/>
          <p:cNvSpPr/>
          <p:nvPr/>
        </p:nvSpPr>
        <p:spPr>
          <a:xfrm>
            <a:off x="4313664" y="3432950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146F95-138F-3F30-19E1-AEB5CF10A0A1}"/>
              </a:ext>
            </a:extLst>
          </p:cNvPr>
          <p:cNvSpPr/>
          <p:nvPr/>
        </p:nvSpPr>
        <p:spPr>
          <a:xfrm>
            <a:off x="8899927" y="1128328"/>
            <a:ext cx="2207111" cy="55638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44239" y="3862165"/>
            <a:ext cx="2615331" cy="216301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Actual </a:t>
            </a: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Headcount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in </a:t>
            </a:r>
            <a:r>
              <a:rPr lang="en-GB" dirty="0">
                <a:solidFill>
                  <a:srgbClr val="FFFFFF"/>
                </a:solidFill>
                <a:latin typeface="Arial" panose="020B0604020202020204"/>
              </a:rPr>
              <a:t>HIOWC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 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3,440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(March 24)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240649" y="3862164"/>
            <a:ext cx="2625732" cy="216301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Actual FTE Officer Increase in HIOWC</a:t>
            </a:r>
            <a:endParaRPr kumimoji="0" lang="en-GB" b="0" i="0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FFFFFF"/>
                </a:solidFill>
                <a:latin typeface="Arial" panose="020B0604020202020204"/>
              </a:rPr>
              <a:t>+686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(Jan 20 - March 24)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054329" y="1134064"/>
            <a:ext cx="2615979" cy="222699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headcount 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PCSO headcount 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241</a:t>
            </a:r>
          </a:p>
          <a:p>
            <a:pPr algn="ctr"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</a:rPr>
              <a:t>(March 20)</a:t>
            </a:r>
            <a:endParaRPr lang="en-GB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96000" y="3862164"/>
            <a:ext cx="2574308" cy="21654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Staff headcount  </a:t>
            </a:r>
            <a:b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2228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PCSO headcount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(March</a:t>
            </a:r>
            <a:r>
              <a:rPr kumimoji="0" lang="en-GB" i="0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GB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909510" y="1557405"/>
            <a:ext cx="2132091" cy="484860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The Constabulary has a strong network of volunteers, including Special Constables, </a:t>
            </a:r>
            <a:r>
              <a:rPr lang="en-GB" sz="1500" dirty="0">
                <a:solidFill>
                  <a:schemeClr val="bg1"/>
                </a:solidFill>
                <a:latin typeface="Arial" panose="020B0604020202020204"/>
              </a:rPr>
              <a:t>Community</a:t>
            </a: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</a:rPr>
              <a:t> Speed Watch, and a Cadets programme for young people.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257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Volunteers </a:t>
            </a:r>
            <a:b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(+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Community </a:t>
            </a:r>
            <a:r>
              <a:rPr kumimoji="0" lang="en-GB" sz="1500" b="0" i="0" u="none" strike="noStrike" kern="1200" cap="none" spc="0" normalizeH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SpeedWatch</a:t>
            </a: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500" baseline="0" dirty="0">
              <a:solidFill>
                <a:schemeClr val="bg1"/>
              </a:solidFill>
              <a:latin typeface="Arial" panose="020B060402020202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233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Police Cadets </a:t>
            </a:r>
            <a:b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15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&amp; Leaders</a:t>
            </a: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5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Down Arrow 11">
            <a:extLst>
              <a:ext uri="{FF2B5EF4-FFF2-40B4-BE49-F238E27FC236}">
                <a16:creationId xmlns:a16="http://schemas.microsoft.com/office/drawing/2014/main" id="{CDF5B75D-D6C2-6FDF-B9B7-F0A5BA41E726}"/>
              </a:ext>
            </a:extLst>
          </p:cNvPr>
          <p:cNvSpPr/>
          <p:nvPr/>
        </p:nvSpPr>
        <p:spPr>
          <a:xfrm>
            <a:off x="7154524" y="3432950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895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4E5524-0F5E-06BF-0A51-57F011245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2196" y="1632480"/>
            <a:ext cx="2644471" cy="186795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Home Office officer Headcount 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3,400</a:t>
            </a:r>
            <a:r>
              <a:rPr kumimoji="0" lang="en-GB" sz="3600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(March 25)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24091" y="1632480"/>
            <a:ext cx="2615979" cy="188482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PCC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FTE Officer </a:t>
            </a:r>
            <a:b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Increase Target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+725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(Jan 20 – March 25)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5758" y="4229145"/>
            <a:ext cx="5404312" cy="18481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additional officers will boost local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policing, enhance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lang="en-GB" sz="2000" dirty="0">
                <a:solidFill>
                  <a:srgbClr val="FFFFFF"/>
                </a:solidFill>
                <a:latin typeface="Arial" panose="020B0604020202020204"/>
              </a:rPr>
              <a:t>the management of offenders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,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tackle most serious violence,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and bolster our Intelligence Unit and professional standards department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830519" y="4229145"/>
            <a:ext cx="4471031" cy="1848174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These additional staff will improve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our Intelligence capability, enable </a:t>
            </a:r>
            <a:b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us to open more front counters, as well as enhancing vetting, mental health and professional standards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793327" y="1645252"/>
            <a:ext cx="2676773" cy="187205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PCC Staff headcount Increase  </a:t>
            </a:r>
          </a:p>
          <a:p>
            <a:pPr lvl="0" algn="ctr">
              <a:defRPr/>
            </a:pPr>
            <a:r>
              <a:rPr lang="en-GB" sz="36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+ 35</a:t>
            </a:r>
          </a:p>
          <a:p>
            <a:pPr lvl="0" algn="ctr">
              <a:defRPr/>
            </a:pPr>
            <a:r>
              <a:rPr lang="en-GB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(Apr 24 – Mar 25 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251932" y="1809748"/>
            <a:ext cx="1357314" cy="1333854"/>
          </a:xfrm>
          <a:prstGeom prst="wedgeEllipseCallout">
            <a:avLst>
              <a:gd name="adj1" fmla="val -121051"/>
              <a:gd name="adj2" fmla="val 28813"/>
            </a:avLst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An increase of 75 for </a:t>
            </a:r>
            <a:r>
              <a:rPr lang="en-GB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2024/25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241107ED-2EEE-2389-A85D-7C1747C4555D}"/>
              </a:ext>
            </a:extLst>
          </p:cNvPr>
          <p:cNvSpPr/>
          <p:nvPr/>
        </p:nvSpPr>
        <p:spPr>
          <a:xfrm>
            <a:off x="1667766" y="3720136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5EA25CB4-2C58-2893-D970-BD25D17E5EAF}"/>
              </a:ext>
            </a:extLst>
          </p:cNvPr>
          <p:cNvSpPr/>
          <p:nvPr/>
        </p:nvSpPr>
        <p:spPr>
          <a:xfrm>
            <a:off x="4362091" y="3720136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8D72F05D-5E9E-F600-4B58-8CDD195E67DD}"/>
              </a:ext>
            </a:extLst>
          </p:cNvPr>
          <p:cNvSpPr/>
          <p:nvPr/>
        </p:nvSpPr>
        <p:spPr>
          <a:xfrm>
            <a:off x="8889397" y="3720136"/>
            <a:ext cx="484632" cy="360335"/>
          </a:xfrm>
          <a:prstGeom prst="down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837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927ACA2-76EE-430C-568B-51FBC5939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54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7528CC-F366-9270-F08B-E06DA4A98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424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8536FA-0DA5-BD4D-91D6-B4A05884D3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568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6541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20282A0-3AC5-33CC-E6FC-A021A60E0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782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E780E3-F5AD-AB24-FE7E-60E5528C3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284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47C406-59E4-14C9-A0A8-DE818C6D6B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0800000">
            <a:off x="2583924" y="4781507"/>
            <a:ext cx="614171" cy="56693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91596" y="5639233"/>
            <a:ext cx="4654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force is arresting and bringing far more people into Custody than 12 months ago. </a:t>
            </a:r>
          </a:p>
        </p:txBody>
      </p:sp>
      <p:sp>
        <p:nvSpPr>
          <p:cNvPr id="13" name="Down Arrow 12"/>
          <p:cNvSpPr/>
          <p:nvPr/>
        </p:nvSpPr>
        <p:spPr>
          <a:xfrm>
            <a:off x="8064537" y="4960470"/>
            <a:ext cx="614171" cy="56693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6456099" y="5750777"/>
            <a:ext cx="3831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is down in all four geographical Areas of the force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8337" y="1759099"/>
            <a:ext cx="5695567" cy="297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684" y="2257217"/>
            <a:ext cx="5554653" cy="198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22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D882AA-FACE-2C2A-A47D-94B0B6478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1584" y="5565878"/>
            <a:ext cx="10498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Success in shoplifting – </a:t>
            </a:r>
            <a:r>
              <a:rPr lang="en-GB" b="1" dirty="0">
                <a:solidFill>
                  <a:schemeClr val="bg1"/>
                </a:solidFill>
                <a:latin typeface="Arial" panose="020B0604020202020204"/>
              </a:rPr>
              <a:t>re</a:t>
            </a: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porting is up, charges against offenders are also up (2,558 more outcomes). </a:t>
            </a:r>
            <a:r>
              <a:rPr lang="en-GB" b="1" dirty="0">
                <a:solidFill>
                  <a:schemeClr val="bg1"/>
                </a:solidFill>
                <a:latin typeface="Arial" panose="020B0604020202020204"/>
              </a:rPr>
              <a:t>Success here</a:t>
            </a:r>
            <a:r>
              <a:rPr kumimoji="0" lang="en-GB" b="1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is linked to reductions in other crimes (e.g. robbery and burglary).</a:t>
            </a:r>
            <a:endParaRPr kumimoji="0" lang="en-GB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87" y="2385873"/>
            <a:ext cx="4799013" cy="3503170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 rot="5400000">
            <a:off x="6093967" y="2960277"/>
            <a:ext cx="614171" cy="802855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069352" y="2589725"/>
            <a:ext cx="362366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b="1" dirty="0" smtClean="0">
                <a:solidFill>
                  <a:srgbClr val="002060"/>
                </a:solidFill>
                <a:latin typeface="Arial" panose="020B0604020202020204"/>
              </a:rPr>
              <a:t>Crime is down in nearly every category, with 10.4% fewer burglaries and a reduction in serious violence of 12.2%.</a:t>
            </a:r>
          </a:p>
          <a:p>
            <a:pPr lvl="0">
              <a:defRPr/>
            </a:pPr>
            <a:endParaRPr lang="en-GB" b="1" dirty="0" smtClean="0">
              <a:solidFill>
                <a:srgbClr val="002060"/>
              </a:solidFill>
              <a:latin typeface="Arial" panose="020B060402020202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Arial" panose="020B0604020202020204"/>
              </a:rPr>
              <a:t>ASB is down 14%.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dirty="0" smtClean="0">
              <a:solidFill>
                <a:srgbClr val="002060"/>
              </a:solidFill>
              <a:latin typeface="Arial" panose="020B0604020202020204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en-GB" dirty="0" smtClean="0">
                <a:solidFill>
                  <a:srgbClr val="002060"/>
                </a:solidFill>
                <a:latin typeface="Arial" panose="020B0604020202020204"/>
              </a:rPr>
              <a:t>The one exception is shoplifting where the force has had a particular drive to encourage reporting and target offenders. This has been welcomed by businesses. 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endParaRPr lang="en-GB" dirty="0">
              <a:solidFill>
                <a:schemeClr val="bg1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68737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D7CDE2E-5ACB-9B5D-3103-5CEAD8C7B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16200000">
            <a:off x="4019155" y="5169170"/>
            <a:ext cx="614171" cy="802859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438792" y="5106250"/>
            <a:ext cx="38484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 is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of the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best, compared with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comparable forces,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terms of all outcomes achieved in and out of court</a:t>
            </a:r>
          </a:p>
        </p:txBody>
      </p:sp>
      <p:sp>
        <p:nvSpPr>
          <p:cNvPr id="14" name="Down Arrow 13"/>
          <p:cNvSpPr/>
          <p:nvPr/>
        </p:nvSpPr>
        <p:spPr>
          <a:xfrm rot="5400000">
            <a:off x="6576567" y="1846324"/>
            <a:ext cx="614171" cy="802855"/>
          </a:xfrm>
          <a:prstGeom prst="down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581900" y="1475439"/>
            <a:ext cx="33709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Across many crime types, </a:t>
            </a:r>
            <a:r>
              <a:rPr lang="en-GB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offenders </a:t>
            </a:r>
            <a:r>
              <a:rPr lang="en-GB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held to account last year than in the previous year.</a:t>
            </a:r>
          </a:p>
          <a:p>
            <a:endParaRPr lang="en-GB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Outcomes for those committing burglary are up 14.2% and serious sexual offences up by 25.2%.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884" y="1149803"/>
            <a:ext cx="4661144" cy="28100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900" y="4321843"/>
            <a:ext cx="6552481" cy="237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6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3BF3A3-96DF-8A14-6DF7-1A5DC68045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1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8D7F0F-E3BB-A454-C41F-CB78153B0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15687" cy="692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50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EE487-C722-41FD-91BE-7A377BD27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5B29432-54CB-1CD7-42DB-CF5C4C7A8B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037442"/>
              </p:ext>
            </p:extLst>
          </p:nvPr>
        </p:nvGraphicFramePr>
        <p:xfrm>
          <a:off x="450574" y="1924436"/>
          <a:ext cx="5046893" cy="402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246">
                  <a:extLst>
                    <a:ext uri="{9D8B030D-6E8A-4147-A177-3AD203B41FA5}">
                      <a16:colId xmlns:a16="http://schemas.microsoft.com/office/drawing/2014/main" val="1101890973"/>
                    </a:ext>
                  </a:extLst>
                </a:gridCol>
                <a:gridCol w="1174811">
                  <a:extLst>
                    <a:ext uri="{9D8B030D-6E8A-4147-A177-3AD203B41FA5}">
                      <a16:colId xmlns:a16="http://schemas.microsoft.com/office/drawing/2014/main" val="1193645159"/>
                    </a:ext>
                  </a:extLst>
                </a:gridCol>
                <a:gridCol w="1150836">
                  <a:extLst>
                    <a:ext uri="{9D8B030D-6E8A-4147-A177-3AD203B41FA5}">
                      <a16:colId xmlns:a16="http://schemas.microsoft.com/office/drawing/2014/main" val="134602624"/>
                    </a:ext>
                  </a:extLst>
                </a:gridCol>
              </a:tblGrid>
              <a:tr h="330865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716" marR="82716" marT="41358" marB="41358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HIOWC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81527"/>
                  </a:ext>
                </a:extLst>
              </a:tr>
              <a:tr h="33546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21752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1,012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1,019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22414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Level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84.29%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54442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 Speed to Ans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00:08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13:13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82077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418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35603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After Threshold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26.69%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08735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Total Abandoned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41.02%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9560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 Speed to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08:36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260838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Wait Time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02:54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0:53:25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8211"/>
                  </a:ext>
                </a:extLst>
              </a:tr>
              <a:tr h="33546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Calls Ans over 10 mins vs Ans.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51% (306)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253920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MTD SL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accent2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86.10%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09:45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17905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5D0F4B6-F5DF-72FB-C576-8583809AC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5166395"/>
              </p:ext>
            </p:extLst>
          </p:nvPr>
        </p:nvGraphicFramePr>
        <p:xfrm>
          <a:off x="5948041" y="1924436"/>
          <a:ext cx="5046893" cy="40209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21246">
                  <a:extLst>
                    <a:ext uri="{9D8B030D-6E8A-4147-A177-3AD203B41FA5}">
                      <a16:colId xmlns:a16="http://schemas.microsoft.com/office/drawing/2014/main" val="1101890973"/>
                    </a:ext>
                  </a:extLst>
                </a:gridCol>
                <a:gridCol w="1174811">
                  <a:extLst>
                    <a:ext uri="{9D8B030D-6E8A-4147-A177-3AD203B41FA5}">
                      <a16:colId xmlns:a16="http://schemas.microsoft.com/office/drawing/2014/main" val="1193645159"/>
                    </a:ext>
                  </a:extLst>
                </a:gridCol>
                <a:gridCol w="1150836">
                  <a:extLst>
                    <a:ext uri="{9D8B030D-6E8A-4147-A177-3AD203B41FA5}">
                      <a16:colId xmlns:a16="http://schemas.microsoft.com/office/drawing/2014/main" val="134602624"/>
                    </a:ext>
                  </a:extLst>
                </a:gridCol>
              </a:tblGrid>
              <a:tr h="330865">
                <a:tc rowSpan="2"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716" marR="82716" marT="41358" marB="41358"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HIOWC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5181527"/>
                  </a:ext>
                </a:extLst>
              </a:tr>
              <a:tr h="335461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999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101</a:t>
                      </a:r>
                    </a:p>
                  </a:txBody>
                  <a:tcPr marL="82716" marR="82716" marT="41358" marB="41358"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0921752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Volume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720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547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522414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Level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92.92%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2854442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 Speed to Ans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00:03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02:02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082077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35603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After Threshold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6.95%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08735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Total Abandoned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13.16%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069560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Ave. Speed to </a:t>
                      </a:r>
                      <a:r>
                        <a:rPr lang="en-US" sz="1600" b="1" i="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Aband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04:25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4260838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Maximum Wait Time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01:46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0:57:38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568211"/>
                  </a:ext>
                </a:extLst>
              </a:tr>
              <a:tr h="335461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 Calls Ans over 10 mins vs Ans.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 (24)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4253920"/>
                  </a:ext>
                </a:extLst>
              </a:tr>
              <a:tr h="33546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MTD SL</a:t>
                      </a:r>
                    </a:p>
                  </a:txBody>
                  <a:tcPr marL="82716" marR="82716" marT="41358" marB="41358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94.54%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02:19</a:t>
                      </a:r>
                    </a:p>
                  </a:txBody>
                  <a:tcPr marL="82716" marR="82716" marT="41358" marB="41358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1790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699753C-36C1-327B-6813-17BF9D1AA59A}"/>
              </a:ext>
            </a:extLst>
          </p:cNvPr>
          <p:cNvSpPr txBox="1"/>
          <p:nvPr/>
        </p:nvSpPr>
        <p:spPr>
          <a:xfrm>
            <a:off x="450574" y="1924436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2AA4B4-9632-7443-6D24-33B30F94828A}"/>
              </a:ext>
            </a:extLst>
          </p:cNvPr>
          <p:cNvSpPr txBox="1"/>
          <p:nvPr/>
        </p:nvSpPr>
        <p:spPr>
          <a:xfrm>
            <a:off x="5883966" y="1924436"/>
            <a:ext cx="2491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March 2024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0574" y="1151906"/>
            <a:ext cx="691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Improvements in in the past year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5378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EE487-C722-41FD-91BE-7A377BD27A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68603" y="2166915"/>
            <a:ext cx="4127750" cy="375541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0"/>
              </a:spcAft>
            </a:pPr>
            <a:endParaRPr lang="en-GB" sz="2000" b="1" i="0" u="none" strike="noStrike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Improved </a:t>
            </a:r>
            <a:r>
              <a:rPr lang="en-GB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 Management </a:t>
            </a:r>
            <a:r>
              <a:rPr lang="en-GB" sz="20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staffing levels</a:t>
            </a:r>
            <a:endParaRPr lang="en-GB" sz="20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000" b="0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March </a:t>
            </a: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2023 = </a:t>
            </a:r>
            <a:r>
              <a:rPr lang="en-GB" sz="20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274 (FTE)</a:t>
            </a:r>
          </a:p>
          <a:p>
            <a:pPr algn="ctr">
              <a:spcAft>
                <a:spcPts val="0"/>
              </a:spcAft>
            </a:pPr>
            <a:r>
              <a:rPr lang="en-GB" sz="2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algn="ctr">
              <a:spcAft>
                <a:spcPts val="0"/>
              </a:spcAft>
            </a:pPr>
            <a:endParaRPr lang="en-GB" sz="2000" b="0" i="0" u="none" strike="noStrike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400" b="0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January 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2024 </a:t>
            </a:r>
            <a:endParaRPr lang="en-GB" sz="2400" b="0" i="0" u="none" strike="noStrike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en-GB" sz="2400" b="0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GB" sz="2400" b="1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337 (FTE</a:t>
            </a:r>
            <a:r>
              <a:rPr lang="en-GB" sz="2400" b="1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spcAft>
                <a:spcPts val="0"/>
              </a:spcAft>
            </a:pPr>
            <a:endParaRPr lang="en-GB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endParaRPr lang="en-GB" sz="1400" b="1" i="0" u="none" strike="noStrike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0574" y="1151906"/>
            <a:ext cx="83609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have we achieved this improvement?</a:t>
            </a:r>
            <a:endParaRPr lang="en-GB" sz="32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11222" y="2166915"/>
            <a:ext cx="5104787" cy="375542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Victims are now being served far quicker on 999 and 101 services. </a:t>
            </a:r>
            <a:b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Enablers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included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new call centre, new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technology,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staff issues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resolved, a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concerted recruitment 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drive and 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 retain staff</a:t>
            </a:r>
            <a:r>
              <a:rPr lang="en-GB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Down Arrow 13"/>
          <p:cNvSpPr/>
          <p:nvPr/>
        </p:nvSpPr>
        <p:spPr>
          <a:xfrm>
            <a:off x="8068873" y="3791762"/>
            <a:ext cx="1127209" cy="1011156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3844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9617663-0083-A6E4-4893-04039BB91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168" y="3562419"/>
            <a:ext cx="6286500" cy="146685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5451033" y="4630443"/>
            <a:ext cx="842890" cy="3690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9C4039-CD2C-24BF-95BC-D13071205F8F}"/>
              </a:ext>
            </a:extLst>
          </p:cNvPr>
          <p:cNvSpPr/>
          <p:nvPr/>
        </p:nvSpPr>
        <p:spPr>
          <a:xfrm>
            <a:off x="7075455" y="1907706"/>
            <a:ext cx="4241729" cy="431009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793" y="5182971"/>
            <a:ext cx="6238875" cy="15030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70706" y="2262737"/>
            <a:ext cx="4039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force is </a:t>
            </a:r>
            <a:r>
              <a:rPr lang="en-GB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dispatching and getting </a:t>
            </a: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scene quicker for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Grade 1 (emergencies with the </a:t>
            </a:r>
            <a:b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greatest risk) and Grade 2 calls.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168" y="1696942"/>
            <a:ext cx="6381750" cy="149542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5550237" y="6217805"/>
            <a:ext cx="850563" cy="372999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ounded Rectangle 12"/>
          <p:cNvSpPr/>
          <p:nvPr/>
        </p:nvSpPr>
        <p:spPr>
          <a:xfrm>
            <a:off x="5399098" y="2730571"/>
            <a:ext cx="842890" cy="369028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207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75E34-A96D-5780-64A8-B62152B50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5840437-3550-43B0-CE84-08257DC57486}"/>
              </a:ext>
            </a:extLst>
          </p:cNvPr>
          <p:cNvSpPr/>
          <p:nvPr/>
        </p:nvSpPr>
        <p:spPr>
          <a:xfrm>
            <a:off x="397565" y="1103243"/>
            <a:ext cx="4075044" cy="17194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F1741B-69F2-3997-4526-312C83DBAE6C}"/>
              </a:ext>
            </a:extLst>
          </p:cNvPr>
          <p:cNvSpPr/>
          <p:nvPr/>
        </p:nvSpPr>
        <p:spPr>
          <a:xfrm>
            <a:off x="4674704" y="1103243"/>
            <a:ext cx="4075044" cy="171947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B1B4BE-265F-B37D-71E2-2BA720E59346}"/>
              </a:ext>
            </a:extLst>
          </p:cNvPr>
          <p:cNvSpPr/>
          <p:nvPr/>
        </p:nvSpPr>
        <p:spPr>
          <a:xfrm>
            <a:off x="397565" y="2985052"/>
            <a:ext cx="4075044" cy="127883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ACC47AA-6895-97DA-9F40-0A14C40101B2}"/>
              </a:ext>
            </a:extLst>
          </p:cNvPr>
          <p:cNvSpPr/>
          <p:nvPr/>
        </p:nvSpPr>
        <p:spPr>
          <a:xfrm>
            <a:off x="4674704" y="2956966"/>
            <a:ext cx="4075044" cy="2187758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90CDB7-78FB-C4EC-1B1B-AAB47B7B5BF5}"/>
              </a:ext>
            </a:extLst>
          </p:cNvPr>
          <p:cNvSpPr/>
          <p:nvPr/>
        </p:nvSpPr>
        <p:spPr>
          <a:xfrm>
            <a:off x="397565" y="4426227"/>
            <a:ext cx="4075044" cy="171947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A94D7D-68D7-15C4-2A7B-2E6474FF7E0F}"/>
              </a:ext>
            </a:extLst>
          </p:cNvPr>
          <p:cNvSpPr/>
          <p:nvPr/>
        </p:nvSpPr>
        <p:spPr>
          <a:xfrm>
            <a:off x="8908774" y="1103243"/>
            <a:ext cx="2223052" cy="1638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AD0C8E6-2B8E-B770-2B99-016C7D5B090E}"/>
              </a:ext>
            </a:extLst>
          </p:cNvPr>
          <p:cNvSpPr/>
          <p:nvPr/>
        </p:nvSpPr>
        <p:spPr>
          <a:xfrm>
            <a:off x="4674705" y="5286894"/>
            <a:ext cx="4075044" cy="84205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73ED864-E3D2-6A1E-B52B-F8CDC950DF74}"/>
              </a:ext>
            </a:extLst>
          </p:cNvPr>
          <p:cNvSpPr txBox="1"/>
          <p:nvPr/>
        </p:nvSpPr>
        <p:spPr>
          <a:xfrm>
            <a:off x="547478" y="1178185"/>
            <a:ext cx="3756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New self-serve performance dashboard for statistics and code compliance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60D4935-F6DF-59FE-235B-CCB200201EAA}"/>
              </a:ext>
            </a:extLst>
          </p:cNvPr>
          <p:cNvSpPr txBox="1"/>
          <p:nvPr/>
        </p:nvSpPr>
        <p:spPr>
          <a:xfrm>
            <a:off x="558249" y="3227846"/>
            <a:ext cx="3756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Direct feedback from </a:t>
            </a:r>
            <a:b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victims to OIC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BC7ECFF-499E-A21C-9E6E-68835B5AD36A}"/>
              </a:ext>
            </a:extLst>
          </p:cNvPr>
          <p:cNvSpPr txBox="1"/>
          <p:nvPr/>
        </p:nvSpPr>
        <p:spPr>
          <a:xfrm>
            <a:off x="4800226" y="5477089"/>
            <a:ext cx="3909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 smtClean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Force-wide </a:t>
            </a: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eLearning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BD6A14-C817-4446-5EC7-603E1937E78D}"/>
              </a:ext>
            </a:extLst>
          </p:cNvPr>
          <p:cNvSpPr txBox="1"/>
          <p:nvPr/>
        </p:nvSpPr>
        <p:spPr>
          <a:xfrm>
            <a:off x="4833730" y="1171883"/>
            <a:ext cx="3756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Bespoke classroom training for Call Management that is being rolled out across the force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6B9AE1B-B1FE-C1D3-0EFD-7F60E0F86C25}"/>
              </a:ext>
            </a:extLst>
          </p:cNvPr>
          <p:cNvSpPr txBox="1"/>
          <p:nvPr/>
        </p:nvSpPr>
        <p:spPr>
          <a:xfrm>
            <a:off x="4833729" y="3089347"/>
            <a:ext cx="37569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Extra staff into Witness Care Unit to help support victims and witnesses in light of court backlogs and delays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00860B-660B-2D5B-A730-6A09A3F95141}"/>
              </a:ext>
            </a:extLst>
          </p:cNvPr>
          <p:cNvSpPr txBox="1"/>
          <p:nvPr/>
        </p:nvSpPr>
        <p:spPr>
          <a:xfrm>
            <a:off x="8829260" y="1171883"/>
            <a:ext cx="23025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Two-way messaging </a:t>
            </a:r>
            <a:b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</a:br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via Victims Portal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C268C8-A2D8-0DF4-16D2-CFB5A85B1682}"/>
              </a:ext>
            </a:extLst>
          </p:cNvPr>
          <p:cNvSpPr txBox="1"/>
          <p:nvPr/>
        </p:nvSpPr>
        <p:spPr>
          <a:xfrm>
            <a:off x="547478" y="4559291"/>
            <a:ext cx="37569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Victims Hub and three additional OPCC-funded police staff to signpost to commissioned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68C3184-FD93-C5A4-98EA-1BFAB8E25B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2" t="419" r="28434" b="2832"/>
          <a:stretch/>
        </p:blipFill>
        <p:spPr>
          <a:xfrm>
            <a:off x="8877755" y="2824574"/>
            <a:ext cx="2254072" cy="33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03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79EEA1-C87B-DE23-09C7-289EA55F6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15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463545-0E66-AE47-9DF6-D56F83121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5AE9E2-7AEC-4592-6729-124DC007D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852" y="4432853"/>
            <a:ext cx="3011556" cy="2007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254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8AA511-E4F6-B7B1-B14F-4CCD31495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550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194DFB-ECB1-E80A-11A1-532E603D52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4B47BD-92F9-FCEB-EB63-47D388F173AB}"/>
              </a:ext>
            </a:extLst>
          </p:cNvPr>
          <p:cNvSpPr/>
          <p:nvPr/>
        </p:nvSpPr>
        <p:spPr>
          <a:xfrm>
            <a:off x="8607286" y="1610139"/>
            <a:ext cx="2645930" cy="4473669"/>
          </a:xfrm>
          <a:prstGeom prst="rect">
            <a:avLst/>
          </a:prstGeom>
          <a:solidFill>
            <a:srgbClr val="2D2B70"/>
          </a:solidFill>
          <a:ln>
            <a:solidFill>
              <a:srgbClr val="2D2B7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2ECC71-E6CF-4E9A-640D-5E43D7BD3C22}"/>
              </a:ext>
            </a:extLst>
          </p:cNvPr>
          <p:cNvSpPr txBox="1"/>
          <p:nvPr/>
        </p:nvSpPr>
        <p:spPr>
          <a:xfrm>
            <a:off x="8714563" y="2092646"/>
            <a:ext cx="243137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policing principles apply to everyone in policing.</a:t>
            </a:r>
          </a:p>
          <a:p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will support your decisions and help shape culture, thereby increasing trust and confidence </a:t>
            </a:r>
          </a:p>
          <a:p>
            <a:r>
              <a:rPr lang="en-US" sz="19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policing.</a:t>
            </a:r>
          </a:p>
        </p:txBody>
      </p:sp>
    </p:spTree>
    <p:extLst>
      <p:ext uri="{BB962C8B-B14F-4D97-AF65-F5344CB8AC3E}">
        <p14:creationId xmlns:p14="http://schemas.microsoft.com/office/powerpoint/2010/main" val="18762480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F84FEE1-96C8-5770-6EB1-1937CCFEC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57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976B61-4D64-52D2-2235-5E3FDE485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55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9CBB4-D78C-2CA2-F8B7-F36F905152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98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58B3E3-C69F-6DFD-7D26-27B62EB8C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4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4104" y="-14321"/>
            <a:ext cx="7850983" cy="36997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34" name="Ink 133"/>
              <p14:cNvContentPartPr/>
              <p14:nvPr/>
            </p14:nvContentPartPr>
            <p14:xfrm>
              <a:off x="0" y="0"/>
              <a:ext cx="0" cy="0"/>
            </p14:xfrm>
          </p:contentPart>
        </mc:Choice>
        <mc:Fallback xmlns="">
          <p:pic>
            <p:nvPicPr>
              <p:cNvPr id="134" name="Ink 133"/>
              <p:cNvPicPr/>
              <p:nvPr/>
            </p:nvPicPr>
            <p:blipFill>
              <a:blip/>
              <a:stretch>
                <a:fillRect/>
              </a:stretch>
            </p:blipFill>
            <p:spPr>
              <a:xfrm>
                <a:off x="0" y="0"/>
                <a:ext cx="0" cy="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403D04DA-0D72-4D43-A09B-727A2A4D87AB}"/>
              </a:ext>
            </a:extLst>
          </p:cNvPr>
          <p:cNvSpPr/>
          <p:nvPr/>
        </p:nvSpPr>
        <p:spPr>
          <a:xfrm>
            <a:off x="1671465" y="2564048"/>
            <a:ext cx="6480313" cy="19549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B0C383-62CF-F2F9-9837-4B94213C51A3}"/>
              </a:ext>
            </a:extLst>
          </p:cNvPr>
          <p:cNvSpPr txBox="1"/>
          <p:nvPr/>
        </p:nvSpPr>
        <p:spPr>
          <a:xfrm>
            <a:off x="3862156" y="2564048"/>
            <a:ext cx="43235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 shape policing in your </a:t>
            </a:r>
            <a:r>
              <a:rPr lang="en-US" sz="15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endParaRPr lang="en-US" sz="1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5F39A6-75FD-79B3-754F-F282DF8B18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" t="21473" r="45950" b="13665"/>
          <a:stretch/>
        </p:blipFill>
        <p:spPr>
          <a:xfrm>
            <a:off x="146578" y="2905520"/>
            <a:ext cx="8440775" cy="39776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018D9D-570C-56E4-6F40-08D06E76316D}"/>
              </a:ext>
            </a:extLst>
          </p:cNvPr>
          <p:cNvSpPr txBox="1"/>
          <p:nvPr/>
        </p:nvSpPr>
        <p:spPr>
          <a:xfrm>
            <a:off x="434438" y="500454"/>
            <a:ext cx="33386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2.a What are the issues affecting you in your community which would benefit from joint working between police partners </a:t>
            </a:r>
            <a:b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community members </a:t>
            </a:r>
            <a:b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resolve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A8A0F1-E530-F964-E4C7-A6B67447F5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47" t="19186" r="2910" b="5093"/>
          <a:stretch/>
        </p:blipFill>
        <p:spPr>
          <a:xfrm>
            <a:off x="9192544" y="3903662"/>
            <a:ext cx="1737351" cy="2712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14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EFA827-62EB-600F-2904-2E2A4BA6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9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9BEC94-ECB5-5B37-DDBC-546A19179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18792"/>
              </p:ext>
            </p:extLst>
          </p:nvPr>
        </p:nvGraphicFramePr>
        <p:xfrm>
          <a:off x="406003" y="1598913"/>
          <a:ext cx="10805335" cy="37633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3613">
                  <a:extLst>
                    <a:ext uri="{9D8B030D-6E8A-4147-A177-3AD203B41FA5}">
                      <a16:colId xmlns:a16="http://schemas.microsoft.com/office/drawing/2014/main" val="2425210620"/>
                    </a:ext>
                  </a:extLst>
                </a:gridCol>
                <a:gridCol w="1332991">
                  <a:extLst>
                    <a:ext uri="{9D8B030D-6E8A-4147-A177-3AD203B41FA5}">
                      <a16:colId xmlns:a16="http://schemas.microsoft.com/office/drawing/2014/main" val="1121989046"/>
                    </a:ext>
                  </a:extLst>
                </a:gridCol>
                <a:gridCol w="4209017">
                  <a:extLst>
                    <a:ext uri="{9D8B030D-6E8A-4147-A177-3AD203B41FA5}">
                      <a16:colId xmlns:a16="http://schemas.microsoft.com/office/drawing/2014/main" val="91594665"/>
                    </a:ext>
                  </a:extLst>
                </a:gridCol>
                <a:gridCol w="1377108">
                  <a:extLst>
                    <a:ext uri="{9D8B030D-6E8A-4147-A177-3AD203B41FA5}">
                      <a16:colId xmlns:a16="http://schemas.microsoft.com/office/drawing/2014/main" val="4288898484"/>
                    </a:ext>
                  </a:extLst>
                </a:gridCol>
                <a:gridCol w="1281717">
                  <a:extLst>
                    <a:ext uri="{9D8B030D-6E8A-4147-A177-3AD203B41FA5}">
                      <a16:colId xmlns:a16="http://schemas.microsoft.com/office/drawing/2014/main" val="1527711973"/>
                    </a:ext>
                  </a:extLst>
                </a:gridCol>
                <a:gridCol w="1800889">
                  <a:extLst>
                    <a:ext uri="{9D8B030D-6E8A-4147-A177-3AD203B41FA5}">
                      <a16:colId xmlns:a16="http://schemas.microsoft.com/office/drawing/2014/main" val="1955134460"/>
                    </a:ext>
                  </a:extLst>
                </a:gridCol>
              </a:tblGrid>
              <a:tr h="587696"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Risk Score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ID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Title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Likelihood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Impact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Status</a:t>
                      </a:r>
                    </a:p>
                  </a:txBody>
                  <a:tcPr anchor="ctr"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572594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186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Contact Management Service Delivery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446297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188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IPCO Non-Compliance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Increasing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144623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Workforce Mental Health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Increasing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4933660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179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and Safety Non-Compliance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Reducing</a:t>
                      </a:r>
                    </a:p>
                  </a:txBody>
                  <a:tcPr anchor="ctr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8106909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Recruitment &amp; Retention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Likely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7733277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178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HIOWC Police Legitimacy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Severe</a:t>
                      </a:r>
                    </a:p>
                  </a:txBody>
                  <a:tcPr anchor="ctr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</a:p>
                  </a:txBody>
                  <a:tcPr anchor="ctr">
                    <a:solidFill>
                      <a:schemeClr val="accent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74010"/>
                  </a:ext>
                </a:extLst>
              </a:tr>
              <a:tr h="453670">
                <a:tc>
                  <a:txBody>
                    <a:bodyPr/>
                    <a:lstStyle/>
                    <a:p>
                      <a:endParaRPr lang="en-GB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 193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1600" b="1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SSD/ DFG Backlog and Capacity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Possible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Major</a:t>
                      </a: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8484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38555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E818C-4BC1-2E6A-0B0A-21C765474B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471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BF68F5-B1E5-2002-366D-DD2CE6EF6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sion &amp; Priorities Promo V3 SUBTIT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80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75341C-49D0-F8CE-CEB1-2347026AF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30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C28F74-60AC-B117-FEC2-45E642169F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2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7B83CB-9A68-7C6A-4D85-90A5BCAAD2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309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197A43B-5753-6499-7BBC-667AEB11F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097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90B413-D23C-1346-BD07-7AA17C93A3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4E10276-BA87-7652-567C-3618CD0267D9}"/>
              </a:ext>
            </a:extLst>
          </p:cNvPr>
          <p:cNvSpPr/>
          <p:nvPr/>
        </p:nvSpPr>
        <p:spPr>
          <a:xfrm>
            <a:off x="425003" y="1171977"/>
            <a:ext cx="5670997" cy="225702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B7B29E-B3BE-7E69-E721-BA1051C7B5C2}"/>
              </a:ext>
            </a:extLst>
          </p:cNvPr>
          <p:cNvSpPr/>
          <p:nvPr/>
        </p:nvSpPr>
        <p:spPr>
          <a:xfrm>
            <a:off x="425002" y="3578180"/>
            <a:ext cx="5670997" cy="30286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6D888A-FD72-DF71-82C5-FF7570B4953D}"/>
              </a:ext>
            </a:extLst>
          </p:cNvPr>
          <p:cNvSpPr/>
          <p:nvPr/>
        </p:nvSpPr>
        <p:spPr>
          <a:xfrm>
            <a:off x="6246253" y="3555642"/>
            <a:ext cx="5074278" cy="302868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49C0A90-D805-0161-30C1-B5C2409615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56" t="11410" r="27117" b="18340"/>
          <a:stretch/>
        </p:blipFill>
        <p:spPr>
          <a:xfrm>
            <a:off x="6246253" y="1171977"/>
            <a:ext cx="2807595" cy="22570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EA7A88-7970-0B1A-C0CE-19E5EB342A1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022" t="2417" r="7317" b="44638"/>
          <a:stretch/>
        </p:blipFill>
        <p:spPr>
          <a:xfrm>
            <a:off x="9204101" y="1171977"/>
            <a:ext cx="2116430" cy="225702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48362B-A43E-2D31-A310-121B81B14F15}"/>
              </a:ext>
            </a:extLst>
          </p:cNvPr>
          <p:cNvSpPr txBox="1"/>
          <p:nvPr/>
        </p:nvSpPr>
        <p:spPr>
          <a:xfrm>
            <a:off x="658967" y="1361769"/>
            <a:ext cx="5203065" cy="1654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Policing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Neighbourhood</a:t>
            </a: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Policing Teams,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District Policing Teams and the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Policing Support Unit.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3979F3-C6AC-EF59-5D96-21C5E01AB481}"/>
              </a:ext>
            </a:extLst>
          </p:cNvPr>
          <p:cNvSpPr txBox="1"/>
          <p:nvPr/>
        </p:nvSpPr>
        <p:spPr>
          <a:xfrm>
            <a:off x="425003" y="3662258"/>
            <a:ext cx="5670996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&amp; Criminal Justice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Custody, Intelligence and the wider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Criminal Justice system. Responsible for building and maintaining relationships with regional and national partners, including Prisons, the Crown Prosecution Service, Courts and Youth Offending.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0D7BC1-B0F7-1082-7DC2-2FC3AA7AB365}"/>
              </a:ext>
            </a:extLst>
          </p:cNvPr>
          <p:cNvSpPr txBox="1"/>
          <p:nvPr/>
        </p:nvSpPr>
        <p:spPr>
          <a:xfrm>
            <a:off x="5947894" y="3700376"/>
            <a:ext cx="5670996" cy="3147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Crime &amp; Criminal Justice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JOU is divided into three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broad areas of policing specialism </a:t>
            </a:r>
            <a:b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Firearms, Operations and Roads Policing. </a:t>
            </a:r>
          </a:p>
          <a:p>
            <a:pPr algn="ctr"/>
            <a:endParaRPr lang="en-US" sz="1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resilience for </a:t>
            </a:r>
            <a:b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non-collaborated units.</a:t>
            </a:r>
          </a:p>
          <a:p>
            <a:pPr algn="ctr"/>
            <a:r>
              <a:rPr lang="en-US" sz="22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3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247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OWC slide">
  <a:themeElements>
    <a:clrScheme name="HIOWC colours">
      <a:dk1>
        <a:srgbClr val="002060"/>
      </a:dk1>
      <a:lt1>
        <a:srgbClr val="FFFFFF"/>
      </a:lt1>
      <a:dk2>
        <a:srgbClr val="004689"/>
      </a:dk2>
      <a:lt2>
        <a:srgbClr val="969696"/>
      </a:lt2>
      <a:accent1>
        <a:srgbClr val="002060"/>
      </a:accent1>
      <a:accent2>
        <a:srgbClr val="28388E"/>
      </a:accent2>
      <a:accent3>
        <a:srgbClr val="969696"/>
      </a:accent3>
      <a:accent4>
        <a:srgbClr val="5B9BD5"/>
      </a:accent4>
      <a:accent5>
        <a:srgbClr val="000000"/>
      </a:accent5>
      <a:accent6>
        <a:srgbClr val="4472C4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iorities &amp; Vision Powerpoint" id="{EDBC9AC0-5F15-422D-8105-BD6E0EC5356C}" vid="{43781CC9-B742-4FCF-A628-12646740135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a6d9220-1a2c-4a3c-9fde-6c38f8f2b31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3B1AEDC97C20468DFB657BEE51401C" ma:contentTypeVersion="16" ma:contentTypeDescription="Create a new document." ma:contentTypeScope="" ma:versionID="6190ea86981486faa60de233809ce0ee">
  <xsd:schema xmlns:xsd="http://www.w3.org/2001/XMLSchema" xmlns:xs="http://www.w3.org/2001/XMLSchema" xmlns:p="http://schemas.microsoft.com/office/2006/metadata/properties" xmlns:ns3="5edec7a8-0f4b-4394-a103-8026bdf3d455" xmlns:ns4="0a6d9220-1a2c-4a3c-9fde-6c38f8f2b31c" targetNamespace="http://schemas.microsoft.com/office/2006/metadata/properties" ma:root="true" ma:fieldsID="aa15b4fa427d46fdddfa7a096a7acce8" ns3:_="" ns4:_="">
    <xsd:import namespace="5edec7a8-0f4b-4394-a103-8026bdf3d455"/>
    <xsd:import namespace="0a6d9220-1a2c-4a3c-9fde-6c38f8f2b31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dec7a8-0f4b-4394-a103-8026bdf3d45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6d9220-1a2c-4a3c-9fde-6c38f8f2b3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_activity" ma:index="20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88D0EB-7E1E-4F6E-9D99-75444658C15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676FDC4-8F6B-43A0-925A-91AF7A5D18BA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edec7a8-0f4b-4394-a103-8026bdf3d455"/>
    <ds:schemaRef ds:uri="0a6d9220-1a2c-4a3c-9fde-6c38f8f2b31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1F87CC78-FC48-4C57-BB8E-BA515178E6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edec7a8-0f4b-4394-a103-8026bdf3d455"/>
    <ds:schemaRef ds:uri="0a6d9220-1a2c-4a3c-9fde-6c38f8f2b31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8181</TotalTime>
  <Words>1159</Words>
  <Application>Microsoft Office PowerPoint</Application>
  <PresentationFormat>Widescreen</PresentationFormat>
  <Paragraphs>279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Arial Black</vt:lpstr>
      <vt:lpstr>Calibri</vt:lpstr>
      <vt:lpstr>Calibri Light</vt:lpstr>
      <vt:lpstr>Office Theme</vt:lpstr>
      <vt:lpstr>HIOWC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SERIP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Pratt, Benjamin (15510)</dc:creator>
  <cp:lastModifiedBy>Loe, Laurie (50202)</cp:lastModifiedBy>
  <cp:revision>150</cp:revision>
  <cp:lastPrinted>2024-04-10T12:17:03Z</cp:lastPrinted>
  <dcterms:created xsi:type="dcterms:W3CDTF">2024-02-21T17:19:34Z</dcterms:created>
  <dcterms:modified xsi:type="dcterms:W3CDTF">2024-04-11T09:43:36Z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0x010100833B1AEDC97C20468DFB657BEE51401C</vt:lpwstr>
  </property>
</Properties>
</file>