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49" r:id="rId5"/>
    <p:sldId id="351" r:id="rId6"/>
    <p:sldId id="352" r:id="rId7"/>
    <p:sldId id="35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88E"/>
    <a:srgbClr val="004689"/>
    <a:srgbClr val="149FC8"/>
    <a:srgbClr val="85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customXml" Target="../customXml/item4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CF379-1E6F-481F-BE91-B08B1AC5F15A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7D037-B69A-4420-8B98-87A98DCCD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16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FE37D-64FE-374E-A8E7-043E1304464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98593-4933-084E-A11D-2842191C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9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2D625-FAE4-6541-AEEF-8D299906E8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83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2935112" y="2244599"/>
            <a:ext cx="0" cy="13334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06725" y="2169772"/>
            <a:ext cx="6153150" cy="622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Add Name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2933435" y="2244599"/>
            <a:ext cx="0" cy="13334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06725" y="2941638"/>
            <a:ext cx="6153536" cy="636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 / Rank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43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59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63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09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7D19-4651-1648-939F-C2A0C27E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365125"/>
            <a:ext cx="109297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C31B5-415B-1645-A85C-15D0C241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1825625"/>
            <a:ext cx="1092973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21837-1FD0-A343-8A50-FA9812C5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22" y="6356350"/>
            <a:ext cx="2851234" cy="365125"/>
          </a:xfrm>
        </p:spPr>
        <p:txBody>
          <a:bodyPr/>
          <a:lstStyle/>
          <a:p>
            <a:fld id="{BEEB1342-C2A3-B249-B914-DCF13FA6263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1C860-E154-484B-A159-5CFC0718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3601" y="6356350"/>
            <a:ext cx="427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4F482-3527-2941-AFDD-0DAD353F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696" y="6356350"/>
            <a:ext cx="2851234" cy="365125"/>
          </a:xfrm>
        </p:spPr>
        <p:txBody>
          <a:bodyPr/>
          <a:lstStyle/>
          <a:p>
            <a:fld id="{08C61F1F-055F-2042-AEFA-5B21351D8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4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4353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GB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Main Title</a:t>
            </a:r>
            <a:r>
              <a:rPr lang="en-GB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GB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Title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36738"/>
            <a:ext cx="9944100" cy="460533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2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98613"/>
            <a:ext cx="10545763" cy="38957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text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GB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Main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16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loc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1D3422-CAEB-F329-7B0C-370B308D969D}"/>
              </a:ext>
            </a:extLst>
          </p:cNvPr>
          <p:cNvSpPr/>
          <p:nvPr userDrawn="1"/>
        </p:nvSpPr>
        <p:spPr>
          <a:xfrm>
            <a:off x="1418896" y="1845206"/>
            <a:ext cx="4099035" cy="2201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FD5777-EBF2-BDD9-593C-F89116239188}"/>
              </a:ext>
            </a:extLst>
          </p:cNvPr>
          <p:cNvSpPr/>
          <p:nvPr userDrawn="1"/>
        </p:nvSpPr>
        <p:spPr>
          <a:xfrm>
            <a:off x="5684057" y="1845206"/>
            <a:ext cx="4099035" cy="2201277"/>
          </a:xfrm>
          <a:prstGeom prst="rect">
            <a:avLst/>
          </a:prstGeom>
          <a:solidFill>
            <a:srgbClr val="0046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A87EE0-6C15-FCBD-31C8-C0E299668E3D}"/>
              </a:ext>
            </a:extLst>
          </p:cNvPr>
          <p:cNvSpPr/>
          <p:nvPr userDrawn="1"/>
        </p:nvSpPr>
        <p:spPr>
          <a:xfrm>
            <a:off x="1418896" y="4151906"/>
            <a:ext cx="4099035" cy="2201277"/>
          </a:xfrm>
          <a:prstGeom prst="rect">
            <a:avLst/>
          </a:prstGeom>
          <a:solidFill>
            <a:srgbClr val="2838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BBAE58-05BC-CFF9-2F78-E169E6438FBC}"/>
              </a:ext>
            </a:extLst>
          </p:cNvPr>
          <p:cNvSpPr/>
          <p:nvPr userDrawn="1"/>
        </p:nvSpPr>
        <p:spPr>
          <a:xfrm>
            <a:off x="5684057" y="4151906"/>
            <a:ext cx="4099035" cy="22012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78861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GB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Main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87061" y="2059735"/>
            <a:ext cx="1804987" cy="342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857477" y="2038515"/>
            <a:ext cx="1804987" cy="342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87061" y="4349799"/>
            <a:ext cx="1804987" cy="342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857476" y="4364667"/>
            <a:ext cx="1804987" cy="342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79131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s block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1D3422-CAEB-F329-7B0C-370B308D969D}"/>
              </a:ext>
            </a:extLst>
          </p:cNvPr>
          <p:cNvSpPr/>
          <p:nvPr userDrawn="1"/>
        </p:nvSpPr>
        <p:spPr>
          <a:xfrm>
            <a:off x="1418896" y="1845206"/>
            <a:ext cx="4099035" cy="2201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FD5777-EBF2-BDD9-593C-F89116239188}"/>
              </a:ext>
            </a:extLst>
          </p:cNvPr>
          <p:cNvSpPr/>
          <p:nvPr userDrawn="1"/>
        </p:nvSpPr>
        <p:spPr>
          <a:xfrm>
            <a:off x="5684057" y="1845206"/>
            <a:ext cx="4099035" cy="2201277"/>
          </a:xfrm>
          <a:prstGeom prst="rect">
            <a:avLst/>
          </a:prstGeom>
          <a:solidFill>
            <a:srgbClr val="0046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A87EE0-6C15-FCBD-31C8-C0E299668E3D}"/>
              </a:ext>
            </a:extLst>
          </p:cNvPr>
          <p:cNvSpPr/>
          <p:nvPr userDrawn="1"/>
        </p:nvSpPr>
        <p:spPr>
          <a:xfrm>
            <a:off x="1418896" y="4151906"/>
            <a:ext cx="4099035" cy="2201277"/>
          </a:xfrm>
          <a:prstGeom prst="rect">
            <a:avLst/>
          </a:prstGeom>
          <a:solidFill>
            <a:srgbClr val="2838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BBAE58-05BC-CFF9-2F78-E169E6438FBC}"/>
              </a:ext>
            </a:extLst>
          </p:cNvPr>
          <p:cNvSpPr/>
          <p:nvPr userDrawn="1"/>
        </p:nvSpPr>
        <p:spPr>
          <a:xfrm>
            <a:off x="5684057" y="4151906"/>
            <a:ext cx="4099035" cy="22012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755659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GB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Main Title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87061" y="2059735"/>
            <a:ext cx="1804987" cy="342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857477" y="2059735"/>
            <a:ext cx="1804987" cy="342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87060" y="4339337"/>
            <a:ext cx="1804987" cy="342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857476" y="4354057"/>
            <a:ext cx="1804987" cy="342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748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003" y="1842448"/>
            <a:ext cx="5157787" cy="436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6415" y="1842448"/>
            <a:ext cx="5183188" cy="436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004" y="455740"/>
            <a:ext cx="10515600" cy="75522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Main Title</a:t>
            </a:r>
            <a:r>
              <a:rPr lang="en-GB" sz="9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GB" sz="9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99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65125"/>
            <a:ext cx="10330249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Main Title</a:t>
            </a:r>
            <a:r>
              <a:rPr lang="en-GB" sz="9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GB" sz="9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870075"/>
            <a:ext cx="10329862" cy="4778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9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87338" y="1897038"/>
            <a:ext cx="10753725" cy="45307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365125"/>
            <a:ext cx="10753725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Main Title</a:t>
            </a:r>
            <a:r>
              <a:rPr lang="en-GB" sz="9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GB" sz="9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35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120" y="2057400"/>
            <a:ext cx="6172200" cy="4479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323" y="2057400"/>
            <a:ext cx="3932237" cy="4479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735" y="365125"/>
            <a:ext cx="10230585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Main Title</a:t>
            </a:r>
            <a:r>
              <a:rPr lang="en-GB" sz="9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GB" sz="9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6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5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06724" y="2370076"/>
            <a:ext cx="8122830" cy="622855"/>
          </a:xfrm>
        </p:spPr>
        <p:txBody>
          <a:bodyPr/>
          <a:lstStyle/>
          <a:p>
            <a:r>
              <a:rPr lang="en-GB" sz="3600" dirty="0" smtClean="0"/>
              <a:t>Force Policy and Procedure Update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Hampshire &amp; Isle of Wight Constabulary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February </a:t>
            </a:r>
            <a:r>
              <a:rPr lang="en-GB" sz="2400" dirty="0" smtClean="0">
                <a:solidFill>
                  <a:schemeClr val="bg1"/>
                </a:solidFill>
              </a:rPr>
              <a:t>2024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1" y="5479888"/>
            <a:ext cx="4078445" cy="10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4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>
            <a:extLst>
              <a:ext uri="{FF2B5EF4-FFF2-40B4-BE49-F238E27FC236}">
                <a16:creationId xmlns:a16="http://schemas.microsoft.com/office/drawing/2014/main" id="{CA1B3CF4-A6E9-0F47-8110-A830F6D4B52B}"/>
              </a:ext>
            </a:extLst>
          </p:cNvPr>
          <p:cNvSpPr txBox="1">
            <a:spLocks/>
          </p:cNvSpPr>
          <p:nvPr/>
        </p:nvSpPr>
        <p:spPr>
          <a:xfrm>
            <a:off x="191409" y="52396"/>
            <a:ext cx="10929730" cy="1056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33249B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Force Policies &amp; Procedures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852469" y="1456311"/>
            <a:ext cx="4068961" cy="1647826"/>
            <a:chOff x="0" y="0"/>
            <a:chExt cx="4562885" cy="2105025"/>
          </a:xfrm>
        </p:grpSpPr>
        <p:sp>
          <p:nvSpPr>
            <p:cNvPr id="96" name="Rectangle 95"/>
            <p:cNvSpPr/>
            <p:nvPr/>
          </p:nvSpPr>
          <p:spPr>
            <a:xfrm>
              <a:off x="0" y="0"/>
              <a:ext cx="723900" cy="67627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226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1525" y="0"/>
              <a:ext cx="3791360" cy="6762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FORCE POLICIES AND PROCEDURES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71525" y="714375"/>
              <a:ext cx="3791360" cy="6762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OVERDUE 5%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12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High</a:t>
              </a: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/ 0 Med / </a:t>
              </a: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0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Low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0" y="714375"/>
              <a:ext cx="723899" cy="67627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>
                  <a:solidFill>
                    <a:srgbClr val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71525" y="1428750"/>
              <a:ext cx="3791360" cy="6762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WILL BE OVERDUE IN THE NEXT 3 MONTHS 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(January 2023 – April 2024)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0" y="1428750"/>
              <a:ext cx="723900" cy="67627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>
                  <a:solidFill>
                    <a:srgbClr val="FFFFFF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7540478" y="3133962"/>
            <a:ext cx="3380952" cy="529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PUBLISHED IN THE LAST 3 MONTHS</a:t>
            </a:r>
          </a:p>
          <a:p>
            <a:pPr>
              <a:defRPr/>
            </a:pPr>
            <a:r>
              <a:rPr lang="en-GB" sz="105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(November 2023 - January 2024)</a:t>
            </a:r>
            <a:endParaRPr lang="en-GB" sz="1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52468" y="3138577"/>
            <a:ext cx="645539" cy="529392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70309" y="1371136"/>
            <a:ext cx="6499232" cy="728161"/>
            <a:chOff x="227388" y="2329107"/>
            <a:chExt cx="6499232" cy="728161"/>
          </a:xfrm>
        </p:grpSpPr>
        <p:grpSp>
          <p:nvGrpSpPr>
            <p:cNvPr id="66" name="Group 65"/>
            <p:cNvGrpSpPr/>
            <p:nvPr/>
          </p:nvGrpSpPr>
          <p:grpSpPr>
            <a:xfrm>
              <a:off x="227388" y="2498236"/>
              <a:ext cx="2865689" cy="379367"/>
              <a:chOff x="189570" y="2938421"/>
              <a:chExt cx="2865689" cy="37936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89570" y="2938421"/>
                <a:ext cx="2581185" cy="37936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249B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Response &amp;</a:t>
                </a:r>
                <a:r>
                  <a:rPr kumimoji="0" lang="en-GB" sz="1400" b="0" i="0" u="none" strike="noStrike" kern="1200" cap="none" spc="0" normalizeH="0" noProof="0">
                    <a:ln>
                      <a:noFill/>
                    </a:ln>
                    <a:solidFill>
                      <a:srgbClr val="33249B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Neighbourhoods</a:t>
                </a: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33249B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2611485" y="2962045"/>
                <a:ext cx="443774" cy="332118"/>
                <a:chOff x="5230032" y="5419023"/>
                <a:chExt cx="596322" cy="460081"/>
              </a:xfrm>
            </p:grpSpPr>
            <p:sp>
              <p:nvSpPr>
                <p:cNvPr id="70" name="Flowchart: Connector 69"/>
                <p:cNvSpPr/>
                <p:nvPr/>
              </p:nvSpPr>
              <p:spPr>
                <a:xfrm>
                  <a:off x="5296906" y="5419023"/>
                  <a:ext cx="462574" cy="460081"/>
                </a:xfrm>
                <a:prstGeom prst="flowChartConnector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5230032" y="5444427"/>
                  <a:ext cx="596322" cy="4223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b="1">
                      <a:solidFill>
                        <a:srgbClr val="FFFFFF"/>
                      </a:solidFill>
                      <a:latin typeface="Calibri" panose="020F0502020204030204"/>
                    </a:rPr>
                    <a:t>4</a:t>
                  </a:r>
                  <a:endParaRPr kumimoji="0" lang="en-GB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3124471" y="2329107"/>
              <a:ext cx="3602149" cy="728161"/>
            </a:xfrm>
            <a:prstGeom prst="rect">
              <a:avLst/>
            </a:prstGeom>
            <a:solidFill>
              <a:srgbClr val="28388E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Oldest one overdue – </a:t>
              </a:r>
              <a:r>
                <a:rPr lang="en-GB" sz="1200" dirty="0">
                  <a:solidFill>
                    <a:srgbClr val="FFFFFF"/>
                  </a:solidFill>
                </a:rPr>
                <a:t>10/10/2023 (Domestic Abuse)</a:t>
              </a:r>
              <a:endPara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49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Makes up </a:t>
              </a:r>
              <a:r>
                <a:rPr lang="en-GB" sz="1200" b="1" noProof="0" dirty="0">
                  <a:solidFill>
                    <a:srgbClr val="FE494E"/>
                  </a:solidFill>
                  <a:latin typeface="Calibri" panose="020F0502020204030204"/>
                </a:rPr>
                <a:t>33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49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 of our overdue FPPs 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66445" y="2187695"/>
            <a:ext cx="6503095" cy="741469"/>
            <a:chOff x="223525" y="1505276"/>
            <a:chExt cx="6503095" cy="741469"/>
          </a:xfrm>
        </p:grpSpPr>
        <p:grpSp>
          <p:nvGrpSpPr>
            <p:cNvPr id="79" name="Group 78"/>
            <p:cNvGrpSpPr/>
            <p:nvPr/>
          </p:nvGrpSpPr>
          <p:grpSpPr>
            <a:xfrm>
              <a:off x="223525" y="1692562"/>
              <a:ext cx="2869552" cy="379367"/>
              <a:chOff x="189567" y="4406798"/>
              <a:chExt cx="2869552" cy="379367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89567" y="4406798"/>
                <a:ext cx="2581185" cy="37936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249B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Investigations</a:t>
                </a: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2615345" y="4430873"/>
                <a:ext cx="443774" cy="332118"/>
                <a:chOff x="5230032" y="5419023"/>
                <a:chExt cx="596322" cy="460081"/>
              </a:xfrm>
            </p:grpSpPr>
            <p:sp>
              <p:nvSpPr>
                <p:cNvPr id="83" name="Flowchart: Connector 82"/>
                <p:cNvSpPr/>
                <p:nvPr/>
              </p:nvSpPr>
              <p:spPr>
                <a:xfrm>
                  <a:off x="5296906" y="5419023"/>
                  <a:ext cx="462574" cy="460081"/>
                </a:xfrm>
                <a:prstGeom prst="flowChartConnector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5230032" y="5444427"/>
                  <a:ext cx="596322" cy="4223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b="1">
                      <a:solidFill>
                        <a:srgbClr val="FFFFFF"/>
                      </a:solidFill>
                      <a:latin typeface="Calibri" panose="020F0502020204030204"/>
                    </a:rPr>
                    <a:t>3</a:t>
                  </a:r>
                  <a:endParaRPr kumimoji="0" lang="en-GB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0" name="Rectangle 79"/>
            <p:cNvSpPr/>
            <p:nvPr/>
          </p:nvSpPr>
          <p:spPr>
            <a:xfrm>
              <a:off x="3124471" y="1505276"/>
              <a:ext cx="3602149" cy="741469"/>
            </a:xfrm>
            <a:prstGeom prst="rect">
              <a:avLst/>
            </a:prstGeom>
            <a:solidFill>
              <a:srgbClr val="28388E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Oldest one overdue –</a:t>
              </a:r>
              <a:r>
                <a:rPr kumimoji="0" lang="en-GB" sz="12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15/09/2023</a:t>
              </a:r>
              <a:r>
                <a:rPr lang="en-GB" sz="1200" dirty="0">
                  <a:solidFill>
                    <a:srgbClr val="FFFFFF"/>
                  </a:solidFill>
                </a:rPr>
                <a:t> (Disclosure Of Unused Material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49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Makes up </a:t>
              </a:r>
              <a:r>
                <a:rPr lang="en-GB" sz="1200" b="1" noProof="0" dirty="0">
                  <a:solidFill>
                    <a:srgbClr val="FE494E"/>
                  </a:solidFill>
                  <a:latin typeface="Calibri" panose="020F0502020204030204"/>
                </a:rPr>
                <a:t>25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49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 of our overdue FPPs 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6445" y="3037853"/>
            <a:ext cx="6503095" cy="741469"/>
            <a:chOff x="223525" y="1505276"/>
            <a:chExt cx="6503095" cy="741469"/>
          </a:xfrm>
        </p:grpSpPr>
        <p:grpSp>
          <p:nvGrpSpPr>
            <p:cNvPr id="112" name="Group 111"/>
            <p:cNvGrpSpPr/>
            <p:nvPr/>
          </p:nvGrpSpPr>
          <p:grpSpPr>
            <a:xfrm>
              <a:off x="223525" y="1692562"/>
              <a:ext cx="2869552" cy="379367"/>
              <a:chOff x="189567" y="4406798"/>
              <a:chExt cx="2869552" cy="379367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189567" y="4406798"/>
                <a:ext cx="2581185" cy="37936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249B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DCC</a:t>
                </a: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2615345" y="4430873"/>
                <a:ext cx="443774" cy="332118"/>
                <a:chOff x="5230032" y="5419023"/>
                <a:chExt cx="596322" cy="460081"/>
              </a:xfrm>
            </p:grpSpPr>
            <p:sp>
              <p:nvSpPr>
                <p:cNvPr id="116" name="Flowchart: Connector 115"/>
                <p:cNvSpPr/>
                <p:nvPr/>
              </p:nvSpPr>
              <p:spPr>
                <a:xfrm>
                  <a:off x="5296906" y="5419023"/>
                  <a:ext cx="462574" cy="460081"/>
                </a:xfrm>
                <a:prstGeom prst="flowChartConnector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230032" y="5444427"/>
                  <a:ext cx="596322" cy="4223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b="1">
                      <a:solidFill>
                        <a:srgbClr val="FFFFFF"/>
                      </a:solidFill>
                      <a:latin typeface="Calibri" panose="020F0502020204030204"/>
                    </a:rPr>
                    <a:t>2</a:t>
                  </a:r>
                  <a:endParaRPr kumimoji="0" lang="en-GB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3" name="Rectangle 112"/>
            <p:cNvSpPr/>
            <p:nvPr/>
          </p:nvSpPr>
          <p:spPr>
            <a:xfrm>
              <a:off x="3124471" y="1505276"/>
              <a:ext cx="3602149" cy="741469"/>
            </a:xfrm>
            <a:prstGeom prst="rect">
              <a:avLst/>
            </a:prstGeom>
            <a:solidFill>
              <a:srgbClr val="28388E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200" dirty="0">
                  <a:solidFill>
                    <a:srgbClr val="FFFFFF"/>
                  </a:solidFill>
                </a:rPr>
                <a:t>Oldest one overdue – 17/03/2023 (Uniform &amp; Standards of Dress)</a:t>
              </a:r>
              <a:endParaRPr lang="en-GB" sz="500" dirty="0">
                <a:solidFill>
                  <a:srgbClr val="FFFFFF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49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Makes up </a:t>
              </a:r>
              <a:r>
                <a:rPr lang="en-GB" sz="1200" b="1" noProof="0" dirty="0">
                  <a:solidFill>
                    <a:srgbClr val="FE494E"/>
                  </a:solidFill>
                  <a:latin typeface="Calibri" panose="020F0502020204030204"/>
                </a:rPr>
                <a:t>17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49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 of our overdue FPPs 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66445" y="3870049"/>
            <a:ext cx="6503096" cy="728161"/>
            <a:chOff x="223525" y="3155319"/>
            <a:chExt cx="6503096" cy="728161"/>
          </a:xfrm>
        </p:grpSpPr>
        <p:grpSp>
          <p:nvGrpSpPr>
            <p:cNvPr id="137" name="Group 136"/>
            <p:cNvGrpSpPr/>
            <p:nvPr/>
          </p:nvGrpSpPr>
          <p:grpSpPr>
            <a:xfrm>
              <a:off x="223525" y="3324448"/>
              <a:ext cx="2865689" cy="379367"/>
              <a:chOff x="189570" y="2938421"/>
              <a:chExt cx="2865689" cy="37936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89570" y="2938421"/>
                <a:ext cx="2581185" cy="37936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249B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ITD</a:t>
                </a: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11485" y="2962045"/>
                <a:ext cx="443774" cy="332118"/>
                <a:chOff x="5230032" y="5419023"/>
                <a:chExt cx="596322" cy="460081"/>
              </a:xfrm>
            </p:grpSpPr>
            <p:sp>
              <p:nvSpPr>
                <p:cNvPr id="141" name="Flowchart: Connector 140"/>
                <p:cNvSpPr/>
                <p:nvPr/>
              </p:nvSpPr>
              <p:spPr>
                <a:xfrm>
                  <a:off x="5296906" y="5419023"/>
                  <a:ext cx="462574" cy="460081"/>
                </a:xfrm>
                <a:prstGeom prst="flowChartConnector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230032" y="5444427"/>
                  <a:ext cx="596322" cy="4223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b="1">
                      <a:solidFill>
                        <a:srgbClr val="FFFFFF"/>
                      </a:solidFill>
                      <a:latin typeface="Calibri" panose="020F0502020204030204"/>
                    </a:rPr>
                    <a:t>2</a:t>
                  </a:r>
                  <a:endParaRPr kumimoji="0" lang="en-GB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8" name="Rectangle 137"/>
            <p:cNvSpPr/>
            <p:nvPr/>
          </p:nvSpPr>
          <p:spPr>
            <a:xfrm>
              <a:off x="3120609" y="3155319"/>
              <a:ext cx="3606012" cy="728161"/>
            </a:xfrm>
            <a:prstGeom prst="rect">
              <a:avLst/>
            </a:prstGeom>
            <a:solidFill>
              <a:srgbClr val="28388E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Oldest one overdue – 17/01/2024 (</a:t>
              </a:r>
              <a:r>
                <a:rPr lang="en-GB" sz="1200">
                  <a:solidFill>
                    <a:srgbClr val="FFFFFF"/>
                  </a:solidFill>
                </a:rPr>
                <a:t>Intel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E49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Makes up </a:t>
              </a:r>
              <a:r>
                <a:rPr lang="en-GB" sz="1200" b="1" noProof="0">
                  <a:solidFill>
                    <a:srgbClr val="FE494E"/>
                  </a:solidFill>
                  <a:latin typeface="Calibri" panose="020F0502020204030204"/>
                </a:rPr>
                <a:t>17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E49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 of our  overdue FPPs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6445" y="4708702"/>
            <a:ext cx="6503096" cy="728161"/>
            <a:chOff x="223525" y="3155319"/>
            <a:chExt cx="6503096" cy="728161"/>
          </a:xfrm>
        </p:grpSpPr>
        <p:grpSp>
          <p:nvGrpSpPr>
            <p:cNvPr id="92" name="Group 91"/>
            <p:cNvGrpSpPr/>
            <p:nvPr/>
          </p:nvGrpSpPr>
          <p:grpSpPr>
            <a:xfrm>
              <a:off x="223525" y="3324448"/>
              <a:ext cx="2865689" cy="379367"/>
              <a:chOff x="189570" y="2938421"/>
              <a:chExt cx="2865689" cy="379367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189570" y="2938421"/>
                <a:ext cx="2581185" cy="379367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249B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PVP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33249B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2611485" y="2962045"/>
                <a:ext cx="443774" cy="332118"/>
                <a:chOff x="5230032" y="5419023"/>
                <a:chExt cx="596322" cy="460081"/>
              </a:xfrm>
            </p:grpSpPr>
            <p:sp>
              <p:nvSpPr>
                <p:cNvPr id="103" name="Flowchart: Connector 102"/>
                <p:cNvSpPr/>
                <p:nvPr/>
              </p:nvSpPr>
              <p:spPr>
                <a:xfrm>
                  <a:off x="5296906" y="5419023"/>
                  <a:ext cx="462574" cy="460081"/>
                </a:xfrm>
                <a:prstGeom prst="flowChartConnector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5230032" y="5444427"/>
                  <a:ext cx="596322" cy="4223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sp>
          <p:nvSpPr>
            <p:cNvPr id="93" name="Rectangle 92"/>
            <p:cNvSpPr/>
            <p:nvPr/>
          </p:nvSpPr>
          <p:spPr>
            <a:xfrm>
              <a:off x="3120609" y="3155319"/>
              <a:ext cx="3606012" cy="728161"/>
            </a:xfrm>
            <a:prstGeom prst="rect">
              <a:avLst/>
            </a:prstGeom>
            <a:solidFill>
              <a:srgbClr val="28388E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200">
                  <a:solidFill>
                    <a:srgbClr val="FFFFFF"/>
                  </a:solidFill>
                </a:rPr>
                <a:t>Oldest one overdue – 26/10/2023 (Child Abuse Investigation - CRU Grading Procedure)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E49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Makes up </a:t>
              </a:r>
              <a:r>
                <a:rPr lang="en-GB" sz="1200" b="1">
                  <a:solidFill>
                    <a:srgbClr val="FE494E"/>
                  </a:solidFill>
                  <a:latin typeface="Calibri" panose="020F0502020204030204"/>
                </a:rPr>
                <a:t>8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E494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 of our  overdue FPPs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66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1B3CF4-A6E9-0F47-8110-A830F6D4B52B}"/>
              </a:ext>
            </a:extLst>
          </p:cNvPr>
          <p:cNvSpPr txBox="1">
            <a:spLocks/>
          </p:cNvSpPr>
          <p:nvPr/>
        </p:nvSpPr>
        <p:spPr>
          <a:xfrm>
            <a:off x="154463" y="107814"/>
            <a:ext cx="10929730" cy="1056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33249B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Force Policies &amp; Procedures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40447" y="2022763"/>
          <a:ext cx="10956926" cy="26567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703262">
                  <a:extLst>
                    <a:ext uri="{9D8B030D-6E8A-4147-A177-3AD203B41FA5}">
                      <a16:colId xmlns:a16="http://schemas.microsoft.com/office/drawing/2014/main" val="794934491"/>
                    </a:ext>
                  </a:extLst>
                </a:gridCol>
                <a:gridCol w="5855855">
                  <a:extLst>
                    <a:ext uri="{9D8B030D-6E8A-4147-A177-3AD203B41FA5}">
                      <a16:colId xmlns:a16="http://schemas.microsoft.com/office/drawing/2014/main" val="4171402701"/>
                    </a:ext>
                  </a:extLst>
                </a:gridCol>
                <a:gridCol w="1083524">
                  <a:extLst>
                    <a:ext uri="{9D8B030D-6E8A-4147-A177-3AD203B41FA5}">
                      <a16:colId xmlns:a16="http://schemas.microsoft.com/office/drawing/2014/main" val="1693058877"/>
                    </a:ext>
                  </a:extLst>
                </a:gridCol>
                <a:gridCol w="853305">
                  <a:extLst>
                    <a:ext uri="{9D8B030D-6E8A-4147-A177-3AD203B41FA5}">
                      <a16:colId xmlns:a16="http://schemas.microsoft.com/office/drawing/2014/main" val="3455284195"/>
                    </a:ext>
                  </a:extLst>
                </a:gridCol>
                <a:gridCol w="2460980">
                  <a:extLst>
                    <a:ext uri="{9D8B030D-6E8A-4147-A177-3AD203B41FA5}">
                      <a16:colId xmlns:a16="http://schemas.microsoft.com/office/drawing/2014/main" val="320633957"/>
                    </a:ext>
                  </a:extLst>
                </a:gridCol>
              </a:tblGrid>
              <a:tr h="350982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No.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Review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3556026864"/>
                  </a:ext>
                </a:extLst>
              </a:tr>
              <a:tr h="163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 &amp; Standards of Dress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17/03/2023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DCC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4057695667"/>
                  </a:ext>
                </a:extLst>
              </a:tr>
              <a:tr h="163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37750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Use of Social Media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26/09/2023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629408813"/>
                  </a:ext>
                </a:extLst>
              </a:tr>
              <a:tr h="163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37860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Abuse of Position for Sexual Purpose or Improper Emotional Relationship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17/01/2024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3155400718"/>
                  </a:ext>
                </a:extLst>
              </a:tr>
              <a:tr h="163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37870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 Harassment in the Work Place  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17/01/2024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2596649319"/>
                  </a:ext>
                </a:extLst>
              </a:tr>
              <a:tr h="163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21400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Disclosure Of Unused Material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15/09/2023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Criminal Justice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3805765326"/>
                  </a:ext>
                </a:extLst>
              </a:tr>
              <a:tr h="163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27400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of Covert Human Intelligence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17/01/2024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Intelligence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1833938400"/>
                  </a:ext>
                </a:extLst>
              </a:tr>
              <a:tr h="163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25507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Presentation Of Texts In The Crown Court Magistrates Court And Appeal Court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17/01/2024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Intelligence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2321613245"/>
                  </a:ext>
                </a:extLst>
              </a:tr>
              <a:tr h="163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Domestic Abuse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10/10/2023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Policing Support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3150977140"/>
                  </a:ext>
                </a:extLst>
              </a:tr>
              <a:tr h="163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35400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Hate Crime and Hate Incidents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26/10/2023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Policing Support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3413191326"/>
                  </a:ext>
                </a:extLst>
              </a:tr>
              <a:tr h="163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32500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Threats to Life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08/12/2023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Policing Support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2235992962"/>
                  </a:ext>
                </a:extLst>
              </a:tr>
              <a:tr h="163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37000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Police Street Powers Including Stop and Search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20/12/2023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Policing Support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1300685963"/>
                  </a:ext>
                </a:extLst>
              </a:tr>
              <a:tr h="163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Abuse Investigation - CRU Grading Procedure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26/10/2023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PVP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0" marR="7420" marT="7420" marB="0"/>
                </a:tc>
                <a:extLst>
                  <a:ext uri="{0D108BD9-81ED-4DB2-BD59-A6C34878D82A}">
                    <a16:rowId xmlns:a16="http://schemas.microsoft.com/office/drawing/2014/main" val="75274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46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F2DB-79F0-EF9D-E785-D61DA644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365125"/>
            <a:ext cx="10929730" cy="811657"/>
          </a:xfrm>
        </p:spPr>
        <p:txBody>
          <a:bodyPr/>
          <a:lstStyle/>
          <a:p>
            <a:r>
              <a:rPr lang="en-GB">
                <a:solidFill>
                  <a:srgbClr val="33249B"/>
                </a:solidFill>
                <a:cs typeface="Calibri Light"/>
              </a:rPr>
              <a:t>Risk Assessment 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334C6-C41C-5188-A1BE-DB36E8D91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790"/>
            <a:ext cx="12192000" cy="507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08030"/>
      </p:ext>
    </p:extLst>
  </p:cSld>
  <p:clrMapOvr>
    <a:masterClrMapping/>
  </p:clrMapOvr>
</p:sld>
</file>

<file path=ppt/theme/theme1.xml><?xml version="1.0" encoding="utf-8"?>
<a:theme xmlns:a="http://schemas.openxmlformats.org/drawingml/2006/main" name="HIOWC slide">
  <a:themeElements>
    <a:clrScheme name="HIOWC colours">
      <a:dk1>
        <a:srgbClr val="002060"/>
      </a:dk1>
      <a:lt1>
        <a:srgbClr val="FFFFFF"/>
      </a:lt1>
      <a:dk2>
        <a:srgbClr val="004689"/>
      </a:dk2>
      <a:lt2>
        <a:srgbClr val="969696"/>
      </a:lt2>
      <a:accent1>
        <a:srgbClr val="002060"/>
      </a:accent1>
      <a:accent2>
        <a:srgbClr val="28388E"/>
      </a:accent2>
      <a:accent3>
        <a:srgbClr val="969696"/>
      </a:accent3>
      <a:accent4>
        <a:srgbClr val="5B9BD5"/>
      </a:accent4>
      <a:accent5>
        <a:srgbClr val="000000"/>
      </a:accent5>
      <a:accent6>
        <a:srgbClr val="4472C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orities &amp; Vision Powerpoint" id="{EDBC9AC0-5F15-422D-8105-BD6E0EC5356C}" vid="{43781CC9-B742-4FCF-A628-1264674013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591856-d661-425b-ad69-aaea4a49d22f">
      <UserInfo>
        <DisplayName>Tompkins, Andrea (17119)</DisplayName>
        <AccountId>344</AccountId>
        <AccountType/>
      </UserInfo>
    </SharedWithUsers>
    <i558c8457fe6424f9203d1d8a23062be xmlns="8a591856-d661-425b-ad69-aaea4a49d22f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Configured</TermName>
          <TermId xmlns="http://schemas.microsoft.com/office/infopath/2007/PartnerControls">90a4fcf1-3187-4dd1-9db6-ba3873586959</TermId>
        </TermInfo>
      </Terms>
    </i558c8457fe6424f9203d1d8a23062be>
    <_dlc_DocId xmlns="8a591856-d661-425b-ad69-aaea4a49d22f">D26W3NZ7Q65C-1769354795-296</_dlc_DocId>
    <_dlc_DocIdUrl xmlns="8a591856-d661-425b-ad69-aaea4a49d22f">
      <Url>https://forcesserip.sharepoint.com/sites/teamhccocojwr-JAC/_layouts/15/DocIdRedir.aspx?ID=D26W3NZ7Q65C-1769354795-296</Url>
      <Description>D26W3NZ7Q65C-1769354795-296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rce Document" ma:contentTypeID="0x010100F27C9619FA46FE41A4759CAFBE5D734A007E108E5EA784C64AADEEC92F0B2F1C31" ma:contentTypeVersion="13" ma:contentTypeDescription="Create a new document." ma:contentTypeScope="" ma:versionID="b67aa8b265994f2acde7d6ce15cf4d94">
  <xsd:schema xmlns:xsd="http://www.w3.org/2001/XMLSchema" xmlns:xs="http://www.w3.org/2001/XMLSchema" xmlns:p="http://schemas.microsoft.com/office/2006/metadata/properties" xmlns:ns2="8a591856-d661-425b-ad69-aaea4a49d22f" xmlns:ns3="d2fda68e-d330-476f-9100-4ffc62519ef6" targetNamespace="http://schemas.microsoft.com/office/2006/metadata/properties" ma:root="true" ma:fieldsID="98651b12cc39e882049199dc4740eebe" ns2:_="" ns3:_="">
    <xsd:import namespace="8a591856-d661-425b-ad69-aaea4a49d22f"/>
    <xsd:import namespace="d2fda68e-d330-476f-9100-4ffc62519e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558c8457fe6424f9203d1d8a23062b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91856-d661-425b-ad69-aaea4a49d2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558c8457fe6424f9203d1d8a23062be" ma:index="11" nillable="true" ma:taxonomy="true" ma:internalName="i558c8457fe6424f9203d1d8a23062be" ma:taxonomyFieldName="ForceDepartment" ma:displayName="Department" ma:readOnly="false" ma:fieldId="{2558c845-7fe6-424f-9203-d1d8a23062be}" ma:sspId="dd7fb7d7-36ff-43c5-8684-2fe93c3c1dea" ma:termSetId="433ff222-e0ec-464e-9382-66b8eb2f8d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da68e-d330-476f-9100-4ffc62519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E91E6FE-E5B7-4D0D-90BF-A3C6730C79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1D854E-58B6-41E3-B6D1-34833498FF0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64bb4081-e37e-488b-9ede-f8ec2adb4f85"/>
    <ds:schemaRef ds:uri="http://schemas.openxmlformats.org/package/2006/metadata/core-properties"/>
    <ds:schemaRef ds:uri="http://schemas.microsoft.com/office/2006/documentManagement/types"/>
    <ds:schemaRef ds:uri="027bf95b-962b-4479-b21e-f1528547f01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9AAF42-A679-4EA4-BE9F-64E4698C2C52}"/>
</file>

<file path=customXml/itemProps4.xml><?xml version="1.0" encoding="utf-8"?>
<ds:datastoreItem xmlns:ds="http://schemas.openxmlformats.org/officeDocument/2006/customXml" ds:itemID="{52DEE40D-0049-4255-A667-6F869688C9D4}"/>
</file>

<file path=docProps/app.xml><?xml version="1.0" encoding="utf-8"?>
<Properties xmlns="http://schemas.openxmlformats.org/officeDocument/2006/extended-properties" xmlns:vt="http://schemas.openxmlformats.org/officeDocument/2006/docPropsVTypes">
  <Template>Priorities &amp; Vision Powerpoint</Template>
  <TotalTime>16</TotalTime>
  <Words>315</Words>
  <Application>Microsoft Office PowerPoint</Application>
  <PresentationFormat>Widescreen</PresentationFormat>
  <Paragraphs>102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Times New Roman</vt:lpstr>
      <vt:lpstr>Wingdings</vt:lpstr>
      <vt:lpstr>HIOWC slide</vt:lpstr>
      <vt:lpstr>PowerPoint Presentation</vt:lpstr>
      <vt:lpstr>PowerPoint Presentation</vt:lpstr>
      <vt:lpstr>PowerPoint Presentation</vt:lpstr>
      <vt:lpstr>Risk Assessment </vt:lpstr>
    </vt:vector>
  </TitlesOfParts>
  <Company>SERIP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George (19133)</dc:creator>
  <cp:lastModifiedBy>Goddard, Jane (13814)</cp:lastModifiedBy>
  <cp:revision>5</cp:revision>
  <dcterms:created xsi:type="dcterms:W3CDTF">2024-02-06T11:16:18Z</dcterms:created>
  <dcterms:modified xsi:type="dcterms:W3CDTF">2024-02-08T08:54:29Z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0x010100F27C9619FA46FE41A4759CAFBE5D734A007E108E5EA784C64AADEEC92F0B2F1C31</vt:lpwstr>
  </property>
  <property fmtid="{D5CDD505-2E9C-101B-9397-08002B2CF9AE}" pid="3" name="ForceDepartment">
    <vt:lpwstr>2;#Not Configured|90a4fcf1-3187-4dd1-9db6-ba3873586959</vt:lpwstr>
  </property>
  <property fmtid="{D5CDD505-2E9C-101B-9397-08002B2CF9AE}" pid="4" name="MediaServiceImageTags">
    <vt:lpwstr/>
  </property>
  <property fmtid="{D5CDD505-2E9C-101B-9397-08002B2CF9AE}" pid="5" name="ForceTagsHc">
    <vt:lpwstr/>
  </property>
  <property fmtid="{D5CDD505-2E9C-101B-9397-08002B2CF9AE}" pid="6" name="_dlc_DocIdItemGuid">
    <vt:lpwstr>6bd1b4cf-9991-476c-a3a9-75e0f22dd842</vt:lpwstr>
  </property>
</Properties>
</file>