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sldIdLst>
    <p:sldId id="256" r:id="rId5"/>
    <p:sldId id="261" r:id="rId6"/>
    <p:sldId id="257" r:id="rId7"/>
    <p:sldId id="258" r:id="rId8"/>
    <p:sldId id="259" r:id="rId9"/>
    <p:sldId id="260" r:id="rId10"/>
    <p:sldId id="262" r:id="rId11"/>
    <p:sldId id="263" r:id="rId12"/>
    <p:sldId id="264" r:id="rId13"/>
    <p:sldId id="265" r:id="rId14"/>
    <p:sldId id="266" r:id="rId15"/>
    <p:sldId id="267" r:id="rId16"/>
    <p:sldId id="272" r:id="rId17"/>
    <p:sldId id="268" r:id="rId18"/>
    <p:sldId id="269" r:id="rId19"/>
    <p:sldId id="271"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1D99A0"/>
    <a:srgbClr val="E4F3F3"/>
    <a:srgbClr val="2FA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snapToGrid="0">
      <p:cViewPr varScale="1">
        <p:scale>
          <a:sx n="115" d="100"/>
          <a:sy n="11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MSVR\Personal%20Data\19137\VRU\SNA\Data\VRD%20HIP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orcesserip-my.sharepoint.com/personal/katie_flower_hampshire_police_uk/Documents/Documents/VRU/SNA/Data/VRD%20HIPS%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orcesserip-my.sharepoint.com/personal/katie_flower_hampshire_police_uk/Documents/Documents/VRU/SNA/Data/Police%20Data/VRD%20HIPS%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orcesserip-my.sharepoint.com/personal/katie_flower_hampshire_police_uk/Documents/Documents/VRU/SNA/Data/Police%20Data/VRD%20HIPS%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orcesserip-my.sharepoint.com/personal/katie_flower_hampshire_police_uk/Documents/Documents/VRU/SNA/Data/External%20Data%20Sources/ONS/F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orcesserip-my.sharepoint.com/personal/katie_flower_hampshire_police_uk/Documents/Documents/VRU/SNA/Data/External%20Data%20Sources/Risk%20and%20Protective%20Factors%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dirty="0">
                <a:solidFill>
                  <a:sysClr val="windowText" lastClr="000000"/>
                </a:solidFill>
              </a:rPr>
              <a:t>Police recorded serious violence, rate per 1000 persons, Hampshire</a:t>
            </a:r>
            <a:r>
              <a:rPr lang="en-GB" sz="1100" b="1" baseline="0" dirty="0">
                <a:solidFill>
                  <a:sysClr val="windowText" lastClr="000000"/>
                </a:solidFill>
              </a:rPr>
              <a:t> CSPs: 2022/23 </a:t>
            </a:r>
            <a:endParaRPr lang="en-GB" sz="1100" b="1"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D99A0"/>
            </a:solidFill>
            <a:ln>
              <a:noFill/>
            </a:ln>
            <a:effectLst/>
          </c:spPr>
          <c:invertIfNegative val="0"/>
          <c:dPt>
            <c:idx val="0"/>
            <c:invertIfNegative val="0"/>
            <c:bubble3D val="0"/>
            <c:spPr>
              <a:solidFill>
                <a:srgbClr val="1D99A0"/>
              </a:solidFill>
              <a:ln>
                <a:noFill/>
              </a:ln>
              <a:effectLst/>
            </c:spPr>
            <c:extLst>
              <c:ext xmlns:c16="http://schemas.microsoft.com/office/drawing/2014/chart" uri="{C3380CC4-5D6E-409C-BE32-E72D297353CC}">
                <c16:uniqueId val="{00000001-A676-4865-A3CA-08F7CF3BFFD1}"/>
              </c:ext>
            </c:extLst>
          </c:dPt>
          <c:dPt>
            <c:idx val="1"/>
            <c:invertIfNegative val="0"/>
            <c:bubble3D val="0"/>
            <c:spPr>
              <a:solidFill>
                <a:srgbClr val="1D99A0"/>
              </a:solidFill>
              <a:ln>
                <a:noFill/>
              </a:ln>
              <a:effectLst/>
            </c:spPr>
            <c:extLst>
              <c:ext xmlns:c16="http://schemas.microsoft.com/office/drawing/2014/chart" uri="{C3380CC4-5D6E-409C-BE32-E72D297353CC}">
                <c16:uniqueId val="{00000003-A676-4865-A3CA-08F7CF3BFFD1}"/>
              </c:ext>
            </c:extLst>
          </c:dPt>
          <c:dPt>
            <c:idx val="7"/>
            <c:invertIfNegative val="0"/>
            <c:bubble3D val="0"/>
            <c:spPr>
              <a:solidFill>
                <a:srgbClr val="1D99A0"/>
              </a:solidFill>
              <a:ln>
                <a:noFill/>
              </a:ln>
              <a:effectLst/>
            </c:spPr>
            <c:extLst>
              <c:ext xmlns:c16="http://schemas.microsoft.com/office/drawing/2014/chart" uri="{C3380CC4-5D6E-409C-BE32-E72D297353CC}">
                <c16:uniqueId val="{00000005-A676-4865-A3CA-08F7CF3BFF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PIVOT!$S$3:$S$16</c:f>
              <c:strCache>
                <c:ptCount val="14"/>
                <c:pt idx="0">
                  <c:v>Southampton </c:v>
                </c:pt>
                <c:pt idx="1">
                  <c:v>Portsmouth </c:v>
                </c:pt>
                <c:pt idx="2">
                  <c:v>Rushmoor</c:v>
                </c:pt>
                <c:pt idx="3">
                  <c:v>Gosport </c:v>
                </c:pt>
                <c:pt idx="4">
                  <c:v>Havant </c:v>
                </c:pt>
                <c:pt idx="5">
                  <c:v>Isle of Wight </c:v>
                </c:pt>
                <c:pt idx="6">
                  <c:v>Basingstoke </c:v>
                </c:pt>
                <c:pt idx="7">
                  <c:v>Eastleigh </c:v>
                </c:pt>
                <c:pt idx="8">
                  <c:v>Winchester </c:v>
                </c:pt>
                <c:pt idx="9">
                  <c:v>Test Valley </c:v>
                </c:pt>
                <c:pt idx="10">
                  <c:v>New Forest </c:v>
                </c:pt>
                <c:pt idx="11">
                  <c:v>East Hants </c:v>
                </c:pt>
                <c:pt idx="12">
                  <c:v>Fareham </c:v>
                </c:pt>
                <c:pt idx="13">
                  <c:v>Hart </c:v>
                </c:pt>
              </c:strCache>
            </c:strRef>
          </c:cat>
          <c:val>
            <c:numRef>
              <c:f>PIVOT!$T$3:$T$16</c:f>
              <c:numCache>
                <c:formatCode>General</c:formatCode>
                <c:ptCount val="14"/>
                <c:pt idx="0">
                  <c:v>5.4</c:v>
                </c:pt>
                <c:pt idx="1">
                  <c:v>5</c:v>
                </c:pt>
                <c:pt idx="2">
                  <c:v>3.9</c:v>
                </c:pt>
                <c:pt idx="3">
                  <c:v>2.6</c:v>
                </c:pt>
                <c:pt idx="4">
                  <c:v>2.6</c:v>
                </c:pt>
                <c:pt idx="5">
                  <c:v>2.1</c:v>
                </c:pt>
                <c:pt idx="6">
                  <c:v>2</c:v>
                </c:pt>
                <c:pt idx="7">
                  <c:v>1.6</c:v>
                </c:pt>
                <c:pt idx="8">
                  <c:v>1.6</c:v>
                </c:pt>
                <c:pt idx="9">
                  <c:v>1.5</c:v>
                </c:pt>
                <c:pt idx="10">
                  <c:v>1.4</c:v>
                </c:pt>
                <c:pt idx="11">
                  <c:v>1.1000000000000001</c:v>
                </c:pt>
                <c:pt idx="12">
                  <c:v>1.1000000000000001</c:v>
                </c:pt>
                <c:pt idx="13">
                  <c:v>1</c:v>
                </c:pt>
              </c:numCache>
            </c:numRef>
          </c:val>
          <c:extLst>
            <c:ext xmlns:c16="http://schemas.microsoft.com/office/drawing/2014/chart" uri="{C3380CC4-5D6E-409C-BE32-E72D297353CC}">
              <c16:uniqueId val="{00000006-A676-4865-A3CA-08F7CF3BFFD1}"/>
            </c:ext>
          </c:extLst>
        </c:ser>
        <c:dLbls>
          <c:dLblPos val="outEnd"/>
          <c:showLegendKey val="0"/>
          <c:showVal val="1"/>
          <c:showCatName val="0"/>
          <c:showSerName val="0"/>
          <c:showPercent val="0"/>
          <c:showBubbleSize val="0"/>
        </c:dLbls>
        <c:gapWidth val="219"/>
        <c:overlap val="-27"/>
        <c:axId val="1058827400"/>
        <c:axId val="1058822480"/>
      </c:barChart>
      <c:lineChart>
        <c:grouping val="standard"/>
        <c:varyColors val="0"/>
        <c:ser>
          <c:idx val="1"/>
          <c:order val="1"/>
          <c:spPr>
            <a:ln w="28575" cap="rnd">
              <a:solidFill>
                <a:srgbClr val="FF7C8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A676-4865-A3CA-08F7CF3BFFD1}"/>
                </c:ext>
              </c:extLst>
            </c:dLbl>
            <c:dLbl>
              <c:idx val="1"/>
              <c:delete val="1"/>
              <c:extLst>
                <c:ext xmlns:c15="http://schemas.microsoft.com/office/drawing/2012/chart" uri="{CE6537A1-D6FC-4f65-9D91-7224C49458BB}"/>
                <c:ext xmlns:c16="http://schemas.microsoft.com/office/drawing/2014/chart" uri="{C3380CC4-5D6E-409C-BE32-E72D297353CC}">
                  <c16:uniqueId val="{00000008-A676-4865-A3CA-08F7CF3BFFD1}"/>
                </c:ext>
              </c:extLst>
            </c:dLbl>
            <c:dLbl>
              <c:idx val="2"/>
              <c:delete val="1"/>
              <c:extLst>
                <c:ext xmlns:c15="http://schemas.microsoft.com/office/drawing/2012/chart" uri="{CE6537A1-D6FC-4f65-9D91-7224C49458BB}"/>
                <c:ext xmlns:c16="http://schemas.microsoft.com/office/drawing/2014/chart" uri="{C3380CC4-5D6E-409C-BE32-E72D297353CC}">
                  <c16:uniqueId val="{00000009-A676-4865-A3CA-08F7CF3BFFD1}"/>
                </c:ext>
              </c:extLst>
            </c:dLbl>
            <c:dLbl>
              <c:idx val="3"/>
              <c:delete val="1"/>
              <c:extLst>
                <c:ext xmlns:c15="http://schemas.microsoft.com/office/drawing/2012/chart" uri="{CE6537A1-D6FC-4f65-9D91-7224C49458BB}"/>
                <c:ext xmlns:c16="http://schemas.microsoft.com/office/drawing/2014/chart" uri="{C3380CC4-5D6E-409C-BE32-E72D297353CC}">
                  <c16:uniqueId val="{0000000A-A676-4865-A3CA-08F7CF3BFFD1}"/>
                </c:ext>
              </c:extLst>
            </c:dLbl>
            <c:dLbl>
              <c:idx val="4"/>
              <c:delete val="1"/>
              <c:extLst>
                <c:ext xmlns:c15="http://schemas.microsoft.com/office/drawing/2012/chart" uri="{CE6537A1-D6FC-4f65-9D91-7224C49458BB}"/>
                <c:ext xmlns:c16="http://schemas.microsoft.com/office/drawing/2014/chart" uri="{C3380CC4-5D6E-409C-BE32-E72D297353CC}">
                  <c16:uniqueId val="{0000000B-A676-4865-A3CA-08F7CF3BFFD1}"/>
                </c:ext>
              </c:extLst>
            </c:dLbl>
            <c:dLbl>
              <c:idx val="5"/>
              <c:delete val="1"/>
              <c:extLst>
                <c:ext xmlns:c15="http://schemas.microsoft.com/office/drawing/2012/chart" uri="{CE6537A1-D6FC-4f65-9D91-7224C49458BB}"/>
                <c:ext xmlns:c16="http://schemas.microsoft.com/office/drawing/2014/chart" uri="{C3380CC4-5D6E-409C-BE32-E72D297353CC}">
                  <c16:uniqueId val="{0000000C-A676-4865-A3CA-08F7CF3BFFD1}"/>
                </c:ext>
              </c:extLst>
            </c:dLbl>
            <c:dLbl>
              <c:idx val="6"/>
              <c:delete val="1"/>
              <c:extLst>
                <c:ext xmlns:c15="http://schemas.microsoft.com/office/drawing/2012/chart" uri="{CE6537A1-D6FC-4f65-9D91-7224C49458BB}"/>
                <c:ext xmlns:c16="http://schemas.microsoft.com/office/drawing/2014/chart" uri="{C3380CC4-5D6E-409C-BE32-E72D297353CC}">
                  <c16:uniqueId val="{0000000D-A676-4865-A3CA-08F7CF3BFFD1}"/>
                </c:ext>
              </c:extLst>
            </c:dLbl>
            <c:dLbl>
              <c:idx val="7"/>
              <c:delete val="1"/>
              <c:extLst>
                <c:ext xmlns:c15="http://schemas.microsoft.com/office/drawing/2012/chart" uri="{CE6537A1-D6FC-4f65-9D91-7224C49458BB}"/>
                <c:ext xmlns:c16="http://schemas.microsoft.com/office/drawing/2014/chart" uri="{C3380CC4-5D6E-409C-BE32-E72D297353CC}">
                  <c16:uniqueId val="{0000000E-A676-4865-A3CA-08F7CF3BFFD1}"/>
                </c:ext>
              </c:extLst>
            </c:dLbl>
            <c:dLbl>
              <c:idx val="8"/>
              <c:delete val="1"/>
              <c:extLst>
                <c:ext xmlns:c15="http://schemas.microsoft.com/office/drawing/2012/chart" uri="{CE6537A1-D6FC-4f65-9D91-7224C49458BB}"/>
                <c:ext xmlns:c16="http://schemas.microsoft.com/office/drawing/2014/chart" uri="{C3380CC4-5D6E-409C-BE32-E72D297353CC}">
                  <c16:uniqueId val="{0000000F-A676-4865-A3CA-08F7CF3BFFD1}"/>
                </c:ext>
              </c:extLst>
            </c:dLbl>
            <c:dLbl>
              <c:idx val="9"/>
              <c:delete val="1"/>
              <c:extLst>
                <c:ext xmlns:c15="http://schemas.microsoft.com/office/drawing/2012/chart" uri="{CE6537A1-D6FC-4f65-9D91-7224C49458BB}"/>
                <c:ext xmlns:c16="http://schemas.microsoft.com/office/drawing/2014/chart" uri="{C3380CC4-5D6E-409C-BE32-E72D297353CC}">
                  <c16:uniqueId val="{00000010-A676-4865-A3CA-08F7CF3BFFD1}"/>
                </c:ext>
              </c:extLst>
            </c:dLbl>
            <c:dLbl>
              <c:idx val="10"/>
              <c:delete val="1"/>
              <c:extLst>
                <c:ext xmlns:c15="http://schemas.microsoft.com/office/drawing/2012/chart" uri="{CE6537A1-D6FC-4f65-9D91-7224C49458BB}"/>
                <c:ext xmlns:c16="http://schemas.microsoft.com/office/drawing/2014/chart" uri="{C3380CC4-5D6E-409C-BE32-E72D297353CC}">
                  <c16:uniqueId val="{00000011-A676-4865-A3CA-08F7CF3BFFD1}"/>
                </c:ext>
              </c:extLst>
            </c:dLbl>
            <c:dLbl>
              <c:idx val="11"/>
              <c:delete val="1"/>
              <c:extLst>
                <c:ext xmlns:c15="http://schemas.microsoft.com/office/drawing/2012/chart" uri="{CE6537A1-D6FC-4f65-9D91-7224C49458BB}"/>
                <c:ext xmlns:c16="http://schemas.microsoft.com/office/drawing/2014/chart" uri="{C3380CC4-5D6E-409C-BE32-E72D297353CC}">
                  <c16:uniqueId val="{00000012-A676-4865-A3CA-08F7CF3BFFD1}"/>
                </c:ext>
              </c:extLst>
            </c:dLbl>
            <c:dLbl>
              <c:idx val="12"/>
              <c:delete val="1"/>
              <c:extLst>
                <c:ext xmlns:c15="http://schemas.microsoft.com/office/drawing/2012/chart" uri="{CE6537A1-D6FC-4f65-9D91-7224C49458BB}"/>
                <c:ext xmlns:c16="http://schemas.microsoft.com/office/drawing/2014/chart" uri="{C3380CC4-5D6E-409C-BE32-E72D297353CC}">
                  <c16:uniqueId val="{00000013-A676-4865-A3CA-08F7CF3BFF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PIVOT!$S$3:$S$16</c:f>
              <c:strCache>
                <c:ptCount val="14"/>
                <c:pt idx="0">
                  <c:v>Southampton </c:v>
                </c:pt>
                <c:pt idx="1">
                  <c:v>Portsmouth </c:v>
                </c:pt>
                <c:pt idx="2">
                  <c:v>Rushmoor</c:v>
                </c:pt>
                <c:pt idx="3">
                  <c:v>Gosport </c:v>
                </c:pt>
                <c:pt idx="4">
                  <c:v>Havant </c:v>
                </c:pt>
                <c:pt idx="5">
                  <c:v>Isle of Wight </c:v>
                </c:pt>
                <c:pt idx="6">
                  <c:v>Basingstoke </c:v>
                </c:pt>
                <c:pt idx="7">
                  <c:v>Eastleigh </c:v>
                </c:pt>
                <c:pt idx="8">
                  <c:v>Winchester </c:v>
                </c:pt>
                <c:pt idx="9">
                  <c:v>Test Valley </c:v>
                </c:pt>
                <c:pt idx="10">
                  <c:v>New Forest </c:v>
                </c:pt>
                <c:pt idx="11">
                  <c:v>East Hants </c:v>
                </c:pt>
                <c:pt idx="12">
                  <c:v>Fareham </c:v>
                </c:pt>
                <c:pt idx="13">
                  <c:v>Hart </c:v>
                </c:pt>
              </c:strCache>
            </c:strRef>
          </c:cat>
          <c:val>
            <c:numRef>
              <c:f>PIVOT!$U$3:$U$16</c:f>
              <c:numCache>
                <c:formatCode>General</c:formatCode>
                <c:ptCount val="14"/>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numCache>
            </c:numRef>
          </c:val>
          <c:smooth val="0"/>
          <c:extLst>
            <c:ext xmlns:c16="http://schemas.microsoft.com/office/drawing/2014/chart" uri="{C3380CC4-5D6E-409C-BE32-E72D297353CC}">
              <c16:uniqueId val="{00000014-A676-4865-A3CA-08F7CF3BFFD1}"/>
            </c:ext>
          </c:extLst>
        </c:ser>
        <c:dLbls>
          <c:showLegendKey val="0"/>
          <c:showVal val="1"/>
          <c:showCatName val="0"/>
          <c:showSerName val="0"/>
          <c:showPercent val="0"/>
          <c:showBubbleSize val="0"/>
        </c:dLbls>
        <c:marker val="1"/>
        <c:smooth val="0"/>
        <c:axId val="1058827400"/>
        <c:axId val="1058822480"/>
      </c:lineChart>
      <c:catAx>
        <c:axId val="105882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1058822480"/>
        <c:crosses val="autoZero"/>
        <c:auto val="1"/>
        <c:lblAlgn val="ctr"/>
        <c:lblOffset val="100"/>
        <c:noMultiLvlLbl val="0"/>
      </c:catAx>
      <c:valAx>
        <c:axId val="105882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8827400"/>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1D99A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dirty="0">
                <a:solidFill>
                  <a:sysClr val="windowText" lastClr="000000"/>
                </a:solidFill>
              </a:rPr>
              <a:t>Types of Serious Violence in HIPS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CHARTS!$BB$3</c:f>
              <c:strCache>
                <c:ptCount val="1"/>
                <c:pt idx="0">
                  <c:v>2021/22</c:v>
                </c:pt>
              </c:strCache>
            </c:strRef>
          </c:tx>
          <c:spPr>
            <a:solidFill>
              <a:srgbClr val="C0C0C0"/>
            </a:solidFill>
            <a:ln>
              <a:noFill/>
            </a:ln>
            <a:effectLst/>
          </c:spPr>
          <c:invertIfNegative val="0"/>
          <c:dLbls>
            <c:dLbl>
              <c:idx val="1"/>
              <c:layout>
                <c:manualLayout>
                  <c:x val="-7.1614602913003854E-3"/>
                  <c:y val="4.80433313018948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DAA-42B9-B4C9-1B31E739DDA8}"/>
                </c:ext>
              </c:extLst>
            </c:dLbl>
            <c:dLbl>
              <c:idx val="3"/>
              <c:layout>
                <c:manualLayout>
                  <c:x val="-9.5486137217338472E-3"/>
                  <c:y val="4.8043331301894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DAA-42B9-B4C9-1B31E739DDA8}"/>
                </c:ext>
              </c:extLst>
            </c:dLbl>
            <c:dLbl>
              <c:idx val="4"/>
              <c:layout>
                <c:manualLayout>
                  <c:x val="-4.774306860867098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AA-42B9-B4C9-1B31E739DD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CHARTS!$BA$4:$BA$9</c:f>
              <c:strCache>
                <c:ptCount val="6"/>
                <c:pt idx="0">
                  <c:v>1a Homicide </c:v>
                </c:pt>
                <c:pt idx="1">
                  <c:v>1b Violence with Injury</c:v>
                </c:pt>
                <c:pt idx="2">
                  <c:v>3a Robbery of Business Property</c:v>
                </c:pt>
                <c:pt idx="3">
                  <c:v>3b Robbery of Personal Property</c:v>
                </c:pt>
                <c:pt idx="4">
                  <c:v>7 Possession of Weapons Offences</c:v>
                </c:pt>
                <c:pt idx="5">
                  <c:v>8 Public Order Offences</c:v>
                </c:pt>
              </c:strCache>
            </c:strRef>
          </c:cat>
          <c:val>
            <c:numRef>
              <c:f>CHARTS!$BB$4:$BB$9</c:f>
              <c:numCache>
                <c:formatCode>General</c:formatCode>
                <c:ptCount val="6"/>
                <c:pt idx="0">
                  <c:v>15</c:v>
                </c:pt>
                <c:pt idx="1">
                  <c:v>1675</c:v>
                </c:pt>
                <c:pt idx="2">
                  <c:v>100</c:v>
                </c:pt>
                <c:pt idx="3">
                  <c:v>1199</c:v>
                </c:pt>
                <c:pt idx="4">
                  <c:v>1918</c:v>
                </c:pt>
                <c:pt idx="5">
                  <c:v>11</c:v>
                </c:pt>
              </c:numCache>
            </c:numRef>
          </c:val>
          <c:extLst>
            <c:ext xmlns:c16="http://schemas.microsoft.com/office/drawing/2014/chart" uri="{C3380CC4-5D6E-409C-BE32-E72D297353CC}">
              <c16:uniqueId val="{00000000-5DAA-42B9-B4C9-1B31E739DDA8}"/>
            </c:ext>
          </c:extLst>
        </c:ser>
        <c:ser>
          <c:idx val="1"/>
          <c:order val="1"/>
          <c:tx>
            <c:strRef>
              <c:f>CHARTS!$BC$3</c:f>
              <c:strCache>
                <c:ptCount val="1"/>
                <c:pt idx="0">
                  <c:v>2022/23</c:v>
                </c:pt>
              </c:strCache>
            </c:strRef>
          </c:tx>
          <c:spPr>
            <a:solidFill>
              <a:srgbClr val="1D99A0"/>
            </a:solidFill>
            <a:ln>
              <a:noFill/>
            </a:ln>
            <a:effectLst/>
          </c:spPr>
          <c:invertIfNegative val="0"/>
          <c:dLbls>
            <c:dLbl>
              <c:idx val="1"/>
              <c:layout>
                <c:manualLayout>
                  <c:x val="0"/>
                  <c:y val="9.952946855965923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DAA-42B9-B4C9-1B31E739DD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CHARTS!$BA$4:$BA$9</c:f>
              <c:strCache>
                <c:ptCount val="6"/>
                <c:pt idx="0">
                  <c:v>1a Homicide </c:v>
                </c:pt>
                <c:pt idx="1">
                  <c:v>1b Violence with Injury</c:v>
                </c:pt>
                <c:pt idx="2">
                  <c:v>3a Robbery of Business Property</c:v>
                </c:pt>
                <c:pt idx="3">
                  <c:v>3b Robbery of Personal Property</c:v>
                </c:pt>
                <c:pt idx="4">
                  <c:v>7 Possession of Weapons Offences</c:v>
                </c:pt>
                <c:pt idx="5">
                  <c:v>8 Public Order Offences</c:v>
                </c:pt>
              </c:strCache>
            </c:strRef>
          </c:cat>
          <c:val>
            <c:numRef>
              <c:f>CHARTS!$BC$4:$BC$9</c:f>
              <c:numCache>
                <c:formatCode>General</c:formatCode>
                <c:ptCount val="6"/>
                <c:pt idx="0">
                  <c:v>17</c:v>
                </c:pt>
                <c:pt idx="1">
                  <c:v>1601</c:v>
                </c:pt>
                <c:pt idx="2">
                  <c:v>156</c:v>
                </c:pt>
                <c:pt idx="3">
                  <c:v>1173</c:v>
                </c:pt>
                <c:pt idx="4">
                  <c:v>2166</c:v>
                </c:pt>
                <c:pt idx="5">
                  <c:v>10</c:v>
                </c:pt>
              </c:numCache>
            </c:numRef>
          </c:val>
          <c:extLst>
            <c:ext xmlns:c16="http://schemas.microsoft.com/office/drawing/2014/chart" uri="{C3380CC4-5D6E-409C-BE32-E72D297353CC}">
              <c16:uniqueId val="{00000001-5DAA-42B9-B4C9-1B31E739DDA8}"/>
            </c:ext>
          </c:extLst>
        </c:ser>
        <c:dLbls>
          <c:dLblPos val="outEnd"/>
          <c:showLegendKey val="0"/>
          <c:showVal val="1"/>
          <c:showCatName val="0"/>
          <c:showSerName val="0"/>
          <c:showPercent val="0"/>
          <c:showBubbleSize val="0"/>
        </c:dLbls>
        <c:gapWidth val="150"/>
        <c:axId val="886600536"/>
        <c:axId val="886602832"/>
      </c:barChart>
      <c:catAx>
        <c:axId val="88660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6602832"/>
        <c:crosses val="autoZero"/>
        <c:auto val="1"/>
        <c:lblAlgn val="ctr"/>
        <c:lblOffset val="100"/>
        <c:noMultiLvlLbl val="0"/>
      </c:catAx>
      <c:valAx>
        <c:axId val="88660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6600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rgbClr val="1D99A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[VRD HIPS Data.xlsx]PIVOT!PivotTable7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rPr>
              <a:t>Number of Serious Violence Occurrences by</a:t>
            </a:r>
            <a:r>
              <a:rPr lang="en-US" sz="1200" b="1" baseline="0">
                <a:solidFill>
                  <a:sysClr val="windowText" lastClr="000000"/>
                </a:solidFill>
              </a:rPr>
              <a:t> Month </a:t>
            </a:r>
            <a:endParaRPr lang="en-US" sz="12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1D99A0"/>
          </a:solidFill>
          <a:ln>
            <a:solidFill>
              <a:srgbClr val="1D99A0"/>
            </a:solidFill>
          </a:ln>
          <a:effectLst/>
        </c:spPr>
        <c:marker>
          <c:symbol val="none"/>
        </c:marker>
      </c:pivotFmt>
      <c:pivotFmt>
        <c:idx val="1"/>
        <c:spPr>
          <a:solidFill>
            <a:srgbClr val="1D99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1D99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1D99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PIVOT!$B$29</c:f>
              <c:strCache>
                <c:ptCount val="1"/>
                <c:pt idx="0">
                  <c:v>Total</c:v>
                </c:pt>
              </c:strCache>
            </c:strRef>
          </c:tx>
          <c:spPr>
            <a:solidFill>
              <a:srgbClr val="1D99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5050"/>
                </a:solidFill>
                <a:prstDash val="sysDot"/>
              </a:ln>
              <a:effectLst/>
            </c:spPr>
            <c:trendlineType val="linear"/>
            <c:dispRSqr val="0"/>
            <c:dispEq val="0"/>
          </c:trendline>
          <c:cat>
            <c:strRef>
              <c:f>PIVOT!$A$30:$A$42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PIVOT!$B$30:$B$42</c:f>
              <c:numCache>
                <c:formatCode>General</c:formatCode>
                <c:ptCount val="12"/>
                <c:pt idx="0">
                  <c:v>376</c:v>
                </c:pt>
                <c:pt idx="1">
                  <c:v>392</c:v>
                </c:pt>
                <c:pt idx="2">
                  <c:v>450</c:v>
                </c:pt>
                <c:pt idx="3">
                  <c:v>418</c:v>
                </c:pt>
                <c:pt idx="4">
                  <c:v>441</c:v>
                </c:pt>
                <c:pt idx="5">
                  <c:v>409</c:v>
                </c:pt>
                <c:pt idx="6">
                  <c:v>472</c:v>
                </c:pt>
                <c:pt idx="7">
                  <c:v>484</c:v>
                </c:pt>
                <c:pt idx="8">
                  <c:v>454</c:v>
                </c:pt>
                <c:pt idx="9">
                  <c:v>463</c:v>
                </c:pt>
                <c:pt idx="10">
                  <c:v>406</c:v>
                </c:pt>
                <c:pt idx="11">
                  <c:v>360</c:v>
                </c:pt>
              </c:numCache>
            </c:numRef>
          </c:val>
          <c:extLst>
            <c:ext xmlns:c16="http://schemas.microsoft.com/office/drawing/2014/chart" uri="{C3380CC4-5D6E-409C-BE32-E72D297353CC}">
              <c16:uniqueId val="{00000000-F3B5-451E-A7FF-7862DCA1C829}"/>
            </c:ext>
          </c:extLst>
        </c:ser>
        <c:dLbls>
          <c:dLblPos val="outEnd"/>
          <c:showLegendKey val="0"/>
          <c:showVal val="1"/>
          <c:showCatName val="0"/>
          <c:showSerName val="0"/>
          <c:showPercent val="0"/>
          <c:showBubbleSize val="0"/>
        </c:dLbls>
        <c:gapWidth val="219"/>
        <c:overlap val="-27"/>
        <c:axId val="1116004016"/>
        <c:axId val="1116005000"/>
      </c:barChart>
      <c:catAx>
        <c:axId val="111600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116005000"/>
        <c:crosses val="autoZero"/>
        <c:auto val="1"/>
        <c:lblAlgn val="ctr"/>
        <c:lblOffset val="100"/>
        <c:noMultiLvlLbl val="0"/>
      </c:catAx>
      <c:valAx>
        <c:axId val="1116005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1600401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1D99A0"/>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en-GB" sz="1100" b="1" i="0" baseline="0" dirty="0">
                <a:solidFill>
                  <a:sysClr val="windowText" lastClr="000000"/>
                </a:solidFill>
              </a:rPr>
              <a:t>Police recorded possession of weapons offences, rate per 1,000 persons</a:t>
            </a:r>
            <a:r>
              <a:rPr lang="en-GB" sz="1100" b="1" i="0" dirty="0">
                <a:solidFill>
                  <a:sysClr val="windowText" lastClr="000000"/>
                </a:solidFill>
              </a:rPr>
              <a:t>,</a:t>
            </a:r>
            <a:r>
              <a:rPr lang="en-GB" sz="1100" b="1" i="0" baseline="0" dirty="0">
                <a:solidFill>
                  <a:sysClr val="windowText" lastClr="000000"/>
                </a:solidFill>
              </a:rPr>
              <a:t> Hampshire CSPs and England: 2022/23</a:t>
            </a:r>
            <a:endParaRPr lang="en-GB" sz="1100" b="1" i="0" dirty="0">
              <a:solidFill>
                <a:sysClr val="windowText" lastClr="000000"/>
              </a:solidFill>
            </a:endParaRPr>
          </a:p>
        </c:rich>
      </c:tx>
      <c:layout>
        <c:manualLayout>
          <c:xMode val="edge"/>
          <c:yMode val="edge"/>
          <c:x val="0.14772139358665701"/>
          <c:y val="6.8449458692362358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7379797506058"/>
          <c:y val="0.13990358030172045"/>
          <c:w val="0.74268595384852909"/>
          <c:h val="0.75399590620829882"/>
        </c:manualLayout>
      </c:layout>
      <c:barChart>
        <c:barDir val="bar"/>
        <c:grouping val="clustered"/>
        <c:varyColors val="0"/>
        <c:ser>
          <c:idx val="0"/>
          <c:order val="0"/>
          <c:spPr>
            <a:solidFill>
              <a:srgbClr val="1D99A0"/>
            </a:solidFill>
            <a:ln>
              <a:noFill/>
            </a:ln>
            <a:effectLst/>
          </c:spPr>
          <c:invertIfNegative val="0"/>
          <c:dPt>
            <c:idx val="1"/>
            <c:invertIfNegative val="0"/>
            <c:bubble3D val="0"/>
            <c:spPr>
              <a:solidFill>
                <a:srgbClr val="1D99A0"/>
              </a:solidFill>
              <a:ln>
                <a:noFill/>
              </a:ln>
              <a:effectLst/>
            </c:spPr>
            <c:extLst>
              <c:ext xmlns:c16="http://schemas.microsoft.com/office/drawing/2014/chart" uri="{C3380CC4-5D6E-409C-BE32-E72D297353CC}">
                <c16:uniqueId val="{00000001-03D9-4A8A-BDBE-A0F8D4B67C1D}"/>
              </c:ext>
            </c:extLst>
          </c:dPt>
          <c:dPt>
            <c:idx val="2"/>
            <c:invertIfNegative val="0"/>
            <c:bubble3D val="0"/>
            <c:spPr>
              <a:solidFill>
                <a:srgbClr val="1D99A0"/>
              </a:solidFill>
              <a:ln>
                <a:noFill/>
              </a:ln>
              <a:effectLst/>
            </c:spPr>
            <c:extLst>
              <c:ext xmlns:c16="http://schemas.microsoft.com/office/drawing/2014/chart" uri="{C3380CC4-5D6E-409C-BE32-E72D297353CC}">
                <c16:uniqueId val="{00000003-03D9-4A8A-BDBE-A0F8D4B67C1D}"/>
              </c:ext>
            </c:extLst>
          </c:dPt>
          <c:dPt>
            <c:idx val="3"/>
            <c:invertIfNegative val="0"/>
            <c:bubble3D val="0"/>
            <c:spPr>
              <a:solidFill>
                <a:srgbClr val="FF5050"/>
              </a:solidFill>
              <a:ln>
                <a:noFill/>
              </a:ln>
              <a:effectLst/>
            </c:spPr>
            <c:extLst>
              <c:ext xmlns:c16="http://schemas.microsoft.com/office/drawing/2014/chart" uri="{C3380CC4-5D6E-409C-BE32-E72D297353CC}">
                <c16:uniqueId val="{00000005-03D9-4A8A-BDBE-A0F8D4B67C1D}"/>
              </c:ext>
            </c:extLst>
          </c:dPt>
          <c:dPt>
            <c:idx val="4"/>
            <c:invertIfNegative val="0"/>
            <c:bubble3D val="0"/>
            <c:spPr>
              <a:solidFill>
                <a:srgbClr val="1D99A0"/>
              </a:solidFill>
              <a:ln>
                <a:noFill/>
              </a:ln>
              <a:effectLst/>
            </c:spPr>
            <c:extLst>
              <c:ext xmlns:c16="http://schemas.microsoft.com/office/drawing/2014/chart" uri="{C3380CC4-5D6E-409C-BE32-E72D297353CC}">
                <c16:uniqueId val="{00000007-03D9-4A8A-BDBE-A0F8D4B67C1D}"/>
              </c:ext>
            </c:extLst>
          </c:dPt>
          <c:dPt>
            <c:idx val="5"/>
            <c:invertIfNegative val="0"/>
            <c:bubble3D val="0"/>
            <c:spPr>
              <a:solidFill>
                <a:srgbClr val="6666FF"/>
              </a:solidFill>
              <a:ln>
                <a:noFill/>
              </a:ln>
              <a:effectLst/>
            </c:spPr>
            <c:extLst>
              <c:ext xmlns:c16="http://schemas.microsoft.com/office/drawing/2014/chart" uri="{C3380CC4-5D6E-409C-BE32-E72D297353CC}">
                <c16:uniqueId val="{00000009-03D9-4A8A-BDBE-A0F8D4B67C1D}"/>
              </c:ext>
            </c:extLst>
          </c:dPt>
          <c:dPt>
            <c:idx val="8"/>
            <c:invertIfNegative val="0"/>
            <c:bubble3D val="0"/>
            <c:spPr>
              <a:solidFill>
                <a:srgbClr val="1D99A0"/>
              </a:solidFill>
              <a:ln>
                <a:noFill/>
              </a:ln>
              <a:effectLst/>
            </c:spPr>
            <c:extLst>
              <c:ext xmlns:c16="http://schemas.microsoft.com/office/drawing/2014/chart" uri="{C3380CC4-5D6E-409C-BE32-E72D297353CC}">
                <c16:uniqueId val="{0000000B-03D9-4A8A-BDBE-A0F8D4B67C1D}"/>
              </c:ext>
            </c:extLst>
          </c:dPt>
          <c:dPt>
            <c:idx val="13"/>
            <c:invertIfNegative val="0"/>
            <c:bubble3D val="0"/>
            <c:spPr>
              <a:solidFill>
                <a:srgbClr val="1D99A0"/>
              </a:solidFill>
              <a:ln>
                <a:noFill/>
              </a:ln>
              <a:effectLst/>
            </c:spPr>
            <c:extLst>
              <c:ext xmlns:c16="http://schemas.microsoft.com/office/drawing/2014/chart" uri="{C3380CC4-5D6E-409C-BE32-E72D297353CC}">
                <c16:uniqueId val="{0000000D-03D9-4A8A-BDBE-A0F8D4B67C1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'[Benchmarking trends 01.09.23 - SGCopy.xlsx]Possession of weapons'!$I$3:$I$16</c:f>
                <c:numCache>
                  <c:formatCode>General</c:formatCode>
                  <c:ptCount val="14"/>
                  <c:pt idx="0">
                    <c:v>0.18896999999999986</c:v>
                  </c:pt>
                  <c:pt idx="1">
                    <c:v>0.19870000000000032</c:v>
                  </c:pt>
                  <c:pt idx="2">
                    <c:v>0.26436000000000015</c:v>
                  </c:pt>
                  <c:pt idx="3">
                    <c:v>4.6939999999999982E-2</c:v>
                  </c:pt>
                  <c:pt idx="4">
                    <c:v>0.19577</c:v>
                  </c:pt>
                  <c:pt idx="5">
                    <c:v>8.0799999999999761E-3</c:v>
                  </c:pt>
                  <c:pt idx="6">
                    <c:v>0.17418999999999996</c:v>
                  </c:pt>
                  <c:pt idx="7">
                    <c:v>9.8060000000000036E-2</c:v>
                  </c:pt>
                  <c:pt idx="8">
                    <c:v>0.15863000000000005</c:v>
                  </c:pt>
                  <c:pt idx="9">
                    <c:v>0.13529999999999998</c:v>
                  </c:pt>
                  <c:pt idx="10">
                    <c:v>0.15798000000000001</c:v>
                  </c:pt>
                  <c:pt idx="11">
                    <c:v>0.15085000000000004</c:v>
                  </c:pt>
                  <c:pt idx="12">
                    <c:v>0.15313999999999994</c:v>
                  </c:pt>
                  <c:pt idx="13">
                    <c:v>0.13450999999999996</c:v>
                  </c:pt>
                </c:numCache>
              </c:numRef>
            </c:plus>
            <c:minus>
              <c:numRef>
                <c:f>'[Benchmarking trends 01.09.23 - SGCopy.xlsx]Possession of weapons'!$H$3:$H$16</c:f>
                <c:numCache>
                  <c:formatCode>General</c:formatCode>
                  <c:ptCount val="14"/>
                  <c:pt idx="0">
                    <c:v>0.17703000000000024</c:v>
                  </c:pt>
                  <c:pt idx="1">
                    <c:v>0.1843999999999999</c:v>
                  </c:pt>
                  <c:pt idx="2">
                    <c:v>0.22804000000000002</c:v>
                  </c:pt>
                  <c:pt idx="3">
                    <c:v>4.5460000000000056E-2</c:v>
                  </c:pt>
                  <c:pt idx="4">
                    <c:v>0.17182999999999993</c:v>
                  </c:pt>
                  <c:pt idx="5">
                    <c:v>8.0200000000000271E-3</c:v>
                  </c:pt>
                  <c:pt idx="6">
                    <c:v>0.15300999999999998</c:v>
                  </c:pt>
                  <c:pt idx="7">
                    <c:v>9.0439999999999965E-2</c:v>
                  </c:pt>
                  <c:pt idx="8">
                    <c:v>0.13676999999999995</c:v>
                  </c:pt>
                  <c:pt idx="9">
                    <c:v>0.11840000000000006</c:v>
                  </c:pt>
                  <c:pt idx="10">
                    <c:v>0.13452000000000008</c:v>
                  </c:pt>
                  <c:pt idx="11">
                    <c:v>0.12795000000000001</c:v>
                  </c:pt>
                  <c:pt idx="12">
                    <c:v>0.12686000000000003</c:v>
                  </c:pt>
                  <c:pt idx="13">
                    <c:v>0.11059000000000002</c:v>
                  </c:pt>
                </c:numCache>
              </c:numRef>
            </c:minus>
            <c:spPr>
              <a:noFill/>
              <a:ln w="19050" cap="flat" cmpd="sng" algn="ctr">
                <a:solidFill>
                  <a:schemeClr val="tx1">
                    <a:lumMod val="95000"/>
                    <a:lumOff val="5000"/>
                  </a:schemeClr>
                </a:solidFill>
                <a:round/>
              </a:ln>
              <a:effectLst/>
            </c:spPr>
          </c:errBars>
          <c:cat>
            <c:strRef>
              <c:f>'[Benchmarking trends 01.09.23 - SGCopy.xlsx]Possession of weapons'!$A$3:$A$16</c:f>
              <c:strCache>
                <c:ptCount val="14"/>
                <c:pt idx="0">
                  <c:v>Southampton</c:v>
                </c:pt>
                <c:pt idx="1">
                  <c:v>Portsmouth</c:v>
                </c:pt>
                <c:pt idx="2">
                  <c:v>Gosport</c:v>
                </c:pt>
                <c:pt idx="3">
                  <c:v>HIPS</c:v>
                </c:pt>
                <c:pt idx="4">
                  <c:v>Havant</c:v>
                </c:pt>
                <c:pt idx="5">
                  <c:v>England CSPs</c:v>
                </c:pt>
                <c:pt idx="6">
                  <c:v>Isle of Wight</c:v>
                </c:pt>
                <c:pt idx="7">
                  <c:v>North Hampshire</c:v>
                </c:pt>
                <c:pt idx="8">
                  <c:v>Eastleigh</c:v>
                </c:pt>
                <c:pt idx="9">
                  <c:v>New Forest</c:v>
                </c:pt>
                <c:pt idx="10">
                  <c:v>Winchester</c:v>
                </c:pt>
                <c:pt idx="11">
                  <c:v>Test Valley</c:v>
                </c:pt>
                <c:pt idx="12">
                  <c:v>Fareham</c:v>
                </c:pt>
                <c:pt idx="13">
                  <c:v>East Hampshire</c:v>
                </c:pt>
              </c:strCache>
            </c:strRef>
          </c:cat>
          <c:val>
            <c:numRef>
              <c:f>'[Benchmarking trends 01.09.23 - SGCopy.xlsx]Possession of weapons'!$D$3:$D$16</c:f>
              <c:numCache>
                <c:formatCode>0.00</c:formatCode>
                <c:ptCount val="14"/>
                <c:pt idx="0">
                  <c:v>2.1071300000000002</c:v>
                </c:pt>
                <c:pt idx="1">
                  <c:v>1.9242999999999999</c:v>
                </c:pt>
                <c:pt idx="2">
                  <c:v>1.2290399999999999</c:v>
                </c:pt>
                <c:pt idx="3">
                  <c:v>1.10036</c:v>
                </c:pt>
                <c:pt idx="4">
                  <c:v>1.04443</c:v>
                </c:pt>
                <c:pt idx="5">
                  <c:v>0.95801999999999998</c:v>
                </c:pt>
                <c:pt idx="6">
                  <c:v>0.93691000000000002</c:v>
                </c:pt>
                <c:pt idx="7">
                  <c:v>0.86783999999999994</c:v>
                </c:pt>
                <c:pt idx="8">
                  <c:v>0.73736999999999997</c:v>
                </c:pt>
                <c:pt idx="9">
                  <c:v>0.70350000000000001</c:v>
                </c:pt>
                <c:pt idx="10">
                  <c:v>0.67232000000000003</c:v>
                </c:pt>
                <c:pt idx="11">
                  <c:v>0.62504999999999999</c:v>
                </c:pt>
                <c:pt idx="12">
                  <c:v>0.54786000000000001</c:v>
                </c:pt>
                <c:pt idx="13">
                  <c:v>0.45959</c:v>
                </c:pt>
              </c:numCache>
            </c:numRef>
          </c:val>
          <c:extLst>
            <c:ext xmlns:c16="http://schemas.microsoft.com/office/drawing/2014/chart" uri="{C3380CC4-5D6E-409C-BE32-E72D297353CC}">
              <c16:uniqueId val="{0000000E-03D9-4A8A-BDBE-A0F8D4B67C1D}"/>
            </c:ext>
          </c:extLst>
        </c:ser>
        <c:dLbls>
          <c:dLblPos val="outEnd"/>
          <c:showLegendKey val="0"/>
          <c:showVal val="1"/>
          <c:showCatName val="0"/>
          <c:showSerName val="0"/>
          <c:showPercent val="0"/>
          <c:showBubbleSize val="0"/>
        </c:dLbls>
        <c:gapWidth val="30"/>
        <c:axId val="1028213311"/>
        <c:axId val="1028211871"/>
      </c:barChart>
      <c:catAx>
        <c:axId val="1028213311"/>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028211871"/>
        <c:crosses val="autoZero"/>
        <c:auto val="1"/>
        <c:lblAlgn val="ctr"/>
        <c:lblOffset val="100"/>
        <c:noMultiLvlLbl val="0"/>
      </c:catAx>
      <c:valAx>
        <c:axId val="1028211871"/>
        <c:scaling>
          <c:orientation val="minMax"/>
        </c:scaling>
        <c:delete val="0"/>
        <c:axPos val="b"/>
        <c:majorGridlines>
          <c:spPr>
            <a:ln w="3175" cap="flat" cmpd="sng" algn="ctr">
              <a:solidFill>
                <a:schemeClr val="bg1">
                  <a:lumMod val="9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Rate per 1,000</a:t>
                </a:r>
                <a:r>
                  <a:rPr lang="en-GB" baseline="0">
                    <a:solidFill>
                      <a:sysClr val="windowText" lastClr="000000"/>
                    </a:solidFill>
                  </a:rPr>
                  <a:t> persons</a:t>
                </a:r>
                <a:endParaRPr lang="en-GB">
                  <a:solidFill>
                    <a:sysClr val="windowText" lastClr="000000"/>
                  </a:solidFill>
                </a:endParaRPr>
              </a:p>
            </c:rich>
          </c:tx>
          <c:layout>
            <c:manualLayout>
              <c:xMode val="edge"/>
              <c:yMode val="edge"/>
              <c:x val="0.39564678254227503"/>
              <c:y val="0.9368636059318770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28213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accent3">
          <a:lumMod val="7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i="0" dirty="0">
                <a:solidFill>
                  <a:sysClr val="windowText" lastClr="000000"/>
                </a:solidFill>
              </a:rPr>
              <a:t>Police Recorded Robbery, Rate per 1,000 for HIPS and England:  2013/14 - 2022/23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'[Trends in violence rates.xlsx]Robbery'!$B$5</c:f>
              <c:strCache>
                <c:ptCount val="1"/>
                <c:pt idx="0">
                  <c:v>England CSPs</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'[Trends in violence rates.xlsx]Robbery'!$C$2:$L$2</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'[Trends in violence rates.xlsx]Robbery'!$C$5:$L$5</c:f>
              <c:numCache>
                <c:formatCode>0.00</c:formatCode>
                <c:ptCount val="10"/>
                <c:pt idx="0">
                  <c:v>1.0528599999999999</c:v>
                </c:pt>
                <c:pt idx="1">
                  <c:v>0.90436000000000005</c:v>
                </c:pt>
                <c:pt idx="2">
                  <c:v>0.91517000000000004</c:v>
                </c:pt>
                <c:pt idx="3">
                  <c:v>1.0549999999999999</c:v>
                </c:pt>
                <c:pt idx="4">
                  <c:v>1.3613599999999999</c:v>
                </c:pt>
                <c:pt idx="5">
                  <c:v>1.5025200000000001</c:v>
                </c:pt>
                <c:pt idx="6">
                  <c:v>1.55247</c:v>
                </c:pt>
                <c:pt idx="7">
                  <c:v>1.0255000000000001</c:v>
                </c:pt>
                <c:pt idx="8">
                  <c:v>1.1363799999999999</c:v>
                </c:pt>
                <c:pt idx="9">
                  <c:v>1.2815099999999999</c:v>
                </c:pt>
              </c:numCache>
            </c:numRef>
          </c:val>
          <c:smooth val="0"/>
          <c:extLst>
            <c:ext xmlns:c16="http://schemas.microsoft.com/office/drawing/2014/chart" uri="{C3380CC4-5D6E-409C-BE32-E72D297353CC}">
              <c16:uniqueId val="{00000000-68E8-465D-A3C7-104262E27846}"/>
            </c:ext>
          </c:extLst>
        </c:ser>
        <c:ser>
          <c:idx val="2"/>
          <c:order val="1"/>
          <c:tx>
            <c:strRef>
              <c:f>'[Trends in violence rates.xlsx]Robbery'!$B$9</c:f>
              <c:strCache>
                <c:ptCount val="1"/>
                <c:pt idx="0">
                  <c:v>HIPS</c:v>
                </c:pt>
              </c:strCache>
            </c:strRef>
          </c:tx>
          <c:spPr>
            <a:ln w="2857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cat>
            <c:strRef>
              <c:f>'[Trends in violence rates.xlsx]Robbery'!$C$2:$L$2</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'[Trends in violence rates.xlsx]Robbery'!$C$9:$L$9</c:f>
              <c:numCache>
                <c:formatCode>0.00</c:formatCode>
                <c:ptCount val="10"/>
                <c:pt idx="0">
                  <c:v>0.32879000000000003</c:v>
                </c:pt>
                <c:pt idx="1">
                  <c:v>0.35532000000000002</c:v>
                </c:pt>
                <c:pt idx="2">
                  <c:v>0.37730000000000002</c:v>
                </c:pt>
                <c:pt idx="3">
                  <c:v>0.47992000000000001</c:v>
                </c:pt>
                <c:pt idx="4">
                  <c:v>0.58723000000000003</c:v>
                </c:pt>
                <c:pt idx="5">
                  <c:v>0.69242000000000004</c:v>
                </c:pt>
                <c:pt idx="6">
                  <c:v>0.78473999999999999</c:v>
                </c:pt>
                <c:pt idx="7">
                  <c:v>0.60828000000000004</c:v>
                </c:pt>
                <c:pt idx="8">
                  <c:v>0.64961999999999998</c:v>
                </c:pt>
                <c:pt idx="9">
                  <c:v>0.67910000000000004</c:v>
                </c:pt>
              </c:numCache>
            </c:numRef>
          </c:val>
          <c:smooth val="0"/>
          <c:extLst>
            <c:ext xmlns:c16="http://schemas.microsoft.com/office/drawing/2014/chart" uri="{C3380CC4-5D6E-409C-BE32-E72D297353CC}">
              <c16:uniqueId val="{00000001-68E8-465D-A3C7-104262E27846}"/>
            </c:ext>
          </c:extLst>
        </c:ser>
        <c:dLbls>
          <c:showLegendKey val="0"/>
          <c:showVal val="0"/>
          <c:showCatName val="0"/>
          <c:showSerName val="0"/>
          <c:showPercent val="0"/>
          <c:showBubbleSize val="0"/>
        </c:dLbls>
        <c:marker val="1"/>
        <c:smooth val="0"/>
        <c:axId val="994913439"/>
        <c:axId val="1930595711"/>
      </c:lineChart>
      <c:catAx>
        <c:axId val="99491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30595711"/>
        <c:crosses val="autoZero"/>
        <c:auto val="1"/>
        <c:lblAlgn val="ctr"/>
        <c:lblOffset val="100"/>
        <c:noMultiLvlLbl val="0"/>
      </c:catAx>
      <c:valAx>
        <c:axId val="1930595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949134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3">
          <a:lumMod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1">
                <a:solidFill>
                  <a:schemeClr val="tx1"/>
                </a:solidFill>
              </a:rPr>
              <a:t>Age Band</a:t>
            </a:r>
            <a:r>
              <a:rPr lang="en-GB" sz="1100" b="1" baseline="0">
                <a:solidFill>
                  <a:schemeClr val="tx1"/>
                </a:solidFill>
              </a:rPr>
              <a:t> and Recorded Gender for Serious Violence Perpetrators </a:t>
            </a:r>
            <a:endParaRPr lang="en-GB" sz="1100" b="1">
              <a:solidFill>
                <a:schemeClr val="tx1"/>
              </a:solidFill>
            </a:endParaRP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CHARTS!$AH$3</c:f>
              <c:strCache>
                <c:ptCount val="1"/>
                <c:pt idx="0">
                  <c:v>F</c:v>
                </c:pt>
              </c:strCache>
            </c:strRef>
          </c:tx>
          <c:spPr>
            <a:solidFill>
              <a:srgbClr val="1D99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CHARTS!$AG$4:$AG$10</c:f>
              <c:strCache>
                <c:ptCount val="6"/>
                <c:pt idx="0">
                  <c:v>10-17</c:v>
                </c:pt>
                <c:pt idx="1">
                  <c:v>18-24</c:v>
                </c:pt>
                <c:pt idx="2">
                  <c:v>25-34</c:v>
                </c:pt>
                <c:pt idx="3">
                  <c:v>35-44</c:v>
                </c:pt>
                <c:pt idx="4">
                  <c:v>45-54</c:v>
                </c:pt>
                <c:pt idx="5">
                  <c:v>55+</c:v>
                </c:pt>
              </c:strCache>
            </c:strRef>
          </c:cat>
          <c:val>
            <c:numRef>
              <c:f>CHARTS!$AH$4:$AH$10</c:f>
              <c:numCache>
                <c:formatCode>General</c:formatCode>
                <c:ptCount val="6"/>
                <c:pt idx="0">
                  <c:v>118</c:v>
                </c:pt>
                <c:pt idx="1">
                  <c:v>89</c:v>
                </c:pt>
                <c:pt idx="2">
                  <c:v>142</c:v>
                </c:pt>
                <c:pt idx="3">
                  <c:v>141</c:v>
                </c:pt>
                <c:pt idx="4">
                  <c:v>65</c:v>
                </c:pt>
                <c:pt idx="5">
                  <c:v>39</c:v>
                </c:pt>
              </c:numCache>
            </c:numRef>
          </c:val>
          <c:extLst>
            <c:ext xmlns:c16="http://schemas.microsoft.com/office/drawing/2014/chart" uri="{C3380CC4-5D6E-409C-BE32-E72D297353CC}">
              <c16:uniqueId val="{00000000-F43E-4C95-9502-41AB5814D874}"/>
            </c:ext>
          </c:extLst>
        </c:ser>
        <c:ser>
          <c:idx val="1"/>
          <c:order val="1"/>
          <c:tx>
            <c:strRef>
              <c:f>CHARTS!$AI$3</c:f>
              <c:strCache>
                <c:ptCount val="1"/>
                <c:pt idx="0">
                  <c:v>M</c:v>
                </c:pt>
              </c:strCache>
            </c:strRef>
          </c:tx>
          <c:spPr>
            <a:solidFill>
              <a:srgbClr val="C0C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CHARTS!$AG$4:$AG$10</c:f>
              <c:strCache>
                <c:ptCount val="6"/>
                <c:pt idx="0">
                  <c:v>10-17</c:v>
                </c:pt>
                <c:pt idx="1">
                  <c:v>18-24</c:v>
                </c:pt>
                <c:pt idx="2">
                  <c:v>25-34</c:v>
                </c:pt>
                <c:pt idx="3">
                  <c:v>35-44</c:v>
                </c:pt>
                <c:pt idx="4">
                  <c:v>45-54</c:v>
                </c:pt>
                <c:pt idx="5">
                  <c:v>55+</c:v>
                </c:pt>
              </c:strCache>
            </c:strRef>
          </c:cat>
          <c:val>
            <c:numRef>
              <c:f>CHARTS!$AI$4:$AI$10</c:f>
              <c:numCache>
                <c:formatCode>General</c:formatCode>
                <c:ptCount val="6"/>
                <c:pt idx="0">
                  <c:v>548</c:v>
                </c:pt>
                <c:pt idx="1">
                  <c:v>680</c:v>
                </c:pt>
                <c:pt idx="2">
                  <c:v>701</c:v>
                </c:pt>
                <c:pt idx="3">
                  <c:v>505</c:v>
                </c:pt>
                <c:pt idx="4">
                  <c:v>280</c:v>
                </c:pt>
                <c:pt idx="5">
                  <c:v>236</c:v>
                </c:pt>
              </c:numCache>
            </c:numRef>
          </c:val>
          <c:extLst>
            <c:ext xmlns:c16="http://schemas.microsoft.com/office/drawing/2014/chart" uri="{C3380CC4-5D6E-409C-BE32-E72D297353CC}">
              <c16:uniqueId val="{00000001-F43E-4C95-9502-41AB5814D874}"/>
            </c:ext>
          </c:extLst>
        </c:ser>
        <c:dLbls>
          <c:dLblPos val="outEnd"/>
          <c:showLegendKey val="0"/>
          <c:showVal val="1"/>
          <c:showCatName val="0"/>
          <c:showSerName val="0"/>
          <c:showPercent val="0"/>
          <c:showBubbleSize val="0"/>
        </c:dLbls>
        <c:gapWidth val="150"/>
        <c:axId val="722554936"/>
        <c:axId val="722449976"/>
      </c:barChart>
      <c:catAx>
        <c:axId val="72255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2449976"/>
        <c:crosses val="autoZero"/>
        <c:auto val="1"/>
        <c:lblAlgn val="ctr"/>
        <c:lblOffset val="100"/>
        <c:noMultiLvlLbl val="0"/>
      </c:catAx>
      <c:valAx>
        <c:axId val="722449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25549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1D99A0"/>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1" dirty="0">
                <a:solidFill>
                  <a:schemeClr val="tx1"/>
                </a:solidFill>
              </a:rPr>
              <a:t>Juvenile</a:t>
            </a:r>
            <a:r>
              <a:rPr lang="en-GB" sz="1100" b="1" baseline="0" dirty="0">
                <a:solidFill>
                  <a:schemeClr val="tx1"/>
                </a:solidFill>
              </a:rPr>
              <a:t> first time entrants to the criminal justice system as a rate per 100,000 of the 10-17 population by local authority residence </a:t>
            </a:r>
            <a:r>
              <a:rPr lang="en-GB" sz="1100" b="1" baseline="0" dirty="0" smtClean="0">
                <a:solidFill>
                  <a:schemeClr val="tx1"/>
                </a:solidFill>
              </a:rPr>
              <a:t>2018-2022</a:t>
            </a:r>
            <a:endParaRPr lang="en-GB" sz="11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[FTE.xlsx]Sheet1!$B$5</c:f>
              <c:strCache>
                <c:ptCount val="1"/>
                <c:pt idx="0">
                  <c:v>Hampshire </c:v>
                </c:pt>
              </c:strCache>
            </c:strRef>
          </c:tx>
          <c:spPr>
            <a:ln w="28575" cap="rnd">
              <a:solidFill>
                <a:srgbClr val="1D99A0"/>
              </a:solidFill>
              <a:round/>
            </a:ln>
            <a:effectLst/>
          </c:spPr>
          <c:marker>
            <c:symbol val="circle"/>
            <c:size val="5"/>
            <c:spPr>
              <a:solidFill>
                <a:srgbClr val="1D99A0"/>
              </a:solidFill>
              <a:ln w="9525">
                <a:solidFill>
                  <a:srgbClr val="1D99A0"/>
                </a:solidFill>
              </a:ln>
              <a:effectLst/>
            </c:spPr>
          </c:marker>
          <c:cat>
            <c:strRef>
              <c:f>[FTE.xlsx]Sheet1!$C$4:$G$4</c:f>
              <c:strCache>
                <c:ptCount val="5"/>
                <c:pt idx="0">
                  <c:v>2018</c:v>
                </c:pt>
                <c:pt idx="1">
                  <c:v>2019</c:v>
                </c:pt>
                <c:pt idx="2">
                  <c:v>2020</c:v>
                </c:pt>
                <c:pt idx="3">
                  <c:v>2021</c:v>
                </c:pt>
                <c:pt idx="4">
                  <c:v>2022</c:v>
                </c:pt>
              </c:strCache>
            </c:strRef>
          </c:cat>
          <c:val>
            <c:numRef>
              <c:f>[FTE.xlsx]Sheet1!$C$5:$G$5</c:f>
              <c:numCache>
                <c:formatCode>General</c:formatCode>
                <c:ptCount val="5"/>
                <c:pt idx="0">
                  <c:v>233</c:v>
                </c:pt>
                <c:pt idx="1">
                  <c:v>179</c:v>
                </c:pt>
                <c:pt idx="2">
                  <c:v>192</c:v>
                </c:pt>
                <c:pt idx="3">
                  <c:v>152</c:v>
                </c:pt>
                <c:pt idx="4">
                  <c:v>100</c:v>
                </c:pt>
              </c:numCache>
            </c:numRef>
          </c:val>
          <c:smooth val="0"/>
          <c:extLst>
            <c:ext xmlns:c16="http://schemas.microsoft.com/office/drawing/2014/chart" uri="{C3380CC4-5D6E-409C-BE32-E72D297353CC}">
              <c16:uniqueId val="{00000000-8574-444A-B18A-05813E65F470}"/>
            </c:ext>
          </c:extLst>
        </c:ser>
        <c:ser>
          <c:idx val="1"/>
          <c:order val="1"/>
          <c:tx>
            <c:strRef>
              <c:f>[FTE.xlsx]Sheet1!$B$6</c:f>
              <c:strCache>
                <c:ptCount val="1"/>
                <c:pt idx="0">
                  <c:v>Isle of Wight </c:v>
                </c:pt>
              </c:strCache>
            </c:strRef>
          </c:tx>
          <c:spPr>
            <a:ln w="28575" cap="rnd">
              <a:solidFill>
                <a:srgbClr val="B2B2B2"/>
              </a:solidFill>
              <a:round/>
            </a:ln>
            <a:effectLst/>
          </c:spPr>
          <c:marker>
            <c:symbol val="circle"/>
            <c:size val="5"/>
            <c:spPr>
              <a:solidFill>
                <a:srgbClr val="B2B2B2"/>
              </a:solidFill>
              <a:ln w="9525">
                <a:solidFill>
                  <a:srgbClr val="B2B2B2"/>
                </a:solidFill>
              </a:ln>
              <a:effectLst/>
            </c:spPr>
          </c:marker>
          <c:cat>
            <c:strRef>
              <c:f>[FTE.xlsx]Sheet1!$C$4:$G$4</c:f>
              <c:strCache>
                <c:ptCount val="5"/>
                <c:pt idx="0">
                  <c:v>2018</c:v>
                </c:pt>
                <c:pt idx="1">
                  <c:v>2019</c:v>
                </c:pt>
                <c:pt idx="2">
                  <c:v>2020</c:v>
                </c:pt>
                <c:pt idx="3">
                  <c:v>2021</c:v>
                </c:pt>
                <c:pt idx="4">
                  <c:v>2022</c:v>
                </c:pt>
              </c:strCache>
            </c:strRef>
          </c:cat>
          <c:val>
            <c:numRef>
              <c:f>[FTE.xlsx]Sheet1!$C$6:$G$6</c:f>
              <c:numCache>
                <c:formatCode>General</c:formatCode>
                <c:ptCount val="5"/>
                <c:pt idx="0">
                  <c:v>324</c:v>
                </c:pt>
                <c:pt idx="1">
                  <c:v>535</c:v>
                </c:pt>
                <c:pt idx="2">
                  <c:v>281</c:v>
                </c:pt>
                <c:pt idx="3">
                  <c:v>245</c:v>
                </c:pt>
                <c:pt idx="4">
                  <c:v>252</c:v>
                </c:pt>
              </c:numCache>
            </c:numRef>
          </c:val>
          <c:smooth val="0"/>
          <c:extLst>
            <c:ext xmlns:c16="http://schemas.microsoft.com/office/drawing/2014/chart" uri="{C3380CC4-5D6E-409C-BE32-E72D297353CC}">
              <c16:uniqueId val="{00000001-8574-444A-B18A-05813E65F470}"/>
            </c:ext>
          </c:extLst>
        </c:ser>
        <c:ser>
          <c:idx val="2"/>
          <c:order val="2"/>
          <c:tx>
            <c:strRef>
              <c:f>[FTE.xlsx]Sheet1!$B$7</c:f>
              <c:strCache>
                <c:ptCount val="1"/>
                <c:pt idx="0">
                  <c:v>Portsmouth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[FTE.xlsx]Sheet1!$C$4:$G$4</c:f>
              <c:strCache>
                <c:ptCount val="5"/>
                <c:pt idx="0">
                  <c:v>2018</c:v>
                </c:pt>
                <c:pt idx="1">
                  <c:v>2019</c:v>
                </c:pt>
                <c:pt idx="2">
                  <c:v>2020</c:v>
                </c:pt>
                <c:pt idx="3">
                  <c:v>2021</c:v>
                </c:pt>
                <c:pt idx="4">
                  <c:v>2022</c:v>
                </c:pt>
              </c:strCache>
            </c:strRef>
          </c:cat>
          <c:val>
            <c:numRef>
              <c:f>[FTE.xlsx]Sheet1!$C$7:$G$7</c:f>
              <c:numCache>
                <c:formatCode>General</c:formatCode>
                <c:ptCount val="5"/>
                <c:pt idx="0">
                  <c:v>409</c:v>
                </c:pt>
                <c:pt idx="1">
                  <c:v>468</c:v>
                </c:pt>
                <c:pt idx="2">
                  <c:v>308</c:v>
                </c:pt>
                <c:pt idx="3">
                  <c:v>302</c:v>
                </c:pt>
                <c:pt idx="4">
                  <c:v>229</c:v>
                </c:pt>
              </c:numCache>
            </c:numRef>
          </c:val>
          <c:smooth val="0"/>
          <c:extLst>
            <c:ext xmlns:c16="http://schemas.microsoft.com/office/drawing/2014/chart" uri="{C3380CC4-5D6E-409C-BE32-E72D297353CC}">
              <c16:uniqueId val="{00000002-8574-444A-B18A-05813E65F470}"/>
            </c:ext>
          </c:extLst>
        </c:ser>
        <c:ser>
          <c:idx val="3"/>
          <c:order val="3"/>
          <c:tx>
            <c:strRef>
              <c:f>[FTE.xlsx]Sheet1!$B$8</c:f>
              <c:strCache>
                <c:ptCount val="1"/>
                <c:pt idx="0">
                  <c:v>Southampton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[FTE.xlsx]Sheet1!$C$4:$G$4</c:f>
              <c:strCache>
                <c:ptCount val="5"/>
                <c:pt idx="0">
                  <c:v>2018</c:v>
                </c:pt>
                <c:pt idx="1">
                  <c:v>2019</c:v>
                </c:pt>
                <c:pt idx="2">
                  <c:v>2020</c:v>
                </c:pt>
                <c:pt idx="3">
                  <c:v>2021</c:v>
                </c:pt>
                <c:pt idx="4">
                  <c:v>2022</c:v>
                </c:pt>
              </c:strCache>
            </c:strRef>
          </c:cat>
          <c:val>
            <c:numRef>
              <c:f>[FTE.xlsx]Sheet1!$C$8:$G$8</c:f>
              <c:numCache>
                <c:formatCode>General</c:formatCode>
                <c:ptCount val="5"/>
                <c:pt idx="0">
                  <c:v>378</c:v>
                </c:pt>
                <c:pt idx="1">
                  <c:v>332</c:v>
                </c:pt>
                <c:pt idx="2">
                  <c:v>340</c:v>
                </c:pt>
                <c:pt idx="3">
                  <c:v>188</c:v>
                </c:pt>
                <c:pt idx="4">
                  <c:v>189</c:v>
                </c:pt>
              </c:numCache>
            </c:numRef>
          </c:val>
          <c:smooth val="0"/>
          <c:extLst>
            <c:ext xmlns:c16="http://schemas.microsoft.com/office/drawing/2014/chart" uri="{C3380CC4-5D6E-409C-BE32-E72D297353CC}">
              <c16:uniqueId val="{00000003-8574-444A-B18A-05813E65F470}"/>
            </c:ext>
          </c:extLst>
        </c:ser>
        <c:ser>
          <c:idx val="4"/>
          <c:order val="4"/>
          <c:tx>
            <c:strRef>
              <c:f>[FTE.xlsx]Sheet1!$B$9</c:f>
              <c:strCache>
                <c:ptCount val="1"/>
                <c:pt idx="0">
                  <c:v>South East </c:v>
                </c:pt>
              </c:strCache>
            </c:strRef>
          </c:tx>
          <c:spPr>
            <a:ln w="28575" cap="rnd">
              <a:solidFill>
                <a:srgbClr val="5F5F5F"/>
              </a:solidFill>
              <a:round/>
            </a:ln>
            <a:effectLst/>
          </c:spPr>
          <c:marker>
            <c:symbol val="circle"/>
            <c:size val="5"/>
            <c:spPr>
              <a:solidFill>
                <a:srgbClr val="5F5F5F"/>
              </a:solidFill>
              <a:ln w="9525">
                <a:solidFill>
                  <a:srgbClr val="5F5F5F"/>
                </a:solidFill>
              </a:ln>
              <a:effectLst/>
            </c:spPr>
          </c:marker>
          <c:cat>
            <c:strRef>
              <c:f>[FTE.xlsx]Sheet1!$C$4:$G$4</c:f>
              <c:strCache>
                <c:ptCount val="5"/>
                <c:pt idx="0">
                  <c:v>2018</c:v>
                </c:pt>
                <c:pt idx="1">
                  <c:v>2019</c:v>
                </c:pt>
                <c:pt idx="2">
                  <c:v>2020</c:v>
                </c:pt>
                <c:pt idx="3">
                  <c:v>2021</c:v>
                </c:pt>
                <c:pt idx="4">
                  <c:v>2022</c:v>
                </c:pt>
              </c:strCache>
            </c:strRef>
          </c:cat>
          <c:val>
            <c:numRef>
              <c:f>[FTE.xlsx]Sheet1!$C$9:$G$9</c:f>
              <c:numCache>
                <c:formatCode>General</c:formatCode>
                <c:ptCount val="5"/>
                <c:pt idx="0">
                  <c:v>172</c:v>
                </c:pt>
                <c:pt idx="1">
                  <c:v>172</c:v>
                </c:pt>
                <c:pt idx="2">
                  <c:v>160</c:v>
                </c:pt>
                <c:pt idx="3">
                  <c:v>137</c:v>
                </c:pt>
                <c:pt idx="4">
                  <c:v>135</c:v>
                </c:pt>
              </c:numCache>
            </c:numRef>
          </c:val>
          <c:smooth val="0"/>
          <c:extLst>
            <c:ext xmlns:c16="http://schemas.microsoft.com/office/drawing/2014/chart" uri="{C3380CC4-5D6E-409C-BE32-E72D297353CC}">
              <c16:uniqueId val="{00000004-8574-444A-B18A-05813E65F470}"/>
            </c:ext>
          </c:extLst>
        </c:ser>
        <c:dLbls>
          <c:showLegendKey val="0"/>
          <c:showVal val="0"/>
          <c:showCatName val="0"/>
          <c:showSerName val="0"/>
          <c:showPercent val="0"/>
          <c:showBubbleSize val="0"/>
        </c:dLbls>
        <c:marker val="1"/>
        <c:smooth val="0"/>
        <c:axId val="982863248"/>
        <c:axId val="982863576"/>
      </c:lineChart>
      <c:catAx>
        <c:axId val="98286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2863576"/>
        <c:crosses val="autoZero"/>
        <c:auto val="1"/>
        <c:lblAlgn val="ctr"/>
        <c:lblOffset val="100"/>
        <c:noMultiLvlLbl val="0"/>
      </c:catAx>
      <c:valAx>
        <c:axId val="982863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286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rgbClr val="1D99A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C000"/>
                </a:solidFill>
                <a:latin typeface="+mn-lt"/>
                <a:ea typeface="+mn-ea"/>
                <a:cs typeface="+mn-cs"/>
              </a:defRPr>
            </a:pPr>
            <a:r>
              <a:rPr lang="en-GB" sz="1100" b="1" dirty="0">
                <a:solidFill>
                  <a:schemeClr val="tx1"/>
                </a:solidFill>
              </a:rPr>
              <a:t>NEET 16-17 year olds (%): 2022/23</a:t>
            </a:r>
            <a:r>
              <a:rPr lang="en-GB" sz="1100" b="1" baseline="0" dirty="0">
                <a:solidFill>
                  <a:schemeClr val="tx1"/>
                </a:solidFill>
              </a:rPr>
              <a:t> </a:t>
            </a:r>
            <a:r>
              <a:rPr lang="en-GB" sz="1100" b="1" dirty="0">
                <a:solidFill>
                  <a:schemeClr val="tx1"/>
                </a:solidFill>
              </a:rPr>
              <a:t> </a:t>
            </a:r>
          </a:p>
        </c:rich>
      </c:tx>
      <c:layout>
        <c:manualLayout>
          <c:xMode val="edge"/>
          <c:yMode val="edge"/>
          <c:x val="0.23844682202469178"/>
          <c:y val="3.369136732072463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C000"/>
              </a:solidFill>
              <a:latin typeface="+mn-lt"/>
              <a:ea typeface="+mn-ea"/>
              <a:cs typeface="+mn-cs"/>
            </a:defRPr>
          </a:pPr>
          <a:endParaRPr lang="en-US"/>
        </a:p>
      </c:txPr>
    </c:title>
    <c:autoTitleDeleted val="0"/>
    <c:plotArea>
      <c:layout/>
      <c:barChart>
        <c:barDir val="col"/>
        <c:grouping val="clustered"/>
        <c:varyColors val="0"/>
        <c:ser>
          <c:idx val="0"/>
          <c:order val="0"/>
          <c:tx>
            <c:v>HIPS</c:v>
          </c:tx>
          <c:spPr>
            <a:solidFill>
              <a:srgbClr val="1D99A0"/>
            </a:solidFill>
            <a:ln>
              <a:noFill/>
            </a:ln>
            <a:effectLst/>
          </c:spPr>
          <c:invertIfNegative val="0"/>
          <c:cat>
            <c:strRef>
              <c:f>'Fingertips '!$A$57:$A$60</c:f>
              <c:strCache>
                <c:ptCount val="4"/>
                <c:pt idx="0">
                  <c:v>Hampshire </c:v>
                </c:pt>
                <c:pt idx="1">
                  <c:v>Isle of Wight</c:v>
                </c:pt>
                <c:pt idx="2">
                  <c:v>Portsmouth </c:v>
                </c:pt>
                <c:pt idx="3">
                  <c:v>Southampton</c:v>
                </c:pt>
              </c:strCache>
            </c:strRef>
          </c:cat>
          <c:val>
            <c:numRef>
              <c:f>'Fingertips '!$B$57:$B$60</c:f>
              <c:numCache>
                <c:formatCode>General</c:formatCode>
                <c:ptCount val="4"/>
                <c:pt idx="0">
                  <c:v>4.8</c:v>
                </c:pt>
                <c:pt idx="1">
                  <c:v>4.0999999999999996</c:v>
                </c:pt>
                <c:pt idx="2">
                  <c:v>7.3</c:v>
                </c:pt>
                <c:pt idx="3">
                  <c:v>6</c:v>
                </c:pt>
              </c:numCache>
            </c:numRef>
          </c:val>
          <c:extLst>
            <c:ext xmlns:c16="http://schemas.microsoft.com/office/drawing/2014/chart" uri="{C3380CC4-5D6E-409C-BE32-E72D297353CC}">
              <c16:uniqueId val="{00000000-B505-44CF-AC8A-2FED1559D8F4}"/>
            </c:ext>
          </c:extLst>
        </c:ser>
        <c:dLbls>
          <c:showLegendKey val="0"/>
          <c:showVal val="0"/>
          <c:showCatName val="0"/>
          <c:showSerName val="0"/>
          <c:showPercent val="0"/>
          <c:showBubbleSize val="0"/>
        </c:dLbls>
        <c:gapWidth val="219"/>
        <c:overlap val="-27"/>
        <c:axId val="705019600"/>
        <c:axId val="665737016"/>
      </c:barChart>
      <c:lineChart>
        <c:grouping val="standard"/>
        <c:varyColors val="0"/>
        <c:ser>
          <c:idx val="1"/>
          <c:order val="1"/>
          <c:tx>
            <c:v>South East </c:v>
          </c:tx>
          <c:spPr>
            <a:ln w="28575" cap="rnd">
              <a:solidFill>
                <a:srgbClr val="FF5050"/>
              </a:solidFill>
              <a:round/>
            </a:ln>
            <a:effectLst/>
          </c:spPr>
          <c:marker>
            <c:symbol val="none"/>
          </c:marker>
          <c:cat>
            <c:strRef>
              <c:f>'Fingertips '!$A$57:$A$60</c:f>
              <c:strCache>
                <c:ptCount val="4"/>
                <c:pt idx="0">
                  <c:v>Hampshire </c:v>
                </c:pt>
                <c:pt idx="1">
                  <c:v>Isle of Wight</c:v>
                </c:pt>
                <c:pt idx="2">
                  <c:v>Portsmouth </c:v>
                </c:pt>
                <c:pt idx="3">
                  <c:v>Southampton</c:v>
                </c:pt>
              </c:strCache>
            </c:strRef>
          </c:cat>
          <c:val>
            <c:numRef>
              <c:f>'Fingertips '!$C$57:$C$60</c:f>
              <c:numCache>
                <c:formatCode>General</c:formatCode>
                <c:ptCount val="4"/>
                <c:pt idx="0">
                  <c:v>6.9</c:v>
                </c:pt>
                <c:pt idx="1">
                  <c:v>6.9</c:v>
                </c:pt>
                <c:pt idx="2">
                  <c:v>6.9</c:v>
                </c:pt>
                <c:pt idx="3">
                  <c:v>6.9</c:v>
                </c:pt>
              </c:numCache>
            </c:numRef>
          </c:val>
          <c:smooth val="0"/>
          <c:extLst>
            <c:ext xmlns:c16="http://schemas.microsoft.com/office/drawing/2014/chart" uri="{C3380CC4-5D6E-409C-BE32-E72D297353CC}">
              <c16:uniqueId val="{00000001-B505-44CF-AC8A-2FED1559D8F4}"/>
            </c:ext>
          </c:extLst>
        </c:ser>
        <c:ser>
          <c:idx val="2"/>
          <c:order val="2"/>
          <c:tx>
            <c:v>England </c:v>
          </c:tx>
          <c:spPr>
            <a:ln w="28575" cap="rnd">
              <a:solidFill>
                <a:srgbClr val="6666FF"/>
              </a:solidFill>
              <a:round/>
            </a:ln>
            <a:effectLst/>
          </c:spPr>
          <c:marker>
            <c:symbol val="none"/>
          </c:marker>
          <c:cat>
            <c:strRef>
              <c:f>'Fingertips '!$A$57:$A$60</c:f>
              <c:strCache>
                <c:ptCount val="4"/>
                <c:pt idx="0">
                  <c:v>Hampshire </c:v>
                </c:pt>
                <c:pt idx="1">
                  <c:v>Isle of Wight</c:v>
                </c:pt>
                <c:pt idx="2">
                  <c:v>Portsmouth </c:v>
                </c:pt>
                <c:pt idx="3">
                  <c:v>Southampton</c:v>
                </c:pt>
              </c:strCache>
            </c:strRef>
          </c:cat>
          <c:val>
            <c:numRef>
              <c:f>'Fingertips '!$D$57:$D$60</c:f>
              <c:numCache>
                <c:formatCode>General</c:formatCode>
                <c:ptCount val="4"/>
                <c:pt idx="0">
                  <c:v>5.2</c:v>
                </c:pt>
                <c:pt idx="1">
                  <c:v>5.2</c:v>
                </c:pt>
                <c:pt idx="2">
                  <c:v>5.2</c:v>
                </c:pt>
                <c:pt idx="3">
                  <c:v>5.2</c:v>
                </c:pt>
              </c:numCache>
            </c:numRef>
          </c:val>
          <c:smooth val="0"/>
          <c:extLst>
            <c:ext xmlns:c16="http://schemas.microsoft.com/office/drawing/2014/chart" uri="{C3380CC4-5D6E-409C-BE32-E72D297353CC}">
              <c16:uniqueId val="{00000002-B505-44CF-AC8A-2FED1559D8F4}"/>
            </c:ext>
          </c:extLst>
        </c:ser>
        <c:dLbls>
          <c:showLegendKey val="0"/>
          <c:showVal val="0"/>
          <c:showCatName val="0"/>
          <c:showSerName val="0"/>
          <c:showPercent val="0"/>
          <c:showBubbleSize val="0"/>
        </c:dLbls>
        <c:marker val="1"/>
        <c:smooth val="0"/>
        <c:axId val="705019600"/>
        <c:axId val="665737016"/>
      </c:lineChart>
      <c:catAx>
        <c:axId val="7050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5737016"/>
        <c:crosses val="autoZero"/>
        <c:auto val="1"/>
        <c:lblAlgn val="ctr"/>
        <c:lblOffset val="100"/>
        <c:noMultiLvlLbl val="0"/>
      </c:catAx>
      <c:valAx>
        <c:axId val="66573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05019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1D99A0"/>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solidFill>
                  <a:schemeClr val="tx1"/>
                </a:solidFill>
              </a:rPr>
              <a:t>Hospital Admissions (per 100,000 population)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'Fingertips '!$A$18</c:f>
              <c:strCache>
                <c:ptCount val="1"/>
                <c:pt idx="0">
                  <c:v>Hampshire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'Fingertips '!$B$17:$D$17</c:f>
              <c:strCache>
                <c:ptCount val="3"/>
                <c:pt idx="0">
                  <c:v>Substance Misuse </c:v>
                </c:pt>
                <c:pt idx="1">
                  <c:v>Alcohol Related Conditions </c:v>
                </c:pt>
                <c:pt idx="2">
                  <c:v>Mental Health Conditions </c:v>
                </c:pt>
              </c:strCache>
            </c:strRef>
          </c:cat>
          <c:val>
            <c:numRef>
              <c:f>'Fingertips '!$B$18:$D$18</c:f>
              <c:numCache>
                <c:formatCode>General</c:formatCode>
                <c:ptCount val="3"/>
                <c:pt idx="0">
                  <c:v>90.4</c:v>
                </c:pt>
                <c:pt idx="1">
                  <c:v>34.5</c:v>
                </c:pt>
                <c:pt idx="2">
                  <c:v>140.5</c:v>
                </c:pt>
              </c:numCache>
            </c:numRef>
          </c:val>
          <c:extLst>
            <c:ext xmlns:c16="http://schemas.microsoft.com/office/drawing/2014/chart" uri="{C3380CC4-5D6E-409C-BE32-E72D297353CC}">
              <c16:uniqueId val="{00000000-A34F-4C37-AEFA-7343F593C4A5}"/>
            </c:ext>
          </c:extLst>
        </c:ser>
        <c:ser>
          <c:idx val="1"/>
          <c:order val="1"/>
          <c:tx>
            <c:strRef>
              <c:f>'Fingertips '!$A$19</c:f>
              <c:strCache>
                <c:ptCount val="1"/>
                <c:pt idx="0">
                  <c:v>Isle of Wight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'Fingertips '!$B$17:$D$17</c:f>
              <c:strCache>
                <c:ptCount val="3"/>
                <c:pt idx="0">
                  <c:v>Substance Misuse </c:v>
                </c:pt>
                <c:pt idx="1">
                  <c:v>Alcohol Related Conditions </c:v>
                </c:pt>
                <c:pt idx="2">
                  <c:v>Mental Health Conditions </c:v>
                </c:pt>
              </c:strCache>
            </c:strRef>
          </c:cat>
          <c:val>
            <c:numRef>
              <c:f>'Fingertips '!$B$19:$D$19</c:f>
              <c:numCache>
                <c:formatCode>General</c:formatCode>
                <c:ptCount val="3"/>
                <c:pt idx="0">
                  <c:v>95.9</c:v>
                </c:pt>
                <c:pt idx="1">
                  <c:v>80.8</c:v>
                </c:pt>
                <c:pt idx="2">
                  <c:v>190.3</c:v>
                </c:pt>
              </c:numCache>
            </c:numRef>
          </c:val>
          <c:extLst>
            <c:ext xmlns:c16="http://schemas.microsoft.com/office/drawing/2014/chart" uri="{C3380CC4-5D6E-409C-BE32-E72D297353CC}">
              <c16:uniqueId val="{00000001-A34F-4C37-AEFA-7343F593C4A5}"/>
            </c:ext>
          </c:extLst>
        </c:ser>
        <c:ser>
          <c:idx val="2"/>
          <c:order val="2"/>
          <c:tx>
            <c:strRef>
              <c:f>'Fingertips '!$A$20</c:f>
              <c:strCache>
                <c:ptCount val="1"/>
                <c:pt idx="0">
                  <c:v>Portsmouth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'Fingertips '!$B$17:$D$17</c:f>
              <c:strCache>
                <c:ptCount val="3"/>
                <c:pt idx="0">
                  <c:v>Substance Misuse </c:v>
                </c:pt>
                <c:pt idx="1">
                  <c:v>Alcohol Related Conditions </c:v>
                </c:pt>
                <c:pt idx="2">
                  <c:v>Mental Health Conditions </c:v>
                </c:pt>
              </c:strCache>
            </c:strRef>
          </c:cat>
          <c:val>
            <c:numRef>
              <c:f>'Fingertips '!$B$20:$D$20</c:f>
              <c:numCache>
                <c:formatCode>General</c:formatCode>
                <c:ptCount val="3"/>
                <c:pt idx="0">
                  <c:v>62.4</c:v>
                </c:pt>
                <c:pt idx="1">
                  <c:v>19</c:v>
                </c:pt>
                <c:pt idx="2">
                  <c:v>84.5</c:v>
                </c:pt>
              </c:numCache>
            </c:numRef>
          </c:val>
          <c:extLst>
            <c:ext xmlns:c16="http://schemas.microsoft.com/office/drawing/2014/chart" uri="{C3380CC4-5D6E-409C-BE32-E72D297353CC}">
              <c16:uniqueId val="{00000002-A34F-4C37-AEFA-7343F593C4A5}"/>
            </c:ext>
          </c:extLst>
        </c:ser>
        <c:ser>
          <c:idx val="3"/>
          <c:order val="3"/>
          <c:tx>
            <c:strRef>
              <c:f>'Fingertips '!$A$21</c:f>
              <c:strCache>
                <c:ptCount val="1"/>
                <c:pt idx="0">
                  <c:v>Southampton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'Fingertips '!$B$17:$D$17</c:f>
              <c:strCache>
                <c:ptCount val="3"/>
                <c:pt idx="0">
                  <c:v>Substance Misuse </c:v>
                </c:pt>
                <c:pt idx="1">
                  <c:v>Alcohol Related Conditions </c:v>
                </c:pt>
                <c:pt idx="2">
                  <c:v>Mental Health Conditions </c:v>
                </c:pt>
              </c:strCache>
            </c:strRef>
          </c:cat>
          <c:val>
            <c:numRef>
              <c:f>'Fingertips '!$B$21:$D$21</c:f>
              <c:numCache>
                <c:formatCode>General</c:formatCode>
                <c:ptCount val="3"/>
                <c:pt idx="0">
                  <c:v>101.8</c:v>
                </c:pt>
                <c:pt idx="1">
                  <c:v>61.7</c:v>
                </c:pt>
                <c:pt idx="2">
                  <c:v>152.1</c:v>
                </c:pt>
              </c:numCache>
            </c:numRef>
          </c:val>
          <c:extLst>
            <c:ext xmlns:c16="http://schemas.microsoft.com/office/drawing/2014/chart" uri="{C3380CC4-5D6E-409C-BE32-E72D297353CC}">
              <c16:uniqueId val="{00000003-A34F-4C37-AEFA-7343F593C4A5}"/>
            </c:ext>
          </c:extLst>
        </c:ser>
        <c:ser>
          <c:idx val="4"/>
          <c:order val="4"/>
          <c:tx>
            <c:strRef>
              <c:f>'Fingertips '!$A$22</c:f>
              <c:strCache>
                <c:ptCount val="1"/>
                <c:pt idx="0">
                  <c:v>England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'Fingertips '!$B$17:$D$17</c:f>
              <c:strCache>
                <c:ptCount val="3"/>
                <c:pt idx="0">
                  <c:v>Substance Misuse </c:v>
                </c:pt>
                <c:pt idx="1">
                  <c:v>Alcohol Related Conditions </c:v>
                </c:pt>
                <c:pt idx="2">
                  <c:v>Mental Health Conditions </c:v>
                </c:pt>
              </c:strCache>
            </c:strRef>
          </c:cat>
          <c:val>
            <c:numRef>
              <c:f>'Fingertips '!$B$22:$D$22</c:f>
              <c:numCache>
                <c:formatCode>General</c:formatCode>
                <c:ptCount val="3"/>
                <c:pt idx="0">
                  <c:v>81.2</c:v>
                </c:pt>
                <c:pt idx="1">
                  <c:v>29.3</c:v>
                </c:pt>
                <c:pt idx="2">
                  <c:v>99.8</c:v>
                </c:pt>
              </c:numCache>
            </c:numRef>
          </c:val>
          <c:extLst>
            <c:ext xmlns:c16="http://schemas.microsoft.com/office/drawing/2014/chart" uri="{C3380CC4-5D6E-409C-BE32-E72D297353CC}">
              <c16:uniqueId val="{00000004-A34F-4C37-AEFA-7343F593C4A5}"/>
            </c:ext>
          </c:extLst>
        </c:ser>
        <c:dLbls>
          <c:dLblPos val="outEnd"/>
          <c:showLegendKey val="0"/>
          <c:showVal val="1"/>
          <c:showCatName val="0"/>
          <c:showSerName val="0"/>
          <c:showPercent val="0"/>
          <c:showBubbleSize val="0"/>
        </c:dLbls>
        <c:gapWidth val="219"/>
        <c:overlap val="-27"/>
        <c:axId val="873665656"/>
        <c:axId val="873666312"/>
      </c:barChart>
      <c:catAx>
        <c:axId val="87366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73666312"/>
        <c:crosses val="autoZero"/>
        <c:auto val="1"/>
        <c:lblAlgn val="ctr"/>
        <c:lblOffset val="100"/>
        <c:noMultiLvlLbl val="0"/>
      </c:catAx>
      <c:valAx>
        <c:axId val="873666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73665656"/>
        <c:crosses val="autoZero"/>
        <c:crossBetween val="between"/>
      </c:valAx>
      <c:spPr>
        <a:noFill/>
        <a:ln>
          <a:noFill/>
        </a:ln>
        <a:effectLst/>
      </c:spPr>
    </c:plotArea>
    <c:legend>
      <c:legendPos val="b"/>
      <c:layout>
        <c:manualLayout>
          <c:xMode val="edge"/>
          <c:yMode val="edge"/>
          <c:x val="0.11396614056229598"/>
          <c:y val="0.89579030755634814"/>
          <c:w val="0.77206771887540804"/>
          <c:h val="8.904285725659419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3175" cap="flat" cmpd="sng" algn="ctr">
      <a:solidFill>
        <a:srgbClr val="1D99A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0.9482</cdr:y>
    </cdr:from>
    <cdr:to>
      <cdr:x>1</cdr:x>
      <cdr:y>1</cdr:y>
    </cdr:to>
    <cdr:sp macro="" textlink="">
      <cdr:nvSpPr>
        <cdr:cNvPr id="2" name="TextBox 1">
          <a:extLst xmlns:a="http://schemas.openxmlformats.org/drawingml/2006/main">
            <a:ext uri="{FF2B5EF4-FFF2-40B4-BE49-F238E27FC236}">
              <a16:creationId xmlns:a16="http://schemas.microsoft.com/office/drawing/2014/main" id="{29D28E66-066D-5BB5-1D30-75147C9C033B}"/>
            </a:ext>
          </a:extLst>
        </cdr:cNvPr>
        <cdr:cNvSpPr txBox="1"/>
      </cdr:nvSpPr>
      <cdr:spPr>
        <a:xfrm xmlns:a="http://schemas.openxmlformats.org/drawingml/2006/main">
          <a:off x="0" y="3678555"/>
          <a:ext cx="5876925" cy="200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90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DB0C2-030E-4460-94DF-1F1A75997405}"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402BD-FE95-4C1D-93B9-1B0891D36D14}" type="slidenum">
              <a:rPr lang="en-GB" smtClean="0"/>
              <a:t>‹#›</a:t>
            </a:fld>
            <a:endParaRPr lang="en-GB"/>
          </a:p>
        </p:txBody>
      </p:sp>
    </p:spTree>
    <p:extLst>
      <p:ext uri="{BB962C8B-B14F-4D97-AF65-F5344CB8AC3E}">
        <p14:creationId xmlns:p14="http://schemas.microsoft.com/office/powerpoint/2010/main" val="83802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Tree>
    <p:extLst>
      <p:ext uri="{BB962C8B-B14F-4D97-AF65-F5344CB8AC3E}">
        <p14:creationId xmlns:p14="http://schemas.microsoft.com/office/powerpoint/2010/main" val="1141231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3286996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3252278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894792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580672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9540909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1094012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0032" y="365125"/>
            <a:ext cx="9345356" cy="1249491"/>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Number Placeholder 8"/>
          <p:cNvSpPr>
            <a:spLocks noGrp="1"/>
          </p:cNvSpPr>
          <p:nvPr>
            <p:ph type="sldNum" sz="quarter" idx="10"/>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38226623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5" name="Picture 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224602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4" name="Picture 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4047781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069975"/>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072748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Tree>
    <p:extLst>
      <p:ext uri="{BB962C8B-B14F-4D97-AF65-F5344CB8AC3E}">
        <p14:creationId xmlns:p14="http://schemas.microsoft.com/office/powerpoint/2010/main" val="1170085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8314" y="365125"/>
            <a:ext cx="9195486"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p:nvSpPr>
        <p:spPr>
          <a:xfrm>
            <a:off x="238898" y="181231"/>
            <a:ext cx="11722444" cy="6499655"/>
          </a:xfrm>
          <a:prstGeom prst="rect">
            <a:avLst/>
          </a:prstGeom>
          <a:no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rot="16200000">
            <a:off x="10295239" y="4968018"/>
            <a:ext cx="2005914" cy="1787609"/>
          </a:xfrm>
          <a:prstGeom prst="rtTriangle">
            <a:avLst/>
          </a:prstGeom>
          <a:solidFill>
            <a:srgbClr val="1D99A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
        <p:nvSpPr>
          <p:cNvPr id="12" name="Footer Placeholder 11"/>
          <p:cNvSpPr>
            <a:spLocks noGrp="1"/>
          </p:cNvSpPr>
          <p:nvPr>
            <p:ph type="ftr" sz="quarter" idx="3"/>
          </p:nvPr>
        </p:nvSpPr>
        <p:spPr>
          <a:xfrm>
            <a:off x="4038600" y="62595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933780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ampshire-pcc.gov.uk/vru-hom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VRU@hampshire.police.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VRU@hampshire.police.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658" y="2169345"/>
            <a:ext cx="9002683" cy="2261554"/>
          </a:xfrm>
        </p:spPr>
        <p:txBody>
          <a:bodyPr>
            <a:noAutofit/>
          </a:bodyPr>
          <a:lstStyle/>
          <a:p>
            <a:r>
              <a:rPr lang="en-GB" sz="3600" b="1" dirty="0" smtClean="0">
                <a:solidFill>
                  <a:srgbClr val="1D99A0"/>
                </a:solidFill>
              </a:rPr>
              <a:t>Hampshire, Isle of Wight, Portsmouth and Southampton </a:t>
            </a:r>
            <a:br>
              <a:rPr lang="en-GB" sz="3600" b="1" dirty="0" smtClean="0">
                <a:solidFill>
                  <a:srgbClr val="1D99A0"/>
                </a:solidFill>
              </a:rPr>
            </a:br>
            <a:r>
              <a:rPr lang="en-GB" sz="3600" b="1" dirty="0" smtClean="0">
                <a:solidFill>
                  <a:srgbClr val="1D99A0"/>
                </a:solidFill>
              </a:rPr>
              <a:t>Violence Reduction Partnership </a:t>
            </a:r>
            <a:br>
              <a:rPr lang="en-GB" sz="3600" b="1" dirty="0" smtClean="0">
                <a:solidFill>
                  <a:srgbClr val="1D99A0"/>
                </a:solidFill>
              </a:rPr>
            </a:br>
            <a:r>
              <a:rPr lang="en-GB" sz="3600" b="1" dirty="0" smtClean="0">
                <a:solidFill>
                  <a:srgbClr val="1D99A0"/>
                </a:solidFill>
              </a:rPr>
              <a:t>Strategic Needs Assessment </a:t>
            </a:r>
            <a:endParaRPr lang="en-GB" sz="3600" b="1" dirty="0">
              <a:solidFill>
                <a:srgbClr val="1D99A0"/>
              </a:solidFill>
            </a:endParaRPr>
          </a:p>
        </p:txBody>
      </p:sp>
      <p:sp>
        <p:nvSpPr>
          <p:cNvPr id="3" name="Subtitle 2"/>
          <p:cNvSpPr>
            <a:spLocks noGrp="1"/>
          </p:cNvSpPr>
          <p:nvPr>
            <p:ph type="subTitle" idx="1"/>
          </p:nvPr>
        </p:nvSpPr>
        <p:spPr>
          <a:xfrm>
            <a:off x="1524000" y="4708194"/>
            <a:ext cx="9144000" cy="919162"/>
          </a:xfrm>
        </p:spPr>
        <p:txBody>
          <a:bodyPr>
            <a:noAutofit/>
          </a:bodyPr>
          <a:lstStyle/>
          <a:p>
            <a:r>
              <a:rPr lang="en-GB" sz="2800" dirty="0" smtClean="0">
                <a:solidFill>
                  <a:srgbClr val="1D99A0"/>
                </a:solidFill>
              </a:rPr>
              <a:t>Executive Summary</a:t>
            </a:r>
          </a:p>
          <a:p>
            <a:r>
              <a:rPr lang="en-GB" sz="2800" dirty="0" smtClean="0">
                <a:solidFill>
                  <a:srgbClr val="1D99A0"/>
                </a:solidFill>
              </a:rPr>
              <a:t>December 2023 </a:t>
            </a:r>
            <a:endParaRPr lang="en-GB" sz="2800" dirty="0">
              <a:solidFill>
                <a:srgbClr val="1D99A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03117" y="364146"/>
            <a:ext cx="3385763" cy="1805199"/>
          </a:xfrm>
          <a:prstGeom prst="rect">
            <a:avLst/>
          </a:prstGeom>
          <a:noFill/>
        </p:spPr>
      </p:pic>
      <p:sp>
        <p:nvSpPr>
          <p:cNvPr id="5" name="Subtitle 2"/>
          <p:cNvSpPr txBox="1">
            <a:spLocks/>
          </p:cNvSpPr>
          <p:nvPr/>
        </p:nvSpPr>
        <p:spPr>
          <a:xfrm>
            <a:off x="1594658" y="5904651"/>
            <a:ext cx="9144000" cy="9191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rgbClr val="1D99A0"/>
                </a:solidFill>
                <a:hlinkClick r:id="rId3"/>
              </a:rPr>
              <a:t>Violence Reduction Unit - </a:t>
            </a:r>
            <a:r>
              <a:rPr lang="en-GB" sz="1800" dirty="0" smtClean="0">
                <a:solidFill>
                  <a:srgbClr val="1D99A0"/>
                </a:solidFill>
                <a:hlinkClick r:id="rId3"/>
              </a:rPr>
              <a:t>(</a:t>
            </a:r>
            <a:r>
              <a:rPr lang="en-GB" sz="1800" dirty="0">
                <a:solidFill>
                  <a:srgbClr val="1D99A0"/>
                </a:solidFill>
                <a:hlinkClick r:id="rId3"/>
              </a:rPr>
              <a:t>hampshire-pcc.gov.uk</a:t>
            </a:r>
            <a:r>
              <a:rPr lang="en-GB" sz="1800" dirty="0" smtClean="0">
                <a:solidFill>
                  <a:srgbClr val="1D99A0"/>
                </a:solidFill>
                <a:hlinkClick r:id="rId3"/>
              </a:rPr>
              <a:t>)</a:t>
            </a:r>
            <a:endParaRPr lang="en-GB" sz="1800" dirty="0" smtClean="0">
              <a:solidFill>
                <a:srgbClr val="1D99A0"/>
              </a:solidFill>
            </a:endParaRPr>
          </a:p>
          <a:p>
            <a:r>
              <a:rPr lang="en-GB" sz="1800" dirty="0" smtClean="0">
                <a:solidFill>
                  <a:srgbClr val="1D99A0"/>
                </a:solidFill>
                <a:hlinkClick r:id="rId4"/>
              </a:rPr>
              <a:t>VRU@hampshire.police.uk</a:t>
            </a:r>
            <a:r>
              <a:rPr lang="en-GB" sz="1800" dirty="0" smtClean="0">
                <a:solidFill>
                  <a:srgbClr val="1D99A0"/>
                </a:solidFill>
              </a:rPr>
              <a:t> </a:t>
            </a:r>
            <a:endParaRPr lang="en-GB" sz="1800" dirty="0">
              <a:solidFill>
                <a:srgbClr val="1D99A0"/>
              </a:solidFill>
            </a:endParaRPr>
          </a:p>
        </p:txBody>
      </p:sp>
    </p:spTree>
    <p:extLst>
      <p:ext uri="{BB962C8B-B14F-4D97-AF65-F5344CB8AC3E}">
        <p14:creationId xmlns:p14="http://schemas.microsoft.com/office/powerpoint/2010/main" val="4193428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13375" y="6176963"/>
            <a:ext cx="394537" cy="365125"/>
          </a:xfrm>
        </p:spPr>
        <p:txBody>
          <a:bodyPr/>
          <a:lstStyle/>
          <a:p>
            <a:fld id="{20E6EF6E-3CFC-45B5-ADB5-6BCFD29737BB}" type="slidenum">
              <a:rPr lang="en-GB" smtClean="0"/>
              <a:t>10</a:t>
            </a:fld>
            <a:endParaRPr lang="en-GB" dirty="0"/>
          </a:p>
        </p:txBody>
      </p:sp>
      <p:pic>
        <p:nvPicPr>
          <p:cNvPr id="5" name="Picture 4"/>
          <p:cNvPicPr/>
          <p:nvPr/>
        </p:nvPicPr>
        <p:blipFill rotWithShape="1">
          <a:blip r:embed="rId2">
            <a:extLst>
              <a:ext uri="{28A0092B-C50C-407E-A947-70E740481C1C}">
                <a14:useLocalDpi xmlns:a14="http://schemas.microsoft.com/office/drawing/2010/main" val="0"/>
              </a:ext>
            </a:extLst>
          </a:blip>
          <a:srcRect l="5153" r="14094" b="7061"/>
          <a:stretch/>
        </p:blipFill>
        <p:spPr bwMode="auto">
          <a:xfrm>
            <a:off x="478851" y="1400349"/>
            <a:ext cx="5074051" cy="4776614"/>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1D99A0"/>
                </a:solidFill>
              </a:rPr>
              <a:t>How is serious violence happening?</a:t>
            </a:r>
            <a:endParaRPr lang="en-GB" sz="3600" b="1" dirty="0">
              <a:solidFill>
                <a:srgbClr val="1D99A0"/>
              </a:solidFill>
            </a:endParaRPr>
          </a:p>
        </p:txBody>
      </p:sp>
      <p:sp>
        <p:nvSpPr>
          <p:cNvPr id="7" name="Content Placeholder 2"/>
          <p:cNvSpPr>
            <a:spLocks noGrp="1"/>
          </p:cNvSpPr>
          <p:nvPr>
            <p:ph idx="1"/>
          </p:nvPr>
        </p:nvSpPr>
        <p:spPr>
          <a:xfrm>
            <a:off x="5669280" y="1237600"/>
            <a:ext cx="5837950" cy="5304487"/>
          </a:xfrm>
        </p:spPr>
        <p:txBody>
          <a:bodyPr>
            <a:normAutofit/>
          </a:bodyPr>
          <a:lstStyle/>
          <a:p>
            <a:pPr marL="0" indent="0">
              <a:buNone/>
            </a:pPr>
            <a:r>
              <a:rPr lang="en-GB" sz="1200" dirty="0" smtClean="0"/>
              <a:t>This </a:t>
            </a:r>
            <a:r>
              <a:rPr lang="en-GB" sz="1200" dirty="0" smtClean="0"/>
              <a:t>table sets out a breakdown of the associated factors linked to serious violence occurrences, and a comparison to the 2021/22 financial year. The central column contains the change in the number of </a:t>
            </a:r>
            <a:r>
              <a:rPr lang="en-GB" sz="1200" dirty="0" smtClean="0"/>
              <a:t>times a </a:t>
            </a:r>
            <a:r>
              <a:rPr lang="en-GB" sz="1200" dirty="0" smtClean="0"/>
              <a:t>flag was attached to occurrences across the HIPS area in the 2022/23 financial year. </a:t>
            </a:r>
          </a:p>
          <a:p>
            <a:pPr marL="0" indent="0">
              <a:buNone/>
            </a:pPr>
            <a:r>
              <a:rPr lang="en-GB" sz="1200" dirty="0" smtClean="0"/>
              <a:t>The public place flag was the most commonly applied associated factor (61%), indicating the majority of serious violence across the financial year took place in a public setting. This is particularly relevant as the Serious Violence Duty promotes specific focus on offences that occur in public places, although the definition does not exclude domestic offences. </a:t>
            </a:r>
          </a:p>
          <a:p>
            <a:pPr marL="0" indent="0">
              <a:buNone/>
            </a:pPr>
            <a:r>
              <a:rPr lang="en-GB" sz="1200" dirty="0" smtClean="0"/>
              <a:t>11% of all serious violence incidents across HIPS had the domestic flag applied, suggesting they are linked in some way to domestic </a:t>
            </a:r>
            <a:r>
              <a:rPr lang="en-GB" sz="1200" dirty="0" smtClean="0"/>
              <a:t>abuse</a:t>
            </a:r>
            <a:r>
              <a:rPr lang="en-GB" sz="1200" dirty="0" smtClean="0"/>
              <a:t>. </a:t>
            </a:r>
            <a:r>
              <a:rPr lang="en-GB" sz="1200" dirty="0" smtClean="0"/>
              <a:t>This is a 6.5% decrease compared to the previous financial year. </a:t>
            </a:r>
          </a:p>
          <a:p>
            <a:pPr marL="0" indent="0">
              <a:buNone/>
            </a:pPr>
            <a:r>
              <a:rPr lang="en-GB" sz="1200" dirty="0" smtClean="0"/>
              <a:t>There was an increase in the number of licensed premises linked occurrences, although the numbers remain relatively small (8%). </a:t>
            </a:r>
          </a:p>
          <a:p>
            <a:pPr marL="0" indent="0">
              <a:buNone/>
            </a:pPr>
            <a:r>
              <a:rPr lang="en-GB" sz="1200" dirty="0" smtClean="0"/>
              <a:t>The alcohol flag was applied to 10% of relevant occurrences in 2022/23, this is a decrease of 11% compared to the previous year. Similarly, the drugs flag was applied to n.19 fewer offences compared to the previous financial year. </a:t>
            </a:r>
          </a:p>
          <a:p>
            <a:pPr marL="0" indent="0">
              <a:buNone/>
            </a:pPr>
            <a:r>
              <a:rPr lang="en-GB" sz="1200" dirty="0" smtClean="0"/>
              <a:t>The number of Hate Crime flags also decreased compared to the previous financial year. Nationally, there was a 5% decrease in the number of hate crimes recorded, the first decrease since comparable data began to be collated in 2013. It is known, however, that hate crime is consistently underreported by victims, often because they are unaware what they experienced should be classified as such. </a:t>
            </a:r>
          </a:p>
          <a:p>
            <a:pPr marL="0" indent="0">
              <a:buNone/>
            </a:pPr>
            <a:r>
              <a:rPr lang="en-GB" sz="1200" dirty="0" smtClean="0"/>
              <a:t>33% of all serious violence offences in HIPS were recorded as involving a bladed implement of some kind. Of these, 93.5% involved only a bladed weapon, while a further 3.5% involved both a bladed implement and a non-bladed weapon. </a:t>
            </a:r>
            <a:endParaRPr lang="en-GB" sz="1200" dirty="0"/>
          </a:p>
        </p:txBody>
      </p:sp>
      <p:sp>
        <p:nvSpPr>
          <p:cNvPr id="8" name="Text Box 1802636671"/>
          <p:cNvSpPr txBox="1"/>
          <p:nvPr/>
        </p:nvSpPr>
        <p:spPr>
          <a:xfrm>
            <a:off x="478851" y="6176963"/>
            <a:ext cx="2624600"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Serious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violence police recorded associated factors</a:t>
            </a:r>
          </a:p>
        </p:txBody>
      </p:sp>
    </p:spTree>
    <p:extLst>
      <p:ext uri="{BB962C8B-B14F-4D97-AF65-F5344CB8AC3E}">
        <p14:creationId xmlns:p14="http://schemas.microsoft.com/office/powerpoint/2010/main" val="136609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54938" y="6176963"/>
            <a:ext cx="352974" cy="365125"/>
          </a:xfrm>
        </p:spPr>
        <p:txBody>
          <a:bodyPr/>
          <a:lstStyle/>
          <a:p>
            <a:fld id="{20E6EF6E-3CFC-45B5-ADB5-6BCFD29737BB}" type="slidenum">
              <a:rPr lang="en-GB" smtClean="0"/>
              <a:t>11</a:t>
            </a:fld>
            <a:endParaRPr lang="en-GB" dirty="0"/>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Why is serious violence happening?</a:t>
            </a:r>
          </a:p>
        </p:txBody>
      </p:sp>
      <p:pic>
        <p:nvPicPr>
          <p:cNvPr id="7" name="Picture 6"/>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9265" t="19855" r="19727" b="20869"/>
          <a:stretch/>
        </p:blipFill>
        <p:spPr bwMode="auto">
          <a:xfrm>
            <a:off x="476956" y="1335523"/>
            <a:ext cx="5317093" cy="294749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52927" y="4283018"/>
            <a:ext cx="5341122" cy="2308324"/>
          </a:xfrm>
          <a:prstGeom prst="rect">
            <a:avLst/>
          </a:prstGeom>
          <a:noFill/>
        </p:spPr>
        <p:txBody>
          <a:bodyPr wrap="square" rtlCol="0">
            <a:spAutoFit/>
          </a:bodyPr>
          <a:lstStyle/>
          <a:p>
            <a:r>
              <a:rPr lang="en-GB" sz="1200" dirty="0" smtClean="0"/>
              <a:t>The ecological framework considers violence to be the outcome of an interaction between several of the above factors, operating at all four levels:</a:t>
            </a:r>
          </a:p>
          <a:p>
            <a:r>
              <a:rPr lang="en-GB" sz="1200" dirty="0" smtClean="0"/>
              <a:t> </a:t>
            </a:r>
          </a:p>
          <a:p>
            <a:pPr marL="171450" indent="-171450">
              <a:buFont typeface="Arial" panose="020B0604020202020204" pitchFamily="34" charset="0"/>
              <a:buChar char="•"/>
            </a:pPr>
            <a:r>
              <a:rPr lang="en-GB" sz="1200" b="1" dirty="0" smtClean="0"/>
              <a:t>The Individual Level : </a:t>
            </a:r>
            <a:r>
              <a:rPr lang="en-GB" sz="1200" dirty="0" smtClean="0"/>
              <a:t>includes being a victim of childhood maltreatment, alcohol or substance abuse and a history of aggressive behaviour. </a:t>
            </a:r>
            <a:endParaRPr lang="en-GB" sz="1200" b="1" dirty="0" smtClean="0"/>
          </a:p>
          <a:p>
            <a:pPr marL="171450" indent="-171450">
              <a:buFont typeface="Arial" panose="020B0604020202020204" pitchFamily="34" charset="0"/>
              <a:buChar char="•"/>
            </a:pPr>
            <a:r>
              <a:rPr lang="en-GB" sz="1200" b="1" dirty="0" smtClean="0"/>
              <a:t>The Relationship Level : </a:t>
            </a:r>
            <a:r>
              <a:rPr lang="en-GB" sz="1200" dirty="0" smtClean="0"/>
              <a:t>family, friends, partners and peers all influence and individual’s likelihood in becoming involved in violence. </a:t>
            </a:r>
            <a:endParaRPr lang="en-GB" sz="1200" b="1" dirty="0" smtClean="0"/>
          </a:p>
          <a:p>
            <a:pPr marL="171450" indent="-171450">
              <a:buFont typeface="Arial" panose="020B0604020202020204" pitchFamily="34" charset="0"/>
              <a:buChar char="•"/>
            </a:pPr>
            <a:r>
              <a:rPr lang="en-GB" sz="1200" b="1" dirty="0" smtClean="0"/>
              <a:t>The Community Level : </a:t>
            </a:r>
            <a:r>
              <a:rPr lang="en-GB" sz="1200" dirty="0" smtClean="0"/>
              <a:t>includes unemployment, population density, and the prevalence of local drugs trades. </a:t>
            </a:r>
            <a:endParaRPr lang="en-GB" sz="1200" b="1" dirty="0" smtClean="0"/>
          </a:p>
          <a:p>
            <a:pPr marL="171450" indent="-171450">
              <a:buFont typeface="Arial" panose="020B0604020202020204" pitchFamily="34" charset="0"/>
              <a:buChar char="•"/>
            </a:pPr>
            <a:r>
              <a:rPr lang="en-GB" sz="1200" b="1" dirty="0" smtClean="0"/>
              <a:t>The Societal Level : </a:t>
            </a:r>
            <a:r>
              <a:rPr lang="en-GB" sz="1200" dirty="0" smtClean="0"/>
              <a:t>primarily concerns with whether society as a whole inhibits or exacerbates the likelihood of an individual becoming involved in violence. </a:t>
            </a:r>
            <a:endParaRPr lang="en-GB" sz="1200" b="1" dirty="0"/>
          </a:p>
        </p:txBody>
      </p:sp>
      <p:graphicFrame>
        <p:nvGraphicFramePr>
          <p:cNvPr id="8" name="Chart 7"/>
          <p:cNvGraphicFramePr/>
          <p:nvPr>
            <p:extLst>
              <p:ext uri="{D42A27DB-BD31-4B8C-83A1-F6EECF244321}">
                <p14:modId xmlns:p14="http://schemas.microsoft.com/office/powerpoint/2010/main" val="176541608"/>
              </p:ext>
            </p:extLst>
          </p:nvPr>
        </p:nvGraphicFramePr>
        <p:xfrm>
          <a:off x="5947873" y="4112013"/>
          <a:ext cx="5341122" cy="2064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7873" y="1065025"/>
            <a:ext cx="5341122" cy="3046988"/>
          </a:xfrm>
          <a:prstGeom prst="rect">
            <a:avLst/>
          </a:prstGeom>
          <a:noFill/>
        </p:spPr>
        <p:txBody>
          <a:bodyPr wrap="square" rtlCol="0">
            <a:spAutoFit/>
          </a:bodyPr>
          <a:lstStyle/>
          <a:p>
            <a:r>
              <a:rPr lang="en-GB" sz="1200" dirty="0" smtClean="0"/>
              <a:t>Juvenile first time entrants to the criminal justice system are a key indicator of individual’s possessing important risk factors for serious violence. This indicator, collected by Youth Justice Services across the HIPS area, measured the First </a:t>
            </a:r>
            <a:r>
              <a:rPr lang="en-GB" sz="1200" dirty="0"/>
              <a:t>T</a:t>
            </a:r>
            <a:r>
              <a:rPr lang="en-GB" sz="1200" dirty="0" smtClean="0"/>
              <a:t>ime Entrants (FTEs) rate in full year rolling periods using offending data and population estimates for the local area. </a:t>
            </a:r>
          </a:p>
          <a:p>
            <a:endParaRPr lang="en-GB" sz="1200" dirty="0"/>
          </a:p>
          <a:p>
            <a:r>
              <a:rPr lang="en-GB" sz="1200" dirty="0" smtClean="0"/>
              <a:t>According to ONS figures, Portsmouth, Southampton and the Isle of Wight have all recorded the highest proportion of FTEs to the criminal justice system at some point over the last five years. </a:t>
            </a:r>
          </a:p>
          <a:p>
            <a:endParaRPr lang="en-GB" sz="1200" dirty="0"/>
          </a:p>
          <a:p>
            <a:r>
              <a:rPr lang="en-GB" sz="1200" dirty="0" smtClean="0"/>
              <a:t>FTEs are considered anyone aged 10-17 who received a caution or conviction for offences committed in England and Wales, and only includes those who reside in England and Wales. In 2022, Hampshire was the only HIPS area to record fewer FTEs in comparison to the wider South East area, although all four HIPS areas have measured consistently above the </a:t>
            </a:r>
            <a:r>
              <a:rPr lang="en-GB" sz="1200" dirty="0" smtClean="0"/>
              <a:t>regional </a:t>
            </a:r>
            <a:r>
              <a:rPr lang="en-GB" sz="1200" dirty="0" smtClean="0"/>
              <a:t>average across the five year period. </a:t>
            </a:r>
            <a:endParaRPr lang="en-GB" sz="1200" dirty="0"/>
          </a:p>
        </p:txBody>
      </p:sp>
      <p:sp>
        <p:nvSpPr>
          <p:cNvPr id="10" name="Text Box 298452013"/>
          <p:cNvSpPr txBox="1"/>
          <p:nvPr/>
        </p:nvSpPr>
        <p:spPr>
          <a:xfrm>
            <a:off x="5959991" y="6221025"/>
            <a:ext cx="4913055" cy="2769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Juvenile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first time entrants to the criminal justice system, rate per 100,000 of the 10-17 population by local authority residence: 2018-22</a:t>
            </a:r>
          </a:p>
        </p:txBody>
      </p:sp>
    </p:spTree>
    <p:extLst>
      <p:ext uri="{BB962C8B-B14F-4D97-AF65-F5344CB8AC3E}">
        <p14:creationId xmlns:p14="http://schemas.microsoft.com/office/powerpoint/2010/main" val="3815784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353800" y="6176963"/>
            <a:ext cx="454112" cy="365125"/>
          </a:xfrm>
        </p:spPr>
        <p:txBody>
          <a:bodyPr/>
          <a:lstStyle/>
          <a:p>
            <a:fld id="{20E6EF6E-3CFC-45B5-ADB5-6BCFD29737BB}" type="slidenum">
              <a:rPr lang="en-GB" smtClean="0"/>
              <a:t>12</a:t>
            </a:fld>
            <a:endParaRPr lang="en-GB" dirty="0"/>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Why is serious violence happening?</a:t>
            </a:r>
            <a:endParaRPr lang="en-GB" sz="3600" b="1" dirty="0">
              <a:solidFill>
                <a:srgbClr val="5F5F5F"/>
              </a:solidFill>
            </a:endParaRPr>
          </a:p>
        </p:txBody>
      </p:sp>
      <p:graphicFrame>
        <p:nvGraphicFramePr>
          <p:cNvPr id="5" name="Chart 4"/>
          <p:cNvGraphicFramePr/>
          <p:nvPr>
            <p:extLst>
              <p:ext uri="{D42A27DB-BD31-4B8C-83A1-F6EECF244321}">
                <p14:modId xmlns:p14="http://schemas.microsoft.com/office/powerpoint/2010/main" val="4143111644"/>
              </p:ext>
            </p:extLst>
          </p:nvPr>
        </p:nvGraphicFramePr>
        <p:xfrm>
          <a:off x="3953802" y="1408446"/>
          <a:ext cx="4441397" cy="22577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3953802" y="3913750"/>
            <a:ext cx="4441397" cy="2628338"/>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b="1" dirty="0" smtClean="0">
                <a:solidFill>
                  <a:srgbClr val="5F5F5F"/>
                </a:solidFill>
                <a:ea typeface="Calibri" panose="020F0502020204030204" pitchFamily="34" charset="0"/>
                <a:cs typeface="Times New Roman" panose="02020603050405020304" pitchFamily="18" charset="0"/>
              </a:rPr>
              <a:t>NEET 16-17 Year Olds </a:t>
            </a:r>
          </a:p>
          <a:p>
            <a:pPr>
              <a:lnSpc>
                <a:spcPct val="107000"/>
              </a:lnSpc>
              <a:spcAft>
                <a:spcPts val="800"/>
              </a:spcAft>
            </a:pPr>
            <a:r>
              <a:rPr lang="en-GB" sz="1050" dirty="0" smtClean="0">
                <a:solidFill>
                  <a:srgbClr val="5F5F5F"/>
                </a:solidFill>
                <a:ea typeface="Calibri" panose="020F0502020204030204" pitchFamily="34" charset="0"/>
                <a:cs typeface="Times New Roman" panose="02020603050405020304" pitchFamily="18" charset="0"/>
              </a:rPr>
              <a:t>A NEET individual is anyone who is not in education, training or employment and </a:t>
            </a:r>
            <a:r>
              <a:rPr lang="en-GB" sz="1050" dirty="0" smtClean="0">
                <a:solidFill>
                  <a:srgbClr val="5F5F5F"/>
                </a:solidFill>
                <a:ea typeface="Calibri" panose="020F0502020204030204" pitchFamily="34" charset="0"/>
                <a:cs typeface="Times New Roman" panose="02020603050405020304" pitchFamily="18" charset="0"/>
              </a:rPr>
              <a:t>there is evidence that </a:t>
            </a:r>
            <a:r>
              <a:rPr lang="en-GB" sz="1050" dirty="0" smtClean="0">
                <a:solidFill>
                  <a:srgbClr val="5F5F5F"/>
                </a:solidFill>
                <a:ea typeface="Calibri" panose="020F0502020204030204" pitchFamily="34" charset="0"/>
                <a:cs typeface="Times New Roman" panose="02020603050405020304" pitchFamily="18" charset="0"/>
              </a:rPr>
              <a:t>young people who are NEET </a:t>
            </a:r>
            <a:r>
              <a:rPr lang="en-GB" sz="1050" dirty="0" smtClean="0">
                <a:solidFill>
                  <a:srgbClr val="5F5F5F"/>
                </a:solidFill>
                <a:ea typeface="Calibri" panose="020F0502020204030204" pitchFamily="34" charset="0"/>
                <a:cs typeface="Times New Roman" panose="02020603050405020304" pitchFamily="18" charset="0"/>
              </a:rPr>
              <a:t>have a higher likelihood than </a:t>
            </a:r>
            <a:r>
              <a:rPr lang="en-GB" sz="1050" dirty="0" smtClean="0">
                <a:solidFill>
                  <a:srgbClr val="5F5F5F"/>
                </a:solidFill>
                <a:ea typeface="Calibri" panose="020F0502020204030204" pitchFamily="34" charset="0"/>
                <a:cs typeface="Times New Roman" panose="02020603050405020304" pitchFamily="18" charset="0"/>
              </a:rPr>
              <a:t>their peers to be involved in criminal behaviour and have </a:t>
            </a:r>
            <a:r>
              <a:rPr lang="en-GB" sz="1050" dirty="0" smtClean="0">
                <a:solidFill>
                  <a:srgbClr val="5F5F5F"/>
                </a:solidFill>
                <a:ea typeface="Calibri" panose="020F0502020204030204" pitchFamily="34" charset="0"/>
                <a:cs typeface="Times New Roman" panose="02020603050405020304" pitchFamily="18" charset="0"/>
              </a:rPr>
              <a:t>poor </a:t>
            </a:r>
            <a:r>
              <a:rPr lang="en-GB" sz="1050" dirty="0" smtClean="0">
                <a:solidFill>
                  <a:srgbClr val="5F5F5F"/>
                </a:solidFill>
                <a:ea typeface="Calibri" panose="020F0502020204030204" pitchFamily="34" charset="0"/>
                <a:cs typeface="Times New Roman" panose="02020603050405020304" pitchFamily="18" charset="0"/>
              </a:rPr>
              <a:t>health outcomes. </a:t>
            </a:r>
          </a:p>
          <a:p>
            <a:pPr>
              <a:lnSpc>
                <a:spcPct val="107000"/>
              </a:lnSpc>
              <a:spcAft>
                <a:spcPts val="800"/>
              </a:spcAft>
            </a:pPr>
            <a:r>
              <a:rPr lang="en-GB" sz="1050" dirty="0" smtClean="0">
                <a:solidFill>
                  <a:srgbClr val="5F5F5F"/>
                </a:solidFill>
                <a:ea typeface="Calibri" panose="020F0502020204030204" pitchFamily="34" charset="0"/>
                <a:cs typeface="Times New Roman" panose="02020603050405020304" pitchFamily="18" charset="0"/>
              </a:rPr>
              <a:t>During the 2022/23 financial year, both Hampshire and the Isle of Wight recorded a lower percentage of NEET individuals compared to the national and regional average. Southampton recorded above the national average, but below the average rate for the region (6%). Of note, Portsmouth recorded 7.3% of 16-17 year olds as being NEET, which is substantially above the national average (5.2%) and the average for the South East region (6.9%). </a:t>
            </a:r>
            <a:endParaRPr lang="en-GB" sz="1050" dirty="0">
              <a:solidFill>
                <a:srgbClr val="5F5F5F"/>
              </a:solidFill>
              <a:ea typeface="Calibri" panose="020F0502020204030204" pitchFamily="34" charset="0"/>
              <a:cs typeface="Times New Roman" panose="02020603050405020304" pitchFamily="18" charset="0"/>
            </a:endParaRPr>
          </a:p>
        </p:txBody>
      </p:sp>
      <p:sp>
        <p:nvSpPr>
          <p:cNvPr id="8" name="Text Box 212725200"/>
          <p:cNvSpPr txBox="1"/>
          <p:nvPr/>
        </p:nvSpPr>
        <p:spPr>
          <a:xfrm>
            <a:off x="3953802" y="3716769"/>
            <a:ext cx="1299776"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NEET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16-17 year olds (%)</a:t>
            </a:r>
          </a:p>
        </p:txBody>
      </p:sp>
      <p:sp>
        <p:nvSpPr>
          <p:cNvPr id="9" name="TextBox 8"/>
          <p:cNvSpPr txBox="1"/>
          <p:nvPr/>
        </p:nvSpPr>
        <p:spPr>
          <a:xfrm>
            <a:off x="307649" y="1408446"/>
            <a:ext cx="3563596" cy="5262979"/>
          </a:xfrm>
          <a:prstGeom prst="rect">
            <a:avLst/>
          </a:prstGeom>
          <a:noFill/>
        </p:spPr>
        <p:txBody>
          <a:bodyPr wrap="square" rtlCol="0">
            <a:spAutoFit/>
          </a:bodyPr>
          <a:lstStyle/>
          <a:p>
            <a:r>
              <a:rPr lang="en-GB" sz="1200" dirty="0" smtClean="0"/>
              <a:t>There are several risk and protective factors linked to education, many of which have a strong evidence base linking them to serious violence. </a:t>
            </a:r>
          </a:p>
          <a:p>
            <a:endParaRPr lang="en-GB" sz="1200" dirty="0"/>
          </a:p>
          <a:p>
            <a:r>
              <a:rPr lang="en-GB" sz="1200" dirty="0" smtClean="0"/>
              <a:t>One such indicator is permanent exclusions. The most common reason for permanent exclusion across Hampshire, Portsmouth and Southampton was persistent disruptive behaviour, while drugs and alcohol were cited as the most common reason on the Isle of Wight. </a:t>
            </a:r>
          </a:p>
          <a:p>
            <a:endParaRPr lang="en-GB" sz="1200" dirty="0"/>
          </a:p>
          <a:p>
            <a:r>
              <a:rPr lang="en-GB" sz="1200" dirty="0" smtClean="0"/>
              <a:t>The Department for Education identified 7% of children in Southampton and 6% in Portsmouth who had been excluded from school had also been cautioned for a serious violence offence. When looking at children who were cautioned for a serious violence offence between 2012 – 2018, between 80% and 89% of </a:t>
            </a:r>
            <a:r>
              <a:rPr lang="en-GB" sz="1200" dirty="0" smtClean="0"/>
              <a:t>these</a:t>
            </a:r>
            <a:r>
              <a:rPr lang="en-GB" sz="1200" dirty="0" smtClean="0"/>
              <a:t> </a:t>
            </a:r>
            <a:r>
              <a:rPr lang="en-GB" sz="1200" dirty="0" smtClean="0"/>
              <a:t>young people across the HIPS area had been suspended from school. </a:t>
            </a:r>
          </a:p>
          <a:p>
            <a:endParaRPr lang="en-GB" sz="1200" dirty="0"/>
          </a:p>
          <a:p>
            <a:r>
              <a:rPr lang="en-GB" sz="1200" dirty="0" smtClean="0"/>
              <a:t>Persistent absenteeism is known to have a link to exclusions and, in some cases, can be </a:t>
            </a:r>
            <a:r>
              <a:rPr lang="en-GB" sz="1200" dirty="0" smtClean="0"/>
              <a:t>a risk factor for exploitation </a:t>
            </a:r>
            <a:r>
              <a:rPr lang="en-GB" sz="1200" dirty="0" smtClean="0"/>
              <a:t>and criminality. In England, 85% of children who were cautioned or sentenced for a serious violence offence in 2021/22 had been classified as persistently absent at some stage. </a:t>
            </a:r>
            <a:endParaRPr lang="en-GB" sz="1200" dirty="0"/>
          </a:p>
        </p:txBody>
      </p:sp>
      <p:sp>
        <p:nvSpPr>
          <p:cNvPr id="10" name="TextBox 9"/>
          <p:cNvSpPr txBox="1"/>
          <p:nvPr/>
        </p:nvSpPr>
        <p:spPr>
          <a:xfrm>
            <a:off x="8443244" y="1408445"/>
            <a:ext cx="3409444" cy="4893647"/>
          </a:xfrm>
          <a:prstGeom prst="rect">
            <a:avLst/>
          </a:prstGeom>
          <a:noFill/>
        </p:spPr>
        <p:txBody>
          <a:bodyPr wrap="square" rtlCol="0">
            <a:spAutoFit/>
          </a:bodyPr>
          <a:lstStyle/>
          <a:p>
            <a:r>
              <a:rPr lang="en-GB" sz="1200" dirty="0" smtClean="0"/>
              <a:t>It has been found that secondary school attainment, partnered with effective parental supervision and adequate family income are all important protective factors against youth offending. </a:t>
            </a:r>
          </a:p>
          <a:p>
            <a:endParaRPr lang="en-GB" sz="1200" dirty="0"/>
          </a:p>
          <a:p>
            <a:r>
              <a:rPr lang="en-GB" sz="1200" dirty="0" smtClean="0"/>
              <a:t>When attainment data is broken down by those who have been cautioned or sentenced for a serious violence offence, between 42% (Hampshire) and 27% (Isle of Wight) of relevant young people achieved five or more GCSEs   (A*-G). By comparison, between 92% (Hampshire) and 87% (Isle of Wight) of young people with no criminal record achieve these results. </a:t>
            </a:r>
          </a:p>
          <a:p>
            <a:endParaRPr lang="en-GB" sz="1200" dirty="0"/>
          </a:p>
          <a:p>
            <a:r>
              <a:rPr lang="en-GB" sz="1200" dirty="0" smtClean="0"/>
              <a:t>Across Hampshire, there was roughly n.34000 young people with Special Educational Needs (SEN) provision in schools during the 2022/23 financial year. While it is clear there is no single direct link between these individuals and their involvement in violence, a lack of necessary, consistent support and the feelings of isolation due to increased rates of exclusion from education can be classified as risk factors of serious violence. </a:t>
            </a:r>
            <a:endParaRPr lang="en-GB" sz="1200" dirty="0"/>
          </a:p>
        </p:txBody>
      </p:sp>
    </p:spTree>
    <p:extLst>
      <p:ext uri="{BB962C8B-B14F-4D97-AF65-F5344CB8AC3E}">
        <p14:creationId xmlns:p14="http://schemas.microsoft.com/office/powerpoint/2010/main" val="1704796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353800" y="6176963"/>
            <a:ext cx="454112" cy="365125"/>
          </a:xfrm>
        </p:spPr>
        <p:txBody>
          <a:bodyPr/>
          <a:lstStyle/>
          <a:p>
            <a:fld id="{20E6EF6E-3CFC-45B5-ADB5-6BCFD29737BB}" type="slidenum">
              <a:rPr lang="en-GB" smtClean="0"/>
              <a:t>13</a:t>
            </a:fld>
            <a:endParaRPr lang="en-GB" dirty="0"/>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Why is serious violence happening?</a:t>
            </a:r>
            <a:endParaRPr lang="en-GB" sz="3600" b="1" dirty="0">
              <a:solidFill>
                <a:srgbClr val="5F5F5F"/>
              </a:solidFill>
            </a:endParaRPr>
          </a:p>
        </p:txBody>
      </p:sp>
      <p:graphicFrame>
        <p:nvGraphicFramePr>
          <p:cNvPr id="9" name="Chart 8"/>
          <p:cNvGraphicFramePr/>
          <p:nvPr>
            <p:extLst>
              <p:ext uri="{D42A27DB-BD31-4B8C-83A1-F6EECF244321}">
                <p14:modId xmlns:p14="http://schemas.microsoft.com/office/powerpoint/2010/main" val="2123701589"/>
              </p:ext>
            </p:extLst>
          </p:nvPr>
        </p:nvGraphicFramePr>
        <p:xfrm>
          <a:off x="572789" y="3725966"/>
          <a:ext cx="6340760" cy="2633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60023" y="1591707"/>
            <a:ext cx="6605900" cy="1938992"/>
          </a:xfrm>
          <a:prstGeom prst="rect">
            <a:avLst/>
          </a:prstGeom>
          <a:noFill/>
        </p:spPr>
        <p:txBody>
          <a:bodyPr wrap="square" rtlCol="0">
            <a:spAutoFit/>
          </a:bodyPr>
          <a:lstStyle/>
          <a:p>
            <a:r>
              <a:rPr lang="en-GB" sz="1200" dirty="0" smtClean="0"/>
              <a:t>Alcohol, substance misuse and poor mental health have all be identified as risk factors that can make an individual more likely to become involved in serious violence, either as a perpetrator or a victim. </a:t>
            </a:r>
          </a:p>
          <a:p>
            <a:endParaRPr lang="en-GB" sz="1200" dirty="0"/>
          </a:p>
          <a:p>
            <a:r>
              <a:rPr lang="en-GB" sz="1200" dirty="0" smtClean="0"/>
              <a:t>With the exception of Portsmouth, all HIPS areas recorded a higher rate of hospital admissions for substance misuse among under 25s and alcohol related conditions in under 18s in comparison to the national average. </a:t>
            </a:r>
          </a:p>
          <a:p>
            <a:endParaRPr lang="en-GB" sz="1200" dirty="0"/>
          </a:p>
          <a:p>
            <a:r>
              <a:rPr lang="en-GB" sz="1200" dirty="0" smtClean="0"/>
              <a:t>Similarly, hospital admissions for mental health related conditions among under 18s were higher in all HIPS areas except for Portsmouth when compared to England as a whole. </a:t>
            </a:r>
            <a:endParaRPr lang="en-GB" sz="1200" dirty="0"/>
          </a:p>
        </p:txBody>
      </p:sp>
      <p:sp>
        <p:nvSpPr>
          <p:cNvPr id="11" name="Text Box 212725191"/>
          <p:cNvSpPr txBox="1"/>
          <p:nvPr/>
        </p:nvSpPr>
        <p:spPr>
          <a:xfrm>
            <a:off x="572789" y="6403589"/>
            <a:ext cx="2458830"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Hospital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admissions, rate per 100,000 population</a:t>
            </a:r>
          </a:p>
        </p:txBody>
      </p:sp>
      <p:sp>
        <p:nvSpPr>
          <p:cNvPr id="12" name="Rounded Rectangle 11"/>
          <p:cNvSpPr/>
          <p:nvPr/>
        </p:nvSpPr>
        <p:spPr>
          <a:xfrm>
            <a:off x="7218296" y="1191959"/>
            <a:ext cx="4441397" cy="2764743"/>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dirty="0" smtClean="0">
                <a:solidFill>
                  <a:srgbClr val="5F5F5F"/>
                </a:solidFill>
                <a:ea typeface="Calibri" panose="020F0502020204030204" pitchFamily="34" charset="0"/>
                <a:cs typeface="Times New Roman" panose="02020603050405020304" pitchFamily="18" charset="0"/>
              </a:rPr>
              <a:t>The NHS records the number of sharps related injury admissions in a rolling twelve month period. </a:t>
            </a:r>
          </a:p>
          <a:p>
            <a:pPr>
              <a:lnSpc>
                <a:spcPct val="107000"/>
              </a:lnSpc>
              <a:spcAft>
                <a:spcPts val="800"/>
              </a:spcAft>
            </a:pPr>
            <a:r>
              <a:rPr lang="en-GB" sz="1100" dirty="0" smtClean="0">
                <a:solidFill>
                  <a:srgbClr val="5F5F5F"/>
                </a:solidFill>
                <a:ea typeface="Calibri" panose="020F0502020204030204" pitchFamily="34" charset="0"/>
                <a:cs typeface="Times New Roman" panose="02020603050405020304" pitchFamily="18" charset="0"/>
              </a:rPr>
              <a:t>When looking at both admissions for people of all ages and those under 25, Hampshire consistently sits in the middle of the comparison group: most similar police force areas nationally. In both measures, however, there is relatively consistent sharps admission numbers, with no comparable areas showing any major changes. </a:t>
            </a:r>
          </a:p>
          <a:p>
            <a:pPr>
              <a:lnSpc>
                <a:spcPct val="107000"/>
              </a:lnSpc>
              <a:spcAft>
                <a:spcPts val="800"/>
              </a:spcAft>
            </a:pPr>
            <a:r>
              <a:rPr lang="en-GB" sz="1100" dirty="0" smtClean="0">
                <a:solidFill>
                  <a:srgbClr val="5F5F5F"/>
                </a:solidFill>
                <a:ea typeface="Calibri" panose="020F0502020204030204" pitchFamily="34" charset="0"/>
                <a:cs typeface="Times New Roman" panose="02020603050405020304" pitchFamily="18" charset="0"/>
              </a:rPr>
              <a:t>The relatively stable numbers suggest a stable trend in knife-enabled serious violence more generally. By contrast, police data indicates an increase in the same offence, although police data is more likely to be impacted by changes to recording or periods of intensification. </a:t>
            </a:r>
            <a:endParaRPr lang="en-GB" sz="1100" dirty="0">
              <a:solidFill>
                <a:srgbClr val="5F5F5F"/>
              </a:solidFill>
              <a:ea typeface="Calibri" panose="020F0502020204030204" pitchFamily="34" charset="0"/>
              <a:cs typeface="Times New Roman" panose="02020603050405020304" pitchFamily="18" charset="0"/>
            </a:endParaRPr>
          </a:p>
        </p:txBody>
      </p:sp>
      <p:sp>
        <p:nvSpPr>
          <p:cNvPr id="13" name="Rounded Rectangle 12"/>
          <p:cNvSpPr/>
          <p:nvPr/>
        </p:nvSpPr>
        <p:spPr>
          <a:xfrm>
            <a:off x="7218296" y="4057382"/>
            <a:ext cx="3887508" cy="2119581"/>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050" dirty="0" smtClean="0">
                <a:solidFill>
                  <a:srgbClr val="5F5F5F"/>
                </a:solidFill>
                <a:ea typeface="Calibri" panose="020F0502020204030204" pitchFamily="34" charset="0"/>
                <a:cs typeface="Times New Roman" panose="02020603050405020304" pitchFamily="18" charset="0"/>
              </a:rPr>
              <a:t>Hospital admissions for self-harm in the HIPS area are noticeably higher for those aged 15-19 years compared to other ages. Among this age band, the Isle of Wight has the highest rate of hospital admissions in the region (1382.5 per 100,000). </a:t>
            </a:r>
          </a:p>
          <a:p>
            <a:pPr>
              <a:lnSpc>
                <a:spcPct val="107000"/>
              </a:lnSpc>
              <a:spcAft>
                <a:spcPts val="800"/>
              </a:spcAft>
            </a:pPr>
            <a:r>
              <a:rPr lang="en-GB" sz="1050" dirty="0" smtClean="0">
                <a:solidFill>
                  <a:srgbClr val="5F5F5F"/>
                </a:solidFill>
                <a:ea typeface="Calibri" panose="020F0502020204030204" pitchFamily="34" charset="0"/>
                <a:cs typeface="Times New Roman" panose="02020603050405020304" pitchFamily="18" charset="0"/>
              </a:rPr>
              <a:t>All four HIPS areas recorded a higher rate of hospital admissions for self-harm for all age bands in comparison to the national average. </a:t>
            </a:r>
            <a:endParaRPr lang="en-GB" sz="1050" dirty="0">
              <a:solidFill>
                <a:srgbClr val="5F5F5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60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54938" y="6176963"/>
            <a:ext cx="352974" cy="365125"/>
          </a:xfrm>
        </p:spPr>
        <p:txBody>
          <a:bodyPr/>
          <a:lstStyle/>
          <a:p>
            <a:fld id="{20E6EF6E-3CFC-45B5-ADB5-6BCFD29737BB}" type="slidenum">
              <a:rPr lang="en-GB" smtClean="0"/>
              <a:t>14</a:t>
            </a:fld>
            <a:endParaRPr lang="en-GB"/>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Why is serious violence happening?</a:t>
            </a:r>
            <a:endParaRPr lang="en-GB" sz="3600" b="1" dirty="0">
              <a:solidFill>
                <a:srgbClr val="5F5F5F"/>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216955" y="1486968"/>
            <a:ext cx="3534081" cy="3614871"/>
          </a:xfrm>
          <a:prstGeom prst="rect">
            <a:avLst/>
          </a:prstGeom>
          <a:ln>
            <a:solidFill>
              <a:srgbClr val="1D99A0"/>
            </a:solidFill>
          </a:ln>
        </p:spPr>
      </p:pic>
      <p:sp>
        <p:nvSpPr>
          <p:cNvPr id="7" name="Rounded Rectangle 6"/>
          <p:cNvSpPr/>
          <p:nvPr/>
        </p:nvSpPr>
        <p:spPr>
          <a:xfrm>
            <a:off x="4216955" y="5289623"/>
            <a:ext cx="3534081" cy="1281869"/>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smtClean="0">
                <a:solidFill>
                  <a:srgbClr val="5F5F5F"/>
                </a:solidFill>
                <a:ea typeface="Calibri" panose="020F0502020204030204" pitchFamily="34" charset="0"/>
                <a:cs typeface="Times New Roman" panose="02020603050405020304" pitchFamily="18" charset="0"/>
              </a:rPr>
              <a:t>IMD data is the official measure of relative deprivation in England and encompasses a wide range of living conditions and individual experiences. The above map shows IMD data for the HIPS area where 1 (dark blue) is the most deprived, and 10 (yellow) is the least deprived.  </a:t>
            </a:r>
            <a:endParaRPr lang="en-GB" sz="1100" dirty="0" smtClean="0">
              <a:solidFill>
                <a:srgbClr val="5F5F5F"/>
              </a:solidFill>
              <a:effectLst/>
              <a:ea typeface="Calibri" panose="020F0502020204030204" pitchFamily="34" charset="0"/>
              <a:cs typeface="Times New Roman" panose="02020603050405020304" pitchFamily="18" charset="0"/>
            </a:endParaRPr>
          </a:p>
        </p:txBody>
      </p:sp>
      <p:sp>
        <p:nvSpPr>
          <p:cNvPr id="2" name="TextBox 1"/>
          <p:cNvSpPr txBox="1"/>
          <p:nvPr/>
        </p:nvSpPr>
        <p:spPr>
          <a:xfrm>
            <a:off x="8698568" y="1635835"/>
            <a:ext cx="3051447" cy="3970318"/>
          </a:xfrm>
          <a:prstGeom prst="rect">
            <a:avLst/>
          </a:prstGeom>
          <a:noFill/>
        </p:spPr>
        <p:txBody>
          <a:bodyPr wrap="square" rtlCol="0">
            <a:spAutoFit/>
          </a:bodyPr>
          <a:lstStyle/>
          <a:p>
            <a:r>
              <a:rPr lang="en-GB" sz="1200" dirty="0" smtClean="0"/>
              <a:t>During the 2022/23 financial year, it was reported that there was a 51% increase in food bank vouchers fulfilled in Portsmouth in comparison to the previous year. </a:t>
            </a:r>
          </a:p>
          <a:p>
            <a:endParaRPr lang="en-GB" sz="1200" dirty="0"/>
          </a:p>
          <a:p>
            <a:r>
              <a:rPr lang="en-GB" sz="1200" dirty="0" smtClean="0"/>
              <a:t>The ongoing cost of living crisis is disproportionately impacting poorer households. When looking at those who are claiming Universal Credit across the HIPS area, the May 2022 figures sit at an increased rate in comparison to the pre-pandemic figures.</a:t>
            </a:r>
          </a:p>
          <a:p>
            <a:endParaRPr lang="en-GB" sz="1200" dirty="0"/>
          </a:p>
          <a:p>
            <a:r>
              <a:rPr lang="en-GB" sz="1200" dirty="0" smtClean="0"/>
              <a:t>When broken down to a district level, Gosport, Havant and the Isle of Wight have the largest percentage of their population claiming universal credit, wile Hart has the smallest percentage. </a:t>
            </a:r>
          </a:p>
          <a:p>
            <a:endParaRPr lang="en-GB" sz="1200" dirty="0"/>
          </a:p>
          <a:p>
            <a:r>
              <a:rPr lang="en-GB" sz="1200" dirty="0" smtClean="0"/>
              <a:t>This follows the same pattern as levels of deprivation in those areas. </a:t>
            </a:r>
            <a:endParaRPr lang="en-GB" sz="1200" dirty="0"/>
          </a:p>
        </p:txBody>
      </p:sp>
      <p:sp>
        <p:nvSpPr>
          <p:cNvPr id="8" name="TextBox 7"/>
          <p:cNvSpPr txBox="1"/>
          <p:nvPr/>
        </p:nvSpPr>
        <p:spPr>
          <a:xfrm>
            <a:off x="456207" y="1486968"/>
            <a:ext cx="3760748" cy="5078313"/>
          </a:xfrm>
          <a:prstGeom prst="rect">
            <a:avLst/>
          </a:prstGeom>
          <a:noFill/>
        </p:spPr>
        <p:txBody>
          <a:bodyPr wrap="square" rtlCol="0">
            <a:spAutoFit/>
          </a:bodyPr>
          <a:lstStyle/>
          <a:p>
            <a:r>
              <a:rPr lang="en-GB" sz="1200" dirty="0" smtClean="0"/>
              <a:t>Deprivation is not a causal factor for violence in itself. It is, however, a distinct risk factor and contributes to many other identified risk factors, including mental health, education and health. </a:t>
            </a:r>
          </a:p>
          <a:p>
            <a:endParaRPr lang="en-GB" sz="1200" dirty="0"/>
          </a:p>
          <a:p>
            <a:r>
              <a:rPr lang="en-GB" sz="1200" dirty="0" smtClean="0"/>
              <a:t>Across the HIPS area, there are n.44 areas which are ranked in the 10% most deprived areas nationally. This is broken down into: n.7 in Hampshire, of which n.6 are in the Havant district; n.3 on the Isle of Wight; n.15 in Portsmouth and n.19 in Southampton. </a:t>
            </a:r>
          </a:p>
          <a:p>
            <a:endParaRPr lang="en-GB" sz="1200" dirty="0"/>
          </a:p>
          <a:p>
            <a:r>
              <a:rPr lang="en-GB" sz="1200" dirty="0" smtClean="0"/>
              <a:t>Portsmouth is within the 20% most deprived district or unitary authorities in England, where roughly 20% of children in 2019 lived in low income families. Southampton is ranked 55</a:t>
            </a:r>
            <a:r>
              <a:rPr lang="en-GB" sz="1200" baseline="30000" dirty="0" smtClean="0"/>
              <a:t>th</a:t>
            </a:r>
            <a:r>
              <a:rPr lang="en-GB" sz="1200" dirty="0" smtClean="0"/>
              <a:t> out of n.317 local authorities, where one is the most deprived. Similar to Portsmouth, roughly 20% of children in Southampton are considered to come from low income families. </a:t>
            </a:r>
          </a:p>
          <a:p>
            <a:endParaRPr lang="en-GB" sz="1200" dirty="0"/>
          </a:p>
          <a:p>
            <a:r>
              <a:rPr lang="en-GB" sz="1200" dirty="0" smtClean="0"/>
              <a:t>Havant should also be noted for its high levels of deprivation and serious violence. This is particularly important as, unlike the cities, Havant has very limited NTE, suggesting a much larger proportion of serious violence is linked to other factors, including deprivation and domestic abuse. </a:t>
            </a:r>
            <a:endParaRPr lang="en-GB" sz="1200" dirty="0"/>
          </a:p>
        </p:txBody>
      </p:sp>
      <p:pic>
        <p:nvPicPr>
          <p:cNvPr id="9" name="Picture 8"/>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0994"/>
          <a:stretch/>
        </p:blipFill>
        <p:spPr bwMode="auto">
          <a:xfrm>
            <a:off x="7762555" y="2268494"/>
            <a:ext cx="936013" cy="2051818"/>
          </a:xfrm>
          <a:prstGeom prst="rect">
            <a:avLst/>
          </a:prstGeom>
          <a:ln>
            <a:noFill/>
          </a:ln>
          <a:extLst>
            <a:ext uri="{53640926-AAD7-44D8-BBD7-CCE9431645EC}">
              <a14:shadowObscured xmlns:a14="http://schemas.microsoft.com/office/drawing/2010/main"/>
            </a:ext>
          </a:extLst>
        </p:spPr>
      </p:pic>
      <p:sp>
        <p:nvSpPr>
          <p:cNvPr id="10" name="Text Box 212725203"/>
          <p:cNvSpPr txBox="1"/>
          <p:nvPr/>
        </p:nvSpPr>
        <p:spPr>
          <a:xfrm>
            <a:off x="4216955" y="5101839"/>
            <a:ext cx="1807210"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IMD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data for the HIPS area</a:t>
            </a:r>
          </a:p>
        </p:txBody>
      </p:sp>
    </p:spTree>
    <p:extLst>
      <p:ext uri="{BB962C8B-B14F-4D97-AF65-F5344CB8AC3E}">
        <p14:creationId xmlns:p14="http://schemas.microsoft.com/office/powerpoint/2010/main" val="213178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21687" y="6176963"/>
            <a:ext cx="386225" cy="365125"/>
          </a:xfrm>
        </p:spPr>
        <p:txBody>
          <a:bodyPr/>
          <a:lstStyle/>
          <a:p>
            <a:fld id="{20E6EF6E-3CFC-45B5-ADB5-6BCFD29737BB}" type="slidenum">
              <a:rPr lang="en-GB" smtClean="0"/>
              <a:t>15</a:t>
            </a:fld>
            <a:endParaRPr lang="en-GB"/>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1D99A0"/>
                </a:solidFill>
              </a:rPr>
              <a:t>Community Voice</a:t>
            </a:r>
            <a:endParaRPr lang="en-GB" sz="3600" b="1" dirty="0">
              <a:solidFill>
                <a:srgbClr val="1D99A0"/>
              </a:solidFill>
            </a:endParaRPr>
          </a:p>
        </p:txBody>
      </p:sp>
      <p:grpSp>
        <p:nvGrpSpPr>
          <p:cNvPr id="17" name="Group 16"/>
          <p:cNvGrpSpPr/>
          <p:nvPr/>
        </p:nvGrpSpPr>
        <p:grpSpPr>
          <a:xfrm>
            <a:off x="793153" y="1313504"/>
            <a:ext cx="10628534" cy="4863459"/>
            <a:chOff x="654202" y="1313504"/>
            <a:chExt cx="10628534" cy="4863459"/>
          </a:xfrm>
        </p:grpSpPr>
        <p:sp>
          <p:nvSpPr>
            <p:cNvPr id="13" name="Snip Same Side Corner Rectangle 12"/>
            <p:cNvSpPr/>
            <p:nvPr/>
          </p:nvSpPr>
          <p:spPr>
            <a:xfrm rot="10800000">
              <a:off x="654202" y="3869473"/>
              <a:ext cx="5177884" cy="2307490"/>
            </a:xfrm>
            <a:prstGeom prst="snip2SameRect">
              <a:avLst/>
            </a:prstGeom>
            <a:solidFill>
              <a:srgbClr val="E4F3F3"/>
            </a:solid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b="1" dirty="0">
                <a:solidFill>
                  <a:srgbClr val="5F5F5F"/>
                </a:solidFill>
              </a:endParaRPr>
            </a:p>
          </p:txBody>
        </p:sp>
        <p:sp>
          <p:nvSpPr>
            <p:cNvPr id="14" name="Snip Same Side Corner Rectangle 13"/>
            <p:cNvSpPr/>
            <p:nvPr/>
          </p:nvSpPr>
          <p:spPr>
            <a:xfrm rot="10800000">
              <a:off x="6104852" y="3869473"/>
              <a:ext cx="5177884" cy="2307490"/>
            </a:xfrm>
            <a:prstGeom prst="snip2SameRect">
              <a:avLst/>
            </a:prstGeom>
            <a:solidFill>
              <a:srgbClr val="E4F3F3"/>
            </a:solid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nip Same Side Corner Rectangle 14"/>
            <p:cNvSpPr/>
            <p:nvPr/>
          </p:nvSpPr>
          <p:spPr>
            <a:xfrm>
              <a:off x="654202" y="1313504"/>
              <a:ext cx="5177884" cy="2307490"/>
            </a:xfrm>
            <a:prstGeom prst="snip2SameRect">
              <a:avLst/>
            </a:prstGeom>
            <a:solidFill>
              <a:srgbClr val="E4F3F3"/>
            </a:solid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5F5F5F"/>
                </a:solidFill>
              </a:endParaRPr>
            </a:p>
          </p:txBody>
        </p:sp>
        <p:sp>
          <p:nvSpPr>
            <p:cNvPr id="16" name="Snip Same Side Corner Rectangle 15"/>
            <p:cNvSpPr/>
            <p:nvPr/>
          </p:nvSpPr>
          <p:spPr>
            <a:xfrm>
              <a:off x="6104851" y="1313504"/>
              <a:ext cx="5177884" cy="2307490"/>
            </a:xfrm>
            <a:prstGeom prst="snip2SameRect">
              <a:avLst/>
            </a:prstGeom>
            <a:solidFill>
              <a:srgbClr val="E4F3F3"/>
            </a:solid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5F5F5F"/>
                </a:solidFill>
              </a:endParaRPr>
            </a:p>
          </p:txBody>
        </p:sp>
      </p:grpSp>
      <p:sp>
        <p:nvSpPr>
          <p:cNvPr id="20" name="TextBox 19"/>
          <p:cNvSpPr txBox="1"/>
          <p:nvPr/>
        </p:nvSpPr>
        <p:spPr>
          <a:xfrm>
            <a:off x="6243802" y="1398865"/>
            <a:ext cx="5177885" cy="2215991"/>
          </a:xfrm>
          <a:prstGeom prst="rect">
            <a:avLst/>
          </a:prstGeom>
          <a:noFill/>
        </p:spPr>
        <p:txBody>
          <a:bodyPr wrap="square" rtlCol="0">
            <a:spAutoFit/>
          </a:bodyPr>
          <a:lstStyle/>
          <a:p>
            <a:r>
              <a:rPr lang="en-GB" b="1" dirty="0" smtClean="0">
                <a:solidFill>
                  <a:srgbClr val="5F5F5F"/>
                </a:solidFill>
              </a:rPr>
              <a:t>    Portsmouth Community Survey (2022) </a:t>
            </a:r>
            <a:endParaRPr lang="en-GB" b="1" dirty="0">
              <a:solidFill>
                <a:srgbClr val="5F5F5F"/>
              </a:solidFill>
            </a:endParaRPr>
          </a:p>
          <a:p>
            <a:r>
              <a:rPr lang="en-GB" sz="1200" dirty="0" smtClean="0">
                <a:solidFill>
                  <a:srgbClr val="5F5F5F"/>
                </a:solidFill>
              </a:rPr>
              <a:t>The community safety survey in Portsmouth consults residents about their concerns and experiences of crime and ASB in their local area. The survey highlighted that 54% of participants avoid or feel unsafe in certain. </a:t>
            </a:r>
            <a:r>
              <a:rPr lang="en-GB" sz="1200" dirty="0">
                <a:solidFill>
                  <a:srgbClr val="5F5F5F"/>
                </a:solidFill>
              </a:rPr>
              <a:t>areas of the city. </a:t>
            </a:r>
          </a:p>
          <a:p>
            <a:r>
              <a:rPr lang="en-GB" sz="1200" dirty="0">
                <a:solidFill>
                  <a:srgbClr val="5F5F5F"/>
                </a:solidFill>
              </a:rPr>
              <a:t>25% of respondents reported being the victim of a crime in the last twelve months and is consistent with a fairly stable trend. However, the fear of being a victim of crime substantially exceeded those who were victims of crime. 46% of participants answered that they thought knife crime was a problem in Portsmouth, while 10% said they had seen someone carrying a </a:t>
            </a:r>
            <a:r>
              <a:rPr lang="en-GB" sz="1200" dirty="0" smtClean="0">
                <a:solidFill>
                  <a:srgbClr val="5F5F5F"/>
                </a:solidFill>
              </a:rPr>
              <a:t>knife.</a:t>
            </a:r>
            <a:endParaRPr lang="en-GB" sz="1200" dirty="0">
              <a:solidFill>
                <a:srgbClr val="5F5F5F"/>
              </a:solidFill>
            </a:endParaRPr>
          </a:p>
        </p:txBody>
      </p:sp>
      <p:sp>
        <p:nvSpPr>
          <p:cNvPr id="21" name="TextBox 20"/>
          <p:cNvSpPr txBox="1"/>
          <p:nvPr/>
        </p:nvSpPr>
        <p:spPr>
          <a:xfrm>
            <a:off x="793152" y="1398864"/>
            <a:ext cx="5177885" cy="2769989"/>
          </a:xfrm>
          <a:prstGeom prst="rect">
            <a:avLst/>
          </a:prstGeom>
          <a:noFill/>
        </p:spPr>
        <p:txBody>
          <a:bodyPr wrap="square" rtlCol="0">
            <a:spAutoFit/>
          </a:bodyPr>
          <a:lstStyle/>
          <a:p>
            <a:r>
              <a:rPr lang="en-GB" b="1" dirty="0" smtClean="0">
                <a:solidFill>
                  <a:srgbClr val="5F5F5F"/>
                </a:solidFill>
              </a:rPr>
              <a:t>    </a:t>
            </a:r>
            <a:r>
              <a:rPr lang="en-GB" b="1" dirty="0" smtClean="0">
                <a:solidFill>
                  <a:srgbClr val="5F5F5F"/>
                </a:solidFill>
              </a:rPr>
              <a:t>VRP Knife </a:t>
            </a:r>
            <a:r>
              <a:rPr lang="en-GB" b="1" dirty="0" smtClean="0">
                <a:solidFill>
                  <a:srgbClr val="5F5F5F"/>
                </a:solidFill>
              </a:rPr>
              <a:t>Crime Survey (2023)</a:t>
            </a:r>
          </a:p>
          <a:p>
            <a:endParaRPr lang="en-GB" sz="1200" dirty="0" smtClean="0">
              <a:solidFill>
                <a:srgbClr val="5F5F5F"/>
              </a:solidFill>
            </a:endParaRPr>
          </a:p>
          <a:p>
            <a:r>
              <a:rPr lang="en-GB" sz="1200" dirty="0" smtClean="0">
                <a:solidFill>
                  <a:srgbClr val="5F5F5F"/>
                </a:solidFill>
              </a:rPr>
              <a:t>The aim of the knife crime survey is to gather the views and opinions of young people (12-24) living in Hampshire and the Isle of Wight on knife crime and violence in their area. The survey was run between 06/07/23 – 31/10/23.</a:t>
            </a:r>
          </a:p>
          <a:p>
            <a:r>
              <a:rPr lang="en-GB" sz="1200" dirty="0" smtClean="0">
                <a:solidFill>
                  <a:srgbClr val="5F5F5F"/>
                </a:solidFill>
              </a:rPr>
              <a:t>The majority of respondents did not have personal experience of knife crime, but 16% of young people surveyed said they considered knife crime to be a serious or very serious issue in their area. 43% of respondents answered that they thought knife crime was not being tackled at all or was being ‘hardly tackled’ in their local area. </a:t>
            </a:r>
          </a:p>
          <a:p>
            <a:r>
              <a:rPr lang="en-GB" b="1" dirty="0" smtClean="0">
                <a:solidFill>
                  <a:srgbClr val="5F5F5F"/>
                </a:solidFill>
              </a:rPr>
              <a:t> </a:t>
            </a:r>
            <a:endParaRPr lang="en-GB" b="1" dirty="0">
              <a:solidFill>
                <a:srgbClr val="5F5F5F"/>
              </a:solidFill>
            </a:endParaRPr>
          </a:p>
          <a:p>
            <a:endParaRPr lang="en-GB" dirty="0"/>
          </a:p>
        </p:txBody>
      </p:sp>
      <p:sp>
        <p:nvSpPr>
          <p:cNvPr id="22" name="TextBox 21"/>
          <p:cNvSpPr txBox="1"/>
          <p:nvPr/>
        </p:nvSpPr>
        <p:spPr>
          <a:xfrm>
            <a:off x="793151" y="3888692"/>
            <a:ext cx="5220393" cy="2031325"/>
          </a:xfrm>
          <a:prstGeom prst="rect">
            <a:avLst/>
          </a:prstGeom>
          <a:noFill/>
        </p:spPr>
        <p:txBody>
          <a:bodyPr wrap="square" rtlCol="0">
            <a:spAutoFit/>
          </a:bodyPr>
          <a:lstStyle/>
          <a:p>
            <a:r>
              <a:rPr lang="en-GB" b="1" dirty="0" smtClean="0">
                <a:solidFill>
                  <a:srgbClr val="5F5F5F"/>
                </a:solidFill>
              </a:rPr>
              <a:t>    Rushmoor Community Survey (2023) </a:t>
            </a:r>
            <a:endParaRPr lang="en-GB" b="1" dirty="0">
              <a:solidFill>
                <a:srgbClr val="5F5F5F"/>
              </a:solidFill>
            </a:endParaRPr>
          </a:p>
          <a:p>
            <a:r>
              <a:rPr lang="en-GB" sz="1200" dirty="0" smtClean="0">
                <a:solidFill>
                  <a:srgbClr val="5F5F5F"/>
                </a:solidFill>
              </a:rPr>
              <a:t>In February 2023, Rushmoor Borough Council carried out a survey asking resident</a:t>
            </a:r>
            <a:r>
              <a:rPr lang="en-GB" sz="1200" dirty="0">
                <a:solidFill>
                  <a:srgbClr val="5F5F5F"/>
                </a:solidFill>
              </a:rPr>
              <a:t>s</a:t>
            </a:r>
            <a:r>
              <a:rPr lang="en-GB" sz="1200" dirty="0" smtClean="0">
                <a:solidFill>
                  <a:srgbClr val="5F5F5F"/>
                </a:solidFill>
              </a:rPr>
              <a:t> about their feelings of safety, crime and ASB. 53% of respondents said they feel unsafe in their local area after dark.</a:t>
            </a:r>
          </a:p>
          <a:p>
            <a:r>
              <a:rPr lang="en-GB" sz="1200" dirty="0" smtClean="0">
                <a:solidFill>
                  <a:srgbClr val="5F5F5F"/>
                </a:solidFill>
              </a:rPr>
              <a:t>Over 50% of respondents said they believe the level of crime to be high or very high, although Aldershot residents felt the level of crime was higher compared to Farnborough residents. </a:t>
            </a:r>
          </a:p>
          <a:p>
            <a:r>
              <a:rPr lang="en-GB" sz="1200" dirty="0" smtClean="0">
                <a:solidFill>
                  <a:srgbClr val="5F5F5F"/>
                </a:solidFill>
              </a:rPr>
              <a:t>Around one third of respondents reported they had been a victim of crime or ASB in the past twelve months and the majority of respondents believe the level of crime and ASB had increased over the last twelve months. </a:t>
            </a:r>
            <a:endParaRPr lang="en-GB" sz="1200" dirty="0">
              <a:solidFill>
                <a:srgbClr val="5F5F5F"/>
              </a:solidFill>
            </a:endParaRPr>
          </a:p>
        </p:txBody>
      </p:sp>
      <p:sp>
        <p:nvSpPr>
          <p:cNvPr id="23" name="TextBox 22"/>
          <p:cNvSpPr txBox="1"/>
          <p:nvPr/>
        </p:nvSpPr>
        <p:spPr>
          <a:xfrm>
            <a:off x="6286310" y="3888692"/>
            <a:ext cx="5135376" cy="2031325"/>
          </a:xfrm>
          <a:prstGeom prst="rect">
            <a:avLst/>
          </a:prstGeom>
          <a:noFill/>
        </p:spPr>
        <p:txBody>
          <a:bodyPr wrap="square" rtlCol="0">
            <a:spAutoFit/>
          </a:bodyPr>
          <a:lstStyle/>
          <a:p>
            <a:r>
              <a:rPr lang="en-GB" b="1" dirty="0" smtClean="0">
                <a:solidFill>
                  <a:srgbClr val="5F5F5F"/>
                </a:solidFill>
              </a:rPr>
              <a:t>    Southampton Community Survey (2021)</a:t>
            </a:r>
            <a:endParaRPr lang="en-GB" b="1" dirty="0">
              <a:solidFill>
                <a:srgbClr val="5F5F5F"/>
              </a:solidFill>
            </a:endParaRPr>
          </a:p>
          <a:p>
            <a:r>
              <a:rPr lang="en-GB" sz="1200" dirty="0" smtClean="0">
                <a:solidFill>
                  <a:srgbClr val="5F5F5F"/>
                </a:solidFill>
              </a:rPr>
              <a:t>The Southampton City Survey aims to gain a better understanding of perceptions on how the council is operating in Southampton. The survey found that general feelings of safety among respondents are similar to the level reported in 2018. </a:t>
            </a:r>
          </a:p>
          <a:p>
            <a:r>
              <a:rPr lang="en-GB" sz="1200" dirty="0" smtClean="0">
                <a:solidFill>
                  <a:srgbClr val="5F5F5F"/>
                </a:solidFill>
              </a:rPr>
              <a:t>47% of respondents agreed that police and public services successfully deal with crime; males were more likely say that the police are successful (34%) than women (27%). The majority of respondents also said they think crime in their local area has increased or stayed the same. 19% of respondents reported being a victim of crime in the last twelve months. </a:t>
            </a:r>
          </a:p>
        </p:txBody>
      </p:sp>
    </p:spTree>
    <p:extLst>
      <p:ext uri="{BB962C8B-B14F-4D97-AF65-F5344CB8AC3E}">
        <p14:creationId xmlns:p14="http://schemas.microsoft.com/office/powerpoint/2010/main" val="10884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38313" y="6176963"/>
            <a:ext cx="369599" cy="365125"/>
          </a:xfrm>
        </p:spPr>
        <p:txBody>
          <a:bodyPr/>
          <a:lstStyle/>
          <a:p>
            <a:fld id="{20E6EF6E-3CFC-45B5-ADB5-6BCFD29737BB}" type="slidenum">
              <a:rPr lang="en-GB" smtClean="0"/>
              <a:t>16</a:t>
            </a:fld>
            <a:endParaRPr lang="en-GB" dirty="0"/>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Next Steps </a:t>
            </a:r>
            <a:endParaRPr lang="en-GB" sz="3600" b="1" dirty="0">
              <a:solidFill>
                <a:srgbClr val="5F5F5F"/>
              </a:solidFill>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24627" t="21629" r="24192" b="21136"/>
          <a:stretch/>
        </p:blipFill>
        <p:spPr bwMode="auto">
          <a:xfrm>
            <a:off x="438121" y="2959085"/>
            <a:ext cx="5613545" cy="3552363"/>
          </a:xfrm>
          <a:prstGeom prst="rect">
            <a:avLst/>
          </a:prstGeom>
          <a:ln>
            <a:noFill/>
          </a:ln>
          <a:extLst>
            <a:ext uri="{53640926-AAD7-44D8-BBD7-CCE9431645EC}">
              <a14:shadowObscured xmlns:a14="http://schemas.microsoft.com/office/drawing/2010/main"/>
            </a:ext>
          </a:extLst>
        </p:spPr>
      </p:pic>
      <p:sp>
        <p:nvSpPr>
          <p:cNvPr id="7" name="Text Box 298452031"/>
          <p:cNvSpPr txBox="1"/>
          <p:nvPr/>
        </p:nvSpPr>
        <p:spPr>
          <a:xfrm>
            <a:off x="762318" y="5739592"/>
            <a:ext cx="2397962"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SNA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and Response Strategy Process</a:t>
            </a:r>
          </a:p>
        </p:txBody>
      </p:sp>
      <p:sp>
        <p:nvSpPr>
          <p:cNvPr id="8" name="Content Placeholder 2"/>
          <p:cNvSpPr>
            <a:spLocks noGrp="1"/>
          </p:cNvSpPr>
          <p:nvPr>
            <p:ph idx="1"/>
          </p:nvPr>
        </p:nvSpPr>
        <p:spPr>
          <a:xfrm>
            <a:off x="4200342" y="1237601"/>
            <a:ext cx="7306888" cy="3325090"/>
          </a:xfrm>
        </p:spPr>
        <p:txBody>
          <a:bodyPr>
            <a:normAutofit/>
          </a:bodyPr>
          <a:lstStyle/>
          <a:p>
            <a:pPr marL="0" indent="0">
              <a:buNone/>
            </a:pPr>
            <a:r>
              <a:rPr lang="en-GB" sz="1200" dirty="0" smtClean="0"/>
              <a:t>The HIPS VRP continues to work to facilitate and support a true public-health approach to reducing serious violence through multi-agency working, understanding the problem through a data-led approach, engaging with communities and commissioning evidence-based interventions. </a:t>
            </a:r>
          </a:p>
          <a:p>
            <a:pPr marL="0" indent="0">
              <a:buNone/>
            </a:pPr>
            <a:r>
              <a:rPr lang="en-GB" sz="1200" dirty="0" smtClean="0"/>
              <a:t>The SNA is a mandatory product </a:t>
            </a:r>
            <a:r>
              <a:rPr lang="en-GB" sz="1200" dirty="0" smtClean="0"/>
              <a:t>under the </a:t>
            </a:r>
            <a:r>
              <a:rPr lang="en-GB" sz="1200" dirty="0" smtClean="0"/>
              <a:t>Serious Violence Duty but is especially important to the VRP in understanding what is happening in terms of serious violence across the HIPS area. Ultimately, the SNA </a:t>
            </a:r>
            <a:r>
              <a:rPr lang="en-GB" sz="1200" dirty="0" smtClean="0"/>
              <a:t>is used </a:t>
            </a:r>
            <a:r>
              <a:rPr lang="en-GB" sz="1200" dirty="0" smtClean="0"/>
              <a:t>to inform the Response Strategy for the HIPS wide VRP. Once the SNA has been consulted upon by specified partners, key findings will be published and the Response Strategy will be launched in January 2024.</a:t>
            </a:r>
          </a:p>
          <a:p>
            <a:pPr marL="0" indent="0">
              <a:buNone/>
            </a:pPr>
            <a:r>
              <a:rPr lang="en-GB" sz="1200" dirty="0" smtClean="0"/>
              <a:t>According to the Serious Violence Duty, </a:t>
            </a:r>
            <a:r>
              <a:rPr lang="en-GB" sz="1200" dirty="0" smtClean="0"/>
              <a:t>an SNA enables </a:t>
            </a:r>
            <a:r>
              <a:rPr lang="en-GB" sz="1200" dirty="0" smtClean="0"/>
              <a:t>the local partnership to identify the types of serious violence that are more prominent in the area as well as looking at the long-term issues relating to serious violence and the cohorts most vulnerable to becoming involved in these issues. The SNA provides a greater understanding of established and emerging trends in serious violence and further high risk issues in the area. </a:t>
            </a:r>
          </a:p>
          <a:p>
            <a:pPr marL="0" indent="0">
              <a:buNone/>
            </a:pPr>
            <a:r>
              <a:rPr lang="en-GB" sz="1200" dirty="0" smtClean="0"/>
              <a:t>The SNA follows an evidence-based analysis of information relating to the violent crime types included in the serious violence definition, the drivers of crime according to partnership data and the most vulnerable cohorts. These are identified through both police and partnership data, using known risk and protective factors linked to serious violence. </a:t>
            </a:r>
          </a:p>
          <a:p>
            <a:pPr marL="0" indent="0">
              <a:buNone/>
            </a:pPr>
            <a:endParaRPr lang="en-GB" sz="1200" dirty="0"/>
          </a:p>
        </p:txBody>
      </p:sp>
    </p:spTree>
    <p:extLst>
      <p:ext uri="{BB962C8B-B14F-4D97-AF65-F5344CB8AC3E}">
        <p14:creationId xmlns:p14="http://schemas.microsoft.com/office/powerpoint/2010/main" val="199615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380124" y="6176963"/>
            <a:ext cx="427788" cy="365125"/>
          </a:xfrm>
        </p:spPr>
        <p:txBody>
          <a:bodyPr/>
          <a:lstStyle/>
          <a:p>
            <a:fld id="{20E6EF6E-3CFC-45B5-ADB5-6BCFD29737BB}" type="slidenum">
              <a:rPr lang="en-GB" smtClean="0"/>
              <a:t>17</a:t>
            </a:fld>
            <a:endParaRPr lang="en-GB"/>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555217" y="563651"/>
            <a:ext cx="4965327" cy="2819629"/>
          </a:xfrm>
          <a:prstGeom prst="rect">
            <a:avLst/>
          </a:prstGeom>
          <a:noFill/>
        </p:spPr>
      </p:pic>
      <p:sp>
        <p:nvSpPr>
          <p:cNvPr id="8" name="TextBox 7"/>
          <p:cNvSpPr txBox="1"/>
          <p:nvPr/>
        </p:nvSpPr>
        <p:spPr>
          <a:xfrm>
            <a:off x="1440941" y="4123102"/>
            <a:ext cx="9193877" cy="923330"/>
          </a:xfrm>
          <a:prstGeom prst="rect">
            <a:avLst/>
          </a:prstGeom>
          <a:noFill/>
        </p:spPr>
        <p:txBody>
          <a:bodyPr wrap="square" rtlCol="0">
            <a:spAutoFit/>
          </a:bodyPr>
          <a:lstStyle/>
          <a:p>
            <a:pPr algn="ctr"/>
            <a:r>
              <a:rPr lang="en-GB" dirty="0" smtClean="0"/>
              <a:t>If you would like to know more about the Violence Reduction Partnership, please contact us at: </a:t>
            </a:r>
          </a:p>
          <a:p>
            <a:pPr algn="ctr"/>
            <a:r>
              <a:rPr lang="en-GB" dirty="0" smtClean="0">
                <a:hlinkClick r:id="rId3"/>
              </a:rPr>
              <a:t>VRU@hampshire.police.uk</a:t>
            </a:r>
            <a:r>
              <a:rPr lang="en-GB" dirty="0" smtClean="0"/>
              <a:t> </a:t>
            </a:r>
            <a:endParaRPr lang="en-GB" dirty="0"/>
          </a:p>
        </p:txBody>
      </p:sp>
    </p:spTree>
    <p:extLst>
      <p:ext uri="{BB962C8B-B14F-4D97-AF65-F5344CB8AC3E}">
        <p14:creationId xmlns:p14="http://schemas.microsoft.com/office/powerpoint/2010/main" val="80864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1D99A0"/>
                </a:solidFill>
              </a:rPr>
              <a:t>Contents</a:t>
            </a:r>
            <a:r>
              <a:rPr lang="en-GB" dirty="0" smtClean="0"/>
              <a:t> </a:t>
            </a:r>
            <a:endParaRPr lang="en-GB" dirty="0"/>
          </a:p>
        </p:txBody>
      </p:sp>
      <p:sp>
        <p:nvSpPr>
          <p:cNvPr id="4" name="Slide Number Placeholder 3"/>
          <p:cNvSpPr>
            <a:spLocks noGrp="1"/>
          </p:cNvSpPr>
          <p:nvPr>
            <p:ph type="sldNum" sz="quarter" idx="4"/>
          </p:nvPr>
        </p:nvSpPr>
        <p:spPr/>
        <p:txBody>
          <a:bodyPr/>
          <a:lstStyle/>
          <a:p>
            <a:fld id="{20E6EF6E-3CFC-45B5-ADB5-6BCFD29737BB}" type="slidenum">
              <a:rPr lang="en-GB" smtClean="0"/>
              <a:t>2</a:t>
            </a:fld>
            <a:endParaRPr lang="en-GB"/>
          </a:p>
        </p:txBody>
      </p:sp>
      <p:sp>
        <p:nvSpPr>
          <p:cNvPr id="6" name="Hexagon 5"/>
          <p:cNvSpPr/>
          <p:nvPr/>
        </p:nvSpPr>
        <p:spPr>
          <a:xfrm>
            <a:off x="798022" y="1749055"/>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F5F5F"/>
                </a:solidFill>
              </a:rPr>
              <a:t>3</a:t>
            </a:r>
          </a:p>
        </p:txBody>
      </p:sp>
      <p:sp>
        <p:nvSpPr>
          <p:cNvPr id="14" name="Hexagon 13"/>
          <p:cNvSpPr/>
          <p:nvPr/>
        </p:nvSpPr>
        <p:spPr>
          <a:xfrm>
            <a:off x="798022" y="2250589"/>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5</a:t>
            </a:r>
            <a:endParaRPr lang="en-GB" b="1" dirty="0">
              <a:solidFill>
                <a:srgbClr val="5F5F5F"/>
              </a:solidFill>
            </a:endParaRPr>
          </a:p>
        </p:txBody>
      </p:sp>
      <p:sp>
        <p:nvSpPr>
          <p:cNvPr id="15" name="Hexagon 14"/>
          <p:cNvSpPr/>
          <p:nvPr/>
        </p:nvSpPr>
        <p:spPr>
          <a:xfrm>
            <a:off x="798022" y="2752123"/>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6</a:t>
            </a:r>
            <a:endParaRPr lang="en-GB" b="1" dirty="0">
              <a:solidFill>
                <a:srgbClr val="5F5F5F"/>
              </a:solidFill>
            </a:endParaRPr>
          </a:p>
        </p:txBody>
      </p:sp>
      <p:sp>
        <p:nvSpPr>
          <p:cNvPr id="16" name="Hexagon 15"/>
          <p:cNvSpPr/>
          <p:nvPr/>
        </p:nvSpPr>
        <p:spPr>
          <a:xfrm>
            <a:off x="798022" y="3253657"/>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7</a:t>
            </a:r>
            <a:endParaRPr lang="en-GB" b="1" dirty="0">
              <a:solidFill>
                <a:srgbClr val="5F5F5F"/>
              </a:solidFill>
            </a:endParaRPr>
          </a:p>
        </p:txBody>
      </p:sp>
      <p:sp>
        <p:nvSpPr>
          <p:cNvPr id="17" name="Hexagon 16"/>
          <p:cNvSpPr/>
          <p:nvPr/>
        </p:nvSpPr>
        <p:spPr>
          <a:xfrm>
            <a:off x="798022" y="3755191"/>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9</a:t>
            </a:r>
            <a:endParaRPr lang="en-GB" b="1" dirty="0">
              <a:solidFill>
                <a:srgbClr val="5F5F5F"/>
              </a:solidFill>
            </a:endParaRPr>
          </a:p>
        </p:txBody>
      </p:sp>
      <p:sp>
        <p:nvSpPr>
          <p:cNvPr id="18" name="Hexagon 17"/>
          <p:cNvSpPr/>
          <p:nvPr/>
        </p:nvSpPr>
        <p:spPr>
          <a:xfrm>
            <a:off x="798022" y="4256725"/>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10</a:t>
            </a:r>
            <a:endParaRPr lang="en-GB" b="1" dirty="0">
              <a:solidFill>
                <a:srgbClr val="5F5F5F"/>
              </a:solidFill>
            </a:endParaRPr>
          </a:p>
        </p:txBody>
      </p:sp>
      <p:sp>
        <p:nvSpPr>
          <p:cNvPr id="19" name="Hexagon 18"/>
          <p:cNvSpPr/>
          <p:nvPr/>
        </p:nvSpPr>
        <p:spPr>
          <a:xfrm>
            <a:off x="798022" y="4758259"/>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11</a:t>
            </a:r>
            <a:endParaRPr lang="en-GB" b="1" dirty="0">
              <a:solidFill>
                <a:srgbClr val="5F5F5F"/>
              </a:solidFill>
            </a:endParaRPr>
          </a:p>
        </p:txBody>
      </p:sp>
      <p:sp>
        <p:nvSpPr>
          <p:cNvPr id="20" name="Hexagon 19"/>
          <p:cNvSpPr/>
          <p:nvPr/>
        </p:nvSpPr>
        <p:spPr>
          <a:xfrm>
            <a:off x="798022" y="5259793"/>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14</a:t>
            </a:r>
            <a:endParaRPr lang="en-GB" b="1" dirty="0">
              <a:solidFill>
                <a:srgbClr val="5F5F5F"/>
              </a:solidFill>
            </a:endParaRPr>
          </a:p>
        </p:txBody>
      </p:sp>
      <p:sp>
        <p:nvSpPr>
          <p:cNvPr id="21" name="Hexagon 20"/>
          <p:cNvSpPr/>
          <p:nvPr/>
        </p:nvSpPr>
        <p:spPr>
          <a:xfrm>
            <a:off x="798022" y="5761327"/>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5F5F5F"/>
                </a:solidFill>
              </a:rPr>
              <a:t>15</a:t>
            </a:r>
            <a:endParaRPr lang="en-GB" b="1" dirty="0">
              <a:solidFill>
                <a:srgbClr val="5F5F5F"/>
              </a:solidFill>
            </a:endParaRPr>
          </a:p>
        </p:txBody>
      </p:sp>
      <p:sp>
        <p:nvSpPr>
          <p:cNvPr id="23" name="TextBox 22"/>
          <p:cNvSpPr txBox="1"/>
          <p:nvPr/>
        </p:nvSpPr>
        <p:spPr>
          <a:xfrm>
            <a:off x="1853735" y="1771263"/>
            <a:ext cx="1903615" cy="369332"/>
          </a:xfrm>
          <a:prstGeom prst="rect">
            <a:avLst/>
          </a:prstGeom>
          <a:noFill/>
          <a:ln>
            <a:noFill/>
          </a:ln>
        </p:spPr>
        <p:txBody>
          <a:bodyPr wrap="square" rtlCol="0">
            <a:spAutoFit/>
          </a:bodyPr>
          <a:lstStyle/>
          <a:p>
            <a:r>
              <a:rPr lang="en-GB" b="1" dirty="0" smtClean="0">
                <a:solidFill>
                  <a:srgbClr val="5F5F5F"/>
                </a:solidFill>
              </a:rPr>
              <a:t>Introduction</a:t>
            </a:r>
            <a:endParaRPr lang="en-GB" b="1" dirty="0">
              <a:solidFill>
                <a:srgbClr val="5F5F5F"/>
              </a:solidFill>
            </a:endParaRPr>
          </a:p>
        </p:txBody>
      </p:sp>
      <p:sp>
        <p:nvSpPr>
          <p:cNvPr id="24" name="TextBox 23"/>
          <p:cNvSpPr txBox="1"/>
          <p:nvPr/>
        </p:nvSpPr>
        <p:spPr>
          <a:xfrm>
            <a:off x="1853735" y="2270403"/>
            <a:ext cx="8454047" cy="369332"/>
          </a:xfrm>
          <a:prstGeom prst="rect">
            <a:avLst/>
          </a:prstGeom>
          <a:noFill/>
          <a:ln>
            <a:noFill/>
          </a:ln>
        </p:spPr>
        <p:txBody>
          <a:bodyPr wrap="square" rtlCol="0">
            <a:spAutoFit/>
          </a:bodyPr>
          <a:lstStyle/>
          <a:p>
            <a:r>
              <a:rPr lang="en-GB" b="1" dirty="0" smtClean="0">
                <a:solidFill>
                  <a:srgbClr val="5F5F5F"/>
                </a:solidFill>
              </a:rPr>
              <a:t>What serious violence has happened in the last year?</a:t>
            </a:r>
            <a:endParaRPr lang="en-GB" b="1" dirty="0">
              <a:solidFill>
                <a:srgbClr val="5F5F5F"/>
              </a:solidFill>
            </a:endParaRPr>
          </a:p>
        </p:txBody>
      </p:sp>
      <p:sp>
        <p:nvSpPr>
          <p:cNvPr id="25" name="TextBox 24"/>
          <p:cNvSpPr txBox="1"/>
          <p:nvPr/>
        </p:nvSpPr>
        <p:spPr>
          <a:xfrm>
            <a:off x="1853735" y="2777669"/>
            <a:ext cx="8454047" cy="369332"/>
          </a:xfrm>
          <a:prstGeom prst="rect">
            <a:avLst/>
          </a:prstGeom>
          <a:noFill/>
          <a:ln>
            <a:noFill/>
          </a:ln>
        </p:spPr>
        <p:txBody>
          <a:bodyPr wrap="square" rtlCol="0">
            <a:spAutoFit/>
          </a:bodyPr>
          <a:lstStyle/>
          <a:p>
            <a:r>
              <a:rPr lang="en-GB" b="1" dirty="0" smtClean="0">
                <a:solidFill>
                  <a:srgbClr val="5F5F5F"/>
                </a:solidFill>
              </a:rPr>
              <a:t>When is serious violence happening?</a:t>
            </a:r>
            <a:endParaRPr lang="en-GB" b="1" dirty="0">
              <a:solidFill>
                <a:srgbClr val="5F5F5F"/>
              </a:solidFill>
            </a:endParaRPr>
          </a:p>
        </p:txBody>
      </p:sp>
      <p:sp>
        <p:nvSpPr>
          <p:cNvPr id="26" name="TextBox 25"/>
          <p:cNvSpPr txBox="1"/>
          <p:nvPr/>
        </p:nvSpPr>
        <p:spPr>
          <a:xfrm>
            <a:off x="1853734" y="5789133"/>
            <a:ext cx="1903615" cy="369332"/>
          </a:xfrm>
          <a:prstGeom prst="rect">
            <a:avLst/>
          </a:prstGeom>
          <a:noFill/>
          <a:ln>
            <a:noFill/>
          </a:ln>
        </p:spPr>
        <p:txBody>
          <a:bodyPr wrap="square" rtlCol="0">
            <a:spAutoFit/>
          </a:bodyPr>
          <a:lstStyle/>
          <a:p>
            <a:r>
              <a:rPr lang="en-GB" b="1" dirty="0" smtClean="0">
                <a:solidFill>
                  <a:srgbClr val="5F5F5F"/>
                </a:solidFill>
              </a:rPr>
              <a:t>Next Steps</a:t>
            </a:r>
            <a:endParaRPr lang="en-GB" b="1" dirty="0">
              <a:solidFill>
                <a:srgbClr val="5F5F5F"/>
              </a:solidFill>
            </a:endParaRPr>
          </a:p>
        </p:txBody>
      </p:sp>
      <p:sp>
        <p:nvSpPr>
          <p:cNvPr id="27" name="TextBox 26"/>
          <p:cNvSpPr txBox="1"/>
          <p:nvPr/>
        </p:nvSpPr>
        <p:spPr>
          <a:xfrm>
            <a:off x="1853735" y="5280410"/>
            <a:ext cx="2901145" cy="369332"/>
          </a:xfrm>
          <a:prstGeom prst="rect">
            <a:avLst/>
          </a:prstGeom>
          <a:noFill/>
          <a:ln>
            <a:noFill/>
          </a:ln>
        </p:spPr>
        <p:txBody>
          <a:bodyPr wrap="square" rtlCol="0">
            <a:spAutoFit/>
          </a:bodyPr>
          <a:lstStyle/>
          <a:p>
            <a:r>
              <a:rPr lang="en-GB" b="1" dirty="0" smtClean="0">
                <a:solidFill>
                  <a:srgbClr val="5F5F5F"/>
                </a:solidFill>
              </a:rPr>
              <a:t>Community Voice</a:t>
            </a:r>
            <a:endParaRPr lang="en-GB" b="1" dirty="0">
              <a:solidFill>
                <a:srgbClr val="5F5F5F"/>
              </a:solidFill>
            </a:endParaRPr>
          </a:p>
        </p:txBody>
      </p:sp>
      <p:sp>
        <p:nvSpPr>
          <p:cNvPr id="28" name="TextBox 27"/>
          <p:cNvSpPr txBox="1"/>
          <p:nvPr/>
        </p:nvSpPr>
        <p:spPr>
          <a:xfrm>
            <a:off x="1853737" y="4781411"/>
            <a:ext cx="8454045" cy="369332"/>
          </a:xfrm>
          <a:prstGeom prst="rect">
            <a:avLst/>
          </a:prstGeom>
          <a:noFill/>
          <a:ln>
            <a:noFill/>
          </a:ln>
        </p:spPr>
        <p:txBody>
          <a:bodyPr wrap="square" rtlCol="0">
            <a:spAutoFit/>
          </a:bodyPr>
          <a:lstStyle/>
          <a:p>
            <a:r>
              <a:rPr lang="en-GB" b="1" dirty="0" smtClean="0">
                <a:solidFill>
                  <a:srgbClr val="5F5F5F"/>
                </a:solidFill>
              </a:rPr>
              <a:t>Why is serious violence happening?</a:t>
            </a:r>
            <a:endParaRPr lang="en-GB" b="1" dirty="0">
              <a:solidFill>
                <a:srgbClr val="5F5F5F"/>
              </a:solidFill>
            </a:endParaRPr>
          </a:p>
        </p:txBody>
      </p:sp>
      <p:sp>
        <p:nvSpPr>
          <p:cNvPr id="29" name="TextBox 28"/>
          <p:cNvSpPr txBox="1"/>
          <p:nvPr/>
        </p:nvSpPr>
        <p:spPr>
          <a:xfrm>
            <a:off x="1853736" y="3279203"/>
            <a:ext cx="8454046" cy="369332"/>
          </a:xfrm>
          <a:prstGeom prst="rect">
            <a:avLst/>
          </a:prstGeom>
          <a:noFill/>
          <a:ln>
            <a:noFill/>
          </a:ln>
        </p:spPr>
        <p:txBody>
          <a:bodyPr wrap="square" rtlCol="0">
            <a:spAutoFit/>
          </a:bodyPr>
          <a:lstStyle/>
          <a:p>
            <a:r>
              <a:rPr lang="en-GB" b="1" dirty="0" smtClean="0">
                <a:solidFill>
                  <a:srgbClr val="5F5F5F"/>
                </a:solidFill>
              </a:rPr>
              <a:t>Where is serious violence happening?</a:t>
            </a:r>
            <a:endParaRPr lang="en-GB" b="1" dirty="0">
              <a:solidFill>
                <a:srgbClr val="5F5F5F"/>
              </a:solidFill>
            </a:endParaRPr>
          </a:p>
        </p:txBody>
      </p:sp>
      <p:sp>
        <p:nvSpPr>
          <p:cNvPr id="30" name="TextBox 29"/>
          <p:cNvSpPr txBox="1"/>
          <p:nvPr/>
        </p:nvSpPr>
        <p:spPr>
          <a:xfrm>
            <a:off x="1853736" y="3780737"/>
            <a:ext cx="8454046" cy="369332"/>
          </a:xfrm>
          <a:prstGeom prst="rect">
            <a:avLst/>
          </a:prstGeom>
          <a:noFill/>
          <a:ln>
            <a:noFill/>
          </a:ln>
        </p:spPr>
        <p:txBody>
          <a:bodyPr wrap="square" rtlCol="0">
            <a:spAutoFit/>
          </a:bodyPr>
          <a:lstStyle/>
          <a:p>
            <a:r>
              <a:rPr lang="en-GB" b="1" dirty="0" smtClean="0">
                <a:solidFill>
                  <a:srgbClr val="5F5F5F"/>
                </a:solidFill>
              </a:rPr>
              <a:t>Who is impacted by serious violence?</a:t>
            </a:r>
            <a:endParaRPr lang="en-GB" b="1" dirty="0">
              <a:solidFill>
                <a:srgbClr val="5F5F5F"/>
              </a:solidFill>
            </a:endParaRPr>
          </a:p>
        </p:txBody>
      </p:sp>
      <p:sp>
        <p:nvSpPr>
          <p:cNvPr id="31" name="TextBox 30"/>
          <p:cNvSpPr txBox="1"/>
          <p:nvPr/>
        </p:nvSpPr>
        <p:spPr>
          <a:xfrm>
            <a:off x="1853736" y="4282271"/>
            <a:ext cx="8454046" cy="369332"/>
          </a:xfrm>
          <a:prstGeom prst="rect">
            <a:avLst/>
          </a:prstGeom>
          <a:noFill/>
          <a:ln>
            <a:noFill/>
          </a:ln>
        </p:spPr>
        <p:txBody>
          <a:bodyPr wrap="square" rtlCol="0">
            <a:spAutoFit/>
          </a:bodyPr>
          <a:lstStyle/>
          <a:p>
            <a:r>
              <a:rPr lang="en-GB" b="1" dirty="0" smtClean="0">
                <a:solidFill>
                  <a:srgbClr val="5F5F5F"/>
                </a:solidFill>
              </a:rPr>
              <a:t>How is serious violence happening?</a:t>
            </a:r>
            <a:endParaRPr lang="en-GB" b="1" dirty="0">
              <a:solidFill>
                <a:srgbClr val="5F5F5F"/>
              </a:solidFill>
            </a:endParaRPr>
          </a:p>
        </p:txBody>
      </p:sp>
    </p:spTree>
    <p:extLst>
      <p:ext uri="{BB962C8B-B14F-4D97-AF65-F5344CB8AC3E}">
        <p14:creationId xmlns:p14="http://schemas.microsoft.com/office/powerpoint/2010/main" val="3862429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50" y="101052"/>
            <a:ext cx="3693846" cy="1325563"/>
          </a:xfrm>
        </p:spPr>
        <p:txBody>
          <a:bodyPr/>
          <a:lstStyle/>
          <a:p>
            <a:r>
              <a:rPr lang="en-GB" b="1" dirty="0" smtClean="0">
                <a:solidFill>
                  <a:srgbClr val="5F5F5F"/>
                </a:solidFill>
              </a:rPr>
              <a:t>Introduction  </a:t>
            </a:r>
            <a:endParaRPr lang="en-GB" b="1" dirty="0">
              <a:solidFill>
                <a:srgbClr val="5F5F5F"/>
              </a:solidFill>
            </a:endParaRPr>
          </a:p>
        </p:txBody>
      </p:sp>
      <p:sp>
        <p:nvSpPr>
          <p:cNvPr id="3" name="Content Placeholder 2"/>
          <p:cNvSpPr>
            <a:spLocks noGrp="1"/>
          </p:cNvSpPr>
          <p:nvPr>
            <p:ph idx="1"/>
          </p:nvPr>
        </p:nvSpPr>
        <p:spPr>
          <a:xfrm>
            <a:off x="801954" y="1426615"/>
            <a:ext cx="4781204" cy="2979131"/>
          </a:xfrm>
          <a:ln>
            <a:noFill/>
          </a:ln>
        </p:spPr>
        <p:txBody>
          <a:bodyPr>
            <a:normAutofit fontScale="85000" lnSpcReduction="10000"/>
          </a:bodyPr>
          <a:lstStyle/>
          <a:p>
            <a:pPr marL="0" indent="0">
              <a:buNone/>
            </a:pPr>
            <a:r>
              <a:rPr lang="en-GB" sz="1400" dirty="0" smtClean="0"/>
              <a:t>The Hampshire, Isle of Wight, Portsmouth and Southampton (HIPS) VRP has produced a HIPS-wide </a:t>
            </a:r>
            <a:r>
              <a:rPr lang="en-GB" sz="1400" dirty="0"/>
              <a:t>SNA to provide a comprehensive assessment of serious </a:t>
            </a:r>
            <a:r>
              <a:rPr lang="en-GB" sz="1400" dirty="0" smtClean="0"/>
              <a:t>violence, which will be updated on an annual basis. The following slides are a publicly accessible summary providing an overview of the main findings and next steps. </a:t>
            </a:r>
            <a:endParaRPr lang="en-GB" sz="1400" dirty="0"/>
          </a:p>
          <a:p>
            <a:pPr marL="0" indent="0">
              <a:buNone/>
            </a:pPr>
            <a:r>
              <a:rPr lang="en-GB" sz="1400" dirty="0" smtClean="0"/>
              <a:t>The aim of the strategic needs assessment, produced by the VRP, is to assess the current picture of serious violence in the Hampshire, Isle of Wight, Portsmouth and Southampton (HIPS) area. It aims to help local partners identify groups and places most at risk of becoming victims or perpetrators of violence. Outlining the current picture of serious violence across HIPS using partnership data is critical to the ongoing success of the HIPS VRP. As such, the SNA utilises a range of partnership data sources to outline the most comprehensive view of violence possible with the available data. </a:t>
            </a:r>
            <a:endParaRPr lang="en-GB" sz="1400" dirty="0"/>
          </a:p>
          <a:p>
            <a:pPr marL="0" indent="0">
              <a:buNone/>
            </a:pPr>
            <a:r>
              <a:rPr lang="en-GB" sz="1400" dirty="0" smtClean="0"/>
              <a:t>In response to the Serious Violence Duty, a common definition of serious violence was agreed at the HIPS Serious Violence Reduction Partnership to enable consistency across the partnership. </a:t>
            </a:r>
          </a:p>
          <a:p>
            <a:pPr marL="0" indent="0">
              <a:buNone/>
            </a:pPr>
            <a:endParaRPr lang="en-GB" sz="1200" dirty="0" smtClean="0"/>
          </a:p>
          <a:p>
            <a:pPr marL="0" indent="0">
              <a:buNone/>
            </a:pPr>
            <a:endParaRPr lang="en-GB" sz="1200" dirty="0" smtClean="0"/>
          </a:p>
          <a:p>
            <a:pPr marL="0" indent="0">
              <a:buNone/>
            </a:pPr>
            <a:endParaRPr lang="en-GB" sz="1200" dirty="0"/>
          </a:p>
        </p:txBody>
      </p:sp>
      <p:sp>
        <p:nvSpPr>
          <p:cNvPr id="4" name="Slide Number Placeholder 3"/>
          <p:cNvSpPr>
            <a:spLocks noGrp="1"/>
          </p:cNvSpPr>
          <p:nvPr>
            <p:ph type="sldNum" sz="quarter" idx="4"/>
          </p:nvPr>
        </p:nvSpPr>
        <p:spPr/>
        <p:txBody>
          <a:bodyPr/>
          <a:lstStyle/>
          <a:p>
            <a:fld id="{20E6EF6E-3CFC-45B5-ADB5-6BCFD29737BB}" type="slidenum">
              <a:rPr lang="en-GB" smtClean="0"/>
              <a:t>3</a:t>
            </a:fld>
            <a:endParaRPr lang="en-GB"/>
          </a:p>
        </p:txBody>
      </p:sp>
      <p:sp>
        <p:nvSpPr>
          <p:cNvPr id="6" name="Rounded Rectangle 5"/>
          <p:cNvSpPr/>
          <p:nvPr/>
        </p:nvSpPr>
        <p:spPr>
          <a:xfrm>
            <a:off x="801954" y="4323193"/>
            <a:ext cx="4781204" cy="2060373"/>
          </a:xfrm>
          <a:prstGeom prst="roundRect">
            <a:avLst/>
          </a:prstGeom>
          <a:solidFill>
            <a:srgbClr val="E4F3F3">
              <a:alpha val="50196"/>
            </a:srgbClr>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100" dirty="0" smtClean="0">
              <a:solidFill>
                <a:srgbClr val="5F5F5F"/>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smtClean="0">
                <a:solidFill>
                  <a:srgbClr val="5F5F5F"/>
                </a:solidFill>
                <a:effectLst/>
                <a:ea typeface="Calibri" panose="020F0502020204030204" pitchFamily="34" charset="0"/>
                <a:cs typeface="Times New Roman" panose="02020603050405020304" pitchFamily="18" charset="0"/>
              </a:rPr>
              <a:t>The </a:t>
            </a:r>
            <a:r>
              <a:rPr lang="en-GB" sz="1100" dirty="0">
                <a:solidFill>
                  <a:srgbClr val="5F5F5F"/>
                </a:solidFill>
                <a:effectLst/>
                <a:ea typeface="Calibri" panose="020F0502020204030204" pitchFamily="34" charset="0"/>
                <a:cs typeface="Times New Roman" panose="02020603050405020304" pitchFamily="18" charset="0"/>
              </a:rPr>
              <a:t>agreed HIPS wide Serious Violence definition captures to following offences and Home Office crime codes:</a:t>
            </a:r>
          </a:p>
          <a:p>
            <a:pPr marL="457200" indent="-228600">
              <a:lnSpc>
                <a:spcPct val="107000"/>
              </a:lnSpc>
              <a:spcAft>
                <a:spcPts val="0"/>
              </a:spcAft>
              <a:buFont typeface="+mj-lt"/>
              <a:buAutoNum type="arabicPeriod"/>
            </a:pPr>
            <a:r>
              <a:rPr lang="en-GB" sz="1100" dirty="0">
                <a:solidFill>
                  <a:srgbClr val="5F5F5F"/>
                </a:solidFill>
                <a:effectLst/>
                <a:ea typeface="Calibri" panose="020F0502020204030204" pitchFamily="34" charset="0"/>
                <a:cs typeface="Times New Roman" panose="02020603050405020304" pitchFamily="18" charset="0"/>
              </a:rPr>
              <a:t>Most Serious Violence – Existing Definition (1a and 1b where it is GBH and above incl. death by dangerous driving). </a:t>
            </a:r>
          </a:p>
          <a:p>
            <a:pPr marL="457200" indent="-228600">
              <a:lnSpc>
                <a:spcPct val="107000"/>
              </a:lnSpc>
              <a:spcAft>
                <a:spcPts val="0"/>
              </a:spcAft>
              <a:buFont typeface="+mj-lt"/>
              <a:buAutoNum type="arabicPeriod"/>
            </a:pPr>
            <a:r>
              <a:rPr lang="en-GB" sz="1100" dirty="0">
                <a:solidFill>
                  <a:srgbClr val="5F5F5F"/>
                </a:solidFill>
                <a:effectLst/>
                <a:ea typeface="Calibri" panose="020F0502020204030204" pitchFamily="34" charset="0"/>
                <a:cs typeface="Times New Roman" panose="02020603050405020304" pitchFamily="18" charset="0"/>
              </a:rPr>
              <a:t>Robbery (3a and 3b). </a:t>
            </a:r>
          </a:p>
          <a:p>
            <a:pPr marL="457200" indent="-228600">
              <a:lnSpc>
                <a:spcPct val="107000"/>
              </a:lnSpc>
              <a:spcAft>
                <a:spcPts val="0"/>
              </a:spcAft>
              <a:buFont typeface="+mj-lt"/>
              <a:buAutoNum type="arabicPeriod"/>
            </a:pPr>
            <a:r>
              <a:rPr lang="en-GB" sz="1100" dirty="0">
                <a:solidFill>
                  <a:srgbClr val="5F5F5F"/>
                </a:solidFill>
                <a:effectLst/>
                <a:ea typeface="Calibri" panose="020F0502020204030204" pitchFamily="34" charset="0"/>
                <a:cs typeface="Times New Roman" panose="02020603050405020304" pitchFamily="18" charset="0"/>
              </a:rPr>
              <a:t>Possession of Weapon Offences (7). </a:t>
            </a:r>
          </a:p>
          <a:p>
            <a:pPr marL="457200" indent="-228600">
              <a:lnSpc>
                <a:spcPct val="107000"/>
              </a:lnSpc>
              <a:spcAft>
                <a:spcPts val="0"/>
              </a:spcAft>
              <a:buFont typeface="+mj-lt"/>
              <a:buAutoNum type="arabicPeriod"/>
            </a:pPr>
            <a:r>
              <a:rPr lang="en-GB" sz="1100" dirty="0">
                <a:solidFill>
                  <a:srgbClr val="5F5F5F"/>
                </a:solidFill>
                <a:effectLst/>
                <a:ea typeface="Calibri" panose="020F0502020204030204" pitchFamily="34" charset="0"/>
                <a:cs typeface="Times New Roman" panose="02020603050405020304" pitchFamily="18" charset="0"/>
              </a:rPr>
              <a:t>Public Order (Violence Disorder [65] and Riot [64/1] only). </a:t>
            </a:r>
          </a:p>
          <a:p>
            <a:pPr marL="457200" indent="-228600">
              <a:lnSpc>
                <a:spcPct val="107000"/>
              </a:lnSpc>
              <a:spcAft>
                <a:spcPts val="800"/>
              </a:spcAft>
              <a:buFont typeface="+mj-lt"/>
              <a:buAutoNum type="arabicPeriod"/>
            </a:pPr>
            <a:r>
              <a:rPr lang="en-GB" sz="1100" dirty="0">
                <a:solidFill>
                  <a:srgbClr val="5F5F5F"/>
                </a:solidFill>
                <a:effectLst/>
                <a:ea typeface="Calibri" panose="020F0502020204030204" pitchFamily="34" charset="0"/>
                <a:cs typeface="Times New Roman" panose="02020603050405020304" pitchFamily="18" charset="0"/>
              </a:rPr>
              <a:t>Any Violence with Injury (1b) not included under MSV where a bladed implement was used. </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pic>
        <p:nvPicPr>
          <p:cNvPr id="7" name="Picture 6"/>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6239269" y="499049"/>
            <a:ext cx="5447858" cy="3665626"/>
          </a:xfrm>
          <a:prstGeom prst="rect">
            <a:avLst/>
          </a:prstGeom>
        </p:spPr>
      </p:pic>
      <p:sp>
        <p:nvSpPr>
          <p:cNvPr id="8" name="Content Placeholder 2"/>
          <p:cNvSpPr txBox="1">
            <a:spLocks/>
          </p:cNvSpPr>
          <p:nvPr/>
        </p:nvSpPr>
        <p:spPr>
          <a:xfrm>
            <a:off x="6572596" y="4164675"/>
            <a:ext cx="4934634" cy="2377411"/>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t>The HIPS VRP are focussed on embedding a public health approach to reducing violence and aim to do so while implementing the following underlying principles: </a:t>
            </a:r>
          </a:p>
          <a:p>
            <a:pPr>
              <a:buFont typeface="+mj-lt"/>
              <a:buAutoNum type="arabicPeriod"/>
            </a:pPr>
            <a:r>
              <a:rPr lang="en-GB" sz="1200" dirty="0" smtClean="0"/>
              <a:t>Focussed on a defined population </a:t>
            </a:r>
          </a:p>
          <a:p>
            <a:pPr>
              <a:buFont typeface="+mj-lt"/>
              <a:buAutoNum type="arabicPeriod"/>
            </a:pPr>
            <a:r>
              <a:rPr lang="en-GB" sz="1200" dirty="0" smtClean="0"/>
              <a:t>With and for communities </a:t>
            </a:r>
          </a:p>
          <a:p>
            <a:pPr>
              <a:buFont typeface="+mj-lt"/>
              <a:buAutoNum type="arabicPeriod"/>
            </a:pPr>
            <a:r>
              <a:rPr lang="en-GB" sz="1200" dirty="0" smtClean="0"/>
              <a:t>Not constrained by organisational or professional boundaries </a:t>
            </a:r>
          </a:p>
          <a:p>
            <a:pPr>
              <a:buFont typeface="+mj-lt"/>
              <a:buAutoNum type="arabicPeriod"/>
            </a:pPr>
            <a:r>
              <a:rPr lang="en-GB" sz="1200" dirty="0" smtClean="0"/>
              <a:t>Focussed on generating long term and short term solutions</a:t>
            </a:r>
          </a:p>
          <a:p>
            <a:pPr>
              <a:buFont typeface="+mj-lt"/>
              <a:buAutoNum type="arabicPeriod"/>
            </a:pPr>
            <a:r>
              <a:rPr lang="en-GB" sz="1200" dirty="0" smtClean="0"/>
              <a:t>Based on data and intelligence to identify the burden on the population </a:t>
            </a:r>
          </a:p>
          <a:p>
            <a:pPr>
              <a:buFont typeface="+mj-lt"/>
              <a:buAutoNum type="arabicPeriod"/>
            </a:pPr>
            <a:r>
              <a:rPr lang="en-GB" sz="1200" dirty="0" smtClean="0"/>
              <a:t>Rooted in evidence of effectiveness to tackle the problem</a:t>
            </a:r>
            <a:endParaRPr lang="en-GB" sz="1200" dirty="0"/>
          </a:p>
        </p:txBody>
      </p:sp>
    </p:spTree>
    <p:extLst>
      <p:ext uri="{BB962C8B-B14F-4D97-AF65-F5344CB8AC3E}">
        <p14:creationId xmlns:p14="http://schemas.microsoft.com/office/powerpoint/2010/main" val="281879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575" y="1426615"/>
            <a:ext cx="4073235" cy="5115473"/>
          </a:xfrm>
        </p:spPr>
        <p:txBody>
          <a:bodyPr>
            <a:noAutofit/>
          </a:bodyPr>
          <a:lstStyle/>
          <a:p>
            <a:r>
              <a:rPr lang="en-GB" sz="1200" dirty="0" smtClean="0"/>
              <a:t>The HIPS area recorded a population of just over 2 million individuals </a:t>
            </a:r>
          </a:p>
          <a:p>
            <a:r>
              <a:rPr lang="en-GB" sz="1200" dirty="0" smtClean="0"/>
              <a:t>The county of Hampshire includes Portsmouth and Southampton, but </a:t>
            </a:r>
            <a:r>
              <a:rPr lang="en-GB" sz="1200" dirty="0" smtClean="0"/>
              <a:t>the Hampshire </a:t>
            </a:r>
            <a:r>
              <a:rPr lang="en-GB" sz="1200" dirty="0" smtClean="0"/>
              <a:t>County Council (HCC) </a:t>
            </a:r>
            <a:r>
              <a:rPr lang="en-GB" sz="1200" dirty="0" smtClean="0"/>
              <a:t>area does not.</a:t>
            </a:r>
            <a:endParaRPr lang="en-GB" sz="1200" dirty="0" smtClean="0"/>
          </a:p>
          <a:p>
            <a:r>
              <a:rPr lang="en-GB" sz="1200" dirty="0" smtClean="0"/>
              <a:t>HCC is split into eleven districts, each of which is served by two tiers of local government. </a:t>
            </a:r>
          </a:p>
          <a:p>
            <a:r>
              <a:rPr lang="en-GB" sz="1200" dirty="0" smtClean="0"/>
              <a:t>Portsmouth, Southampton and the Isle of Wight are all unitary authorities. </a:t>
            </a:r>
          </a:p>
          <a:p>
            <a:r>
              <a:rPr lang="en-GB" sz="1200" dirty="0" smtClean="0"/>
              <a:t>The main urban areas are Portsmouth and Southampton. </a:t>
            </a:r>
          </a:p>
          <a:p>
            <a:r>
              <a:rPr lang="en-GB" sz="1200" dirty="0" smtClean="0"/>
              <a:t>12% of individuals aged 16-24 in 2022 were classified as NEET. </a:t>
            </a:r>
          </a:p>
          <a:p>
            <a:r>
              <a:rPr lang="en-GB" sz="1200" dirty="0" smtClean="0"/>
              <a:t>29% of school age pupils in the HIPS area are eligible for free school meals. </a:t>
            </a:r>
          </a:p>
          <a:p>
            <a:r>
              <a:rPr lang="en-GB" sz="1200" dirty="0" smtClean="0"/>
              <a:t>91% of the population </a:t>
            </a:r>
            <a:r>
              <a:rPr lang="en-GB" sz="1200" dirty="0" smtClean="0"/>
              <a:t>in the HIPS area is </a:t>
            </a:r>
            <a:r>
              <a:rPr lang="en-GB" sz="1200" dirty="0" smtClean="0"/>
              <a:t>White. </a:t>
            </a:r>
          </a:p>
          <a:p>
            <a:r>
              <a:rPr lang="en-GB" sz="1200" dirty="0" smtClean="0"/>
              <a:t>52% of the HIPS population have a Level 3 qualification or above. </a:t>
            </a:r>
          </a:p>
          <a:p>
            <a:r>
              <a:rPr lang="en-GB" sz="1200" dirty="0" smtClean="0"/>
              <a:t>28% of the population in the HIPS area are aged under 25, compared to 29% in England and Wales</a:t>
            </a:r>
            <a:r>
              <a:rPr lang="en-GB" sz="1100" dirty="0" smtClean="0"/>
              <a:t>. </a:t>
            </a:r>
          </a:p>
        </p:txBody>
      </p:sp>
      <p:sp>
        <p:nvSpPr>
          <p:cNvPr id="4" name="Slide Number Placeholder 3"/>
          <p:cNvSpPr>
            <a:spLocks noGrp="1"/>
          </p:cNvSpPr>
          <p:nvPr>
            <p:ph type="sldNum" sz="quarter" idx="4"/>
          </p:nvPr>
        </p:nvSpPr>
        <p:spPr/>
        <p:txBody>
          <a:bodyPr/>
          <a:lstStyle/>
          <a:p>
            <a:fld id="{20E6EF6E-3CFC-45B5-ADB5-6BCFD29737BB}" type="slidenum">
              <a:rPr lang="en-GB" smtClean="0"/>
              <a:t>4</a:t>
            </a:fld>
            <a:endParaRPr lang="en-GB"/>
          </a:p>
        </p:txBody>
      </p:sp>
      <p:sp>
        <p:nvSpPr>
          <p:cNvPr id="6" name="Title 1"/>
          <p:cNvSpPr>
            <a:spLocks noGrp="1"/>
          </p:cNvSpPr>
          <p:nvPr>
            <p:ph type="title"/>
          </p:nvPr>
        </p:nvSpPr>
        <p:spPr>
          <a:xfrm>
            <a:off x="2116750" y="101052"/>
            <a:ext cx="3693846" cy="1325563"/>
          </a:xfrm>
        </p:spPr>
        <p:txBody>
          <a:bodyPr/>
          <a:lstStyle/>
          <a:p>
            <a:r>
              <a:rPr lang="en-GB" b="1" dirty="0" smtClean="0">
                <a:solidFill>
                  <a:srgbClr val="5F5F5F"/>
                </a:solidFill>
              </a:rPr>
              <a:t>Introduction  </a:t>
            </a:r>
            <a:endParaRPr lang="en-GB" b="1" dirty="0">
              <a:solidFill>
                <a:srgbClr val="5F5F5F"/>
              </a:solidFill>
            </a:endParaRPr>
          </a:p>
        </p:txBody>
      </p:sp>
      <p:pic>
        <p:nvPicPr>
          <p:cNvPr id="8" name="Picture 7"/>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25"/>
          <a:stretch/>
        </p:blipFill>
        <p:spPr bwMode="auto">
          <a:xfrm>
            <a:off x="4227021" y="1691337"/>
            <a:ext cx="3167149" cy="3186319"/>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83" t="4162" r="29832" b="47781"/>
          <a:stretch/>
        </p:blipFill>
        <p:spPr bwMode="auto">
          <a:xfrm>
            <a:off x="4763193" y="4763192"/>
            <a:ext cx="2217771" cy="184154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7343266" y="1217738"/>
            <a:ext cx="4314305" cy="5640262"/>
          </a:xfrm>
          <a:prstGeom prst="rect">
            <a:avLst/>
          </a:prstGeom>
          <a:noFill/>
        </p:spPr>
        <p:txBody>
          <a:bodyPr wrap="square" rtlCol="0">
            <a:spAutoFit/>
          </a:bodyPr>
          <a:lstStyle/>
          <a:p>
            <a:pPr>
              <a:lnSpc>
                <a:spcPct val="107000"/>
              </a:lnSpc>
              <a:spcAft>
                <a:spcPts val="800"/>
              </a:spcAft>
            </a:pPr>
            <a:r>
              <a:rPr lang="en-GB" sz="1200" dirty="0" smtClean="0">
                <a:ea typeface="Calibri" panose="020F0502020204030204" pitchFamily="34" charset="0"/>
                <a:cs typeface="Times New Roman" panose="02020603050405020304" pitchFamily="18" charset="0"/>
              </a:rPr>
              <a:t>The </a:t>
            </a:r>
            <a:r>
              <a:rPr lang="en-GB" sz="1200" dirty="0">
                <a:ea typeface="Calibri" panose="020F0502020204030204" pitchFamily="34" charset="0"/>
                <a:cs typeface="Times New Roman" panose="02020603050405020304" pitchFamily="18" charset="0"/>
              </a:rPr>
              <a:t>following data sources are used in the HIPS-wide SNA: </a:t>
            </a:r>
          </a:p>
          <a:p>
            <a:pPr>
              <a:lnSpc>
                <a:spcPct val="107000"/>
              </a:lnSpc>
              <a:spcAft>
                <a:spcPts val="800"/>
              </a:spcAft>
            </a:pPr>
            <a:r>
              <a:rPr lang="en-GB" sz="1200" b="1" dirty="0">
                <a:ea typeface="Calibri" panose="020F0502020204030204" pitchFamily="34" charset="0"/>
                <a:cs typeface="Times New Roman" panose="02020603050405020304" pitchFamily="18" charset="0"/>
              </a:rPr>
              <a:t>Police: </a:t>
            </a:r>
            <a:r>
              <a:rPr lang="en-GB" sz="1200" dirty="0" smtClean="0">
                <a:ea typeface="Calibri" panose="020F0502020204030204" pitchFamily="34" charset="0"/>
                <a:cs typeface="Times New Roman" panose="02020603050405020304" pitchFamily="18" charset="0"/>
              </a:rPr>
              <a:t>Hampshire and Isle of Wight Constabulary recorded crime; serious violence offences; serious violence victims and perpetrators; associated factors. </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a typeface="Calibri" panose="020F0502020204030204" pitchFamily="34" charset="0"/>
                <a:cs typeface="Times New Roman" panose="02020603050405020304" pitchFamily="18" charset="0"/>
              </a:rPr>
              <a:t>Fire: </a:t>
            </a:r>
            <a:r>
              <a:rPr lang="en-GB" sz="1200" dirty="0" smtClean="0">
                <a:ea typeface="Calibri" panose="020F0502020204030204" pitchFamily="34" charset="0"/>
                <a:cs typeface="Times New Roman" panose="02020603050405020304" pitchFamily="18" charset="0"/>
              </a:rPr>
              <a:t>Hampshire and Isle of Wight Fire and Rescue Service recorded data; deliberate fire data. </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a:ea typeface="Calibri" panose="020F0502020204030204" pitchFamily="34" charset="0"/>
                <a:cs typeface="Times New Roman" panose="02020603050405020304" pitchFamily="18" charset="0"/>
              </a:rPr>
              <a:t>Local </a:t>
            </a:r>
            <a:r>
              <a:rPr lang="en-GB" sz="1200" b="1" dirty="0" smtClean="0">
                <a:ea typeface="Calibri" panose="020F0502020204030204" pitchFamily="34" charset="0"/>
                <a:cs typeface="Times New Roman" panose="02020603050405020304" pitchFamily="18" charset="0"/>
              </a:rPr>
              <a:t>Authorities: </a:t>
            </a:r>
            <a:r>
              <a:rPr lang="en-GB" sz="1200" dirty="0" smtClean="0">
                <a:ea typeface="Calibri" panose="020F0502020204030204" pitchFamily="34" charset="0"/>
                <a:cs typeface="Times New Roman" panose="02020603050405020304" pitchFamily="18" charset="0"/>
              </a:rPr>
              <a:t>Data from all local authorities in the HIPS area; deprivation and inequality data; </a:t>
            </a:r>
            <a:r>
              <a:rPr lang="en-GB" sz="1200" dirty="0" smtClean="0">
                <a:ea typeface="Calibri" panose="020F0502020204030204" pitchFamily="34" charset="0"/>
                <a:cs typeface="Times New Roman" panose="02020603050405020304" pitchFamily="18" charset="0"/>
              </a:rPr>
              <a:t>community</a:t>
            </a:r>
            <a:r>
              <a:rPr lang="en-GB" sz="1200" dirty="0">
                <a:ea typeface="Calibri" panose="020F0502020204030204" pitchFamily="34" charset="0"/>
                <a:cs typeface="Times New Roman" panose="02020603050405020304" pitchFamily="18" charset="0"/>
              </a:rPr>
              <a:t> </a:t>
            </a:r>
            <a:r>
              <a:rPr lang="en-GB" sz="1200" dirty="0" smtClean="0">
                <a:ea typeface="Calibri" panose="020F0502020204030204" pitchFamily="34" charset="0"/>
                <a:cs typeface="Times New Roman" panose="02020603050405020304" pitchFamily="18" charset="0"/>
              </a:rPr>
              <a:t>voice surveys</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a typeface="Calibri" panose="020F0502020204030204" pitchFamily="34" charset="0"/>
                <a:cs typeface="Times New Roman" panose="02020603050405020304" pitchFamily="18" charset="0"/>
              </a:rPr>
              <a:t>Health:</a:t>
            </a:r>
            <a:r>
              <a:rPr lang="en-GB" sz="1200" dirty="0" smtClean="0">
                <a:ea typeface="Calibri" panose="020F0502020204030204" pitchFamily="34" charset="0"/>
                <a:cs typeface="Times New Roman" panose="02020603050405020304" pitchFamily="18" charset="0"/>
              </a:rPr>
              <a:t> Hospital admissions (mental health, substance &amp; alcohol misuse, self-harm); feelings of loneliness; NHS sharps injury admissions.</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a typeface="Calibri" panose="020F0502020204030204" pitchFamily="34" charset="0"/>
                <a:cs typeface="Times New Roman" panose="02020603050405020304" pitchFamily="18" charset="0"/>
              </a:rPr>
              <a:t>Probation: </a:t>
            </a:r>
            <a:r>
              <a:rPr lang="en-GB" sz="1200" dirty="0" smtClean="0">
                <a:ea typeface="Calibri" panose="020F0502020204030204" pitchFamily="34" charset="0"/>
                <a:cs typeface="Times New Roman" panose="02020603050405020304" pitchFamily="18" charset="0"/>
              </a:rPr>
              <a:t>Criminogenic </a:t>
            </a:r>
            <a:r>
              <a:rPr lang="en-GB" sz="1200" dirty="0" smtClean="0">
                <a:ea typeface="Calibri" panose="020F0502020204030204" pitchFamily="34" charset="0"/>
                <a:cs typeface="Times New Roman" panose="02020603050405020304" pitchFamily="18" charset="0"/>
              </a:rPr>
              <a:t>needs, FTE rates, re-offending rates. </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a typeface="Calibri" panose="020F0502020204030204" pitchFamily="34" charset="0"/>
                <a:cs typeface="Times New Roman" panose="02020603050405020304" pitchFamily="18" charset="0"/>
              </a:rPr>
              <a:t>Prisons: </a:t>
            </a:r>
            <a:r>
              <a:rPr lang="en-GB" sz="1200" dirty="0" smtClean="0">
                <a:ea typeface="Calibri" panose="020F0502020204030204" pitchFamily="34" charset="0"/>
                <a:cs typeface="Times New Roman" panose="02020603050405020304" pitchFamily="18" charset="0"/>
              </a:rPr>
              <a:t>Criminogenic needs, offence type, age band.</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a:ea typeface="Calibri" panose="020F0502020204030204" pitchFamily="34" charset="0"/>
                <a:cs typeface="Times New Roman" panose="02020603050405020304" pitchFamily="18" charset="0"/>
              </a:rPr>
              <a:t>Youth Justice </a:t>
            </a:r>
            <a:r>
              <a:rPr lang="en-GB" sz="1200" b="1" dirty="0" smtClean="0">
                <a:ea typeface="Calibri" panose="020F0502020204030204" pitchFamily="34" charset="0"/>
                <a:cs typeface="Times New Roman" panose="02020603050405020304" pitchFamily="18" charset="0"/>
              </a:rPr>
              <a:t>Service: </a:t>
            </a:r>
            <a:r>
              <a:rPr lang="en-GB" sz="1200" dirty="0" smtClean="0">
                <a:ea typeface="Calibri" panose="020F0502020204030204" pitchFamily="34" charset="0"/>
                <a:cs typeface="Times New Roman" panose="02020603050405020304" pitchFamily="18" charset="0"/>
              </a:rPr>
              <a:t>Juvenile first time entrants; rate of serious violence among 10-17 year olds; custody rate among 10-17 year olds (Portsmouth only). </a:t>
            </a:r>
            <a:endParaRPr lang="en-GB" sz="1200" b="1" dirty="0">
              <a:ea typeface="Calibri" panose="020F0502020204030204" pitchFamily="34" charset="0"/>
              <a:cs typeface="Times New Roman" panose="02020603050405020304" pitchFamily="18" charset="0"/>
            </a:endParaRPr>
          </a:p>
          <a:p>
            <a:pPr>
              <a:lnSpc>
                <a:spcPct val="107000"/>
              </a:lnSpc>
              <a:spcAft>
                <a:spcPts val="800"/>
              </a:spcAft>
            </a:pPr>
            <a:r>
              <a:rPr lang="en-GB" sz="1200" b="1" dirty="0" smtClean="0">
                <a:ea typeface="Calibri" panose="020F0502020204030204" pitchFamily="34" charset="0"/>
                <a:cs typeface="Times New Roman" panose="02020603050405020304" pitchFamily="18" charset="0"/>
              </a:rPr>
              <a:t>Education: </a:t>
            </a:r>
            <a:r>
              <a:rPr lang="en-GB" sz="1200" dirty="0" smtClean="0">
                <a:ea typeface="Calibri" panose="020F0502020204030204" pitchFamily="34" charset="0"/>
                <a:cs typeface="Times New Roman" panose="02020603050405020304" pitchFamily="18" charset="0"/>
              </a:rPr>
              <a:t>Open-source data from the Department for Education; </a:t>
            </a:r>
            <a:r>
              <a:rPr lang="en-GB" sz="1200" dirty="0">
                <a:ea typeface="Calibri" panose="020F0502020204030204" pitchFamily="34" charset="0"/>
                <a:cs typeface="Times New Roman" panose="02020603050405020304" pitchFamily="18" charset="0"/>
              </a:rPr>
              <a:t>a</a:t>
            </a:r>
            <a:r>
              <a:rPr lang="en-GB" sz="1200" dirty="0" smtClean="0">
                <a:ea typeface="Calibri" panose="020F0502020204030204" pitchFamily="34" charset="0"/>
                <a:cs typeface="Times New Roman" panose="02020603050405020304" pitchFamily="18" charset="0"/>
              </a:rPr>
              <a:t>ttainment data; exclusions; persistent absenteeism; NEET 16-17 year olds; SEN support; looked-after children data. </a:t>
            </a:r>
            <a:endParaRPr lang="en-GB" sz="1200" b="1"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7732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980" y="1477056"/>
            <a:ext cx="5128859" cy="3231654"/>
          </a:xfrm>
          <a:prstGeom prst="rect">
            <a:avLst/>
          </a:prstGeom>
          <a:noFill/>
        </p:spPr>
        <p:txBody>
          <a:bodyPr wrap="square" rtlCol="0">
            <a:spAutoFit/>
          </a:bodyPr>
          <a:lstStyle/>
          <a:p>
            <a:r>
              <a:rPr lang="en-GB" sz="1200" dirty="0" smtClean="0"/>
              <a:t>There </a:t>
            </a:r>
            <a:r>
              <a:rPr lang="en-GB" sz="1200" dirty="0" smtClean="0"/>
              <a:t>were </a:t>
            </a:r>
            <a:r>
              <a:rPr lang="en-GB" sz="1200" dirty="0" smtClean="0"/>
              <a:t>n.5123 serious violence offences recorded by Hampshire and Isle of Wight Constabulary across HIPS during the 2022/23 financial year. There was a 4% increase in serious violence in comparison to the previous year, which was largely driven by an increase in possession of weapons offences. </a:t>
            </a:r>
          </a:p>
          <a:p>
            <a:endParaRPr lang="en-GB" sz="1200" dirty="0"/>
          </a:p>
          <a:p>
            <a:r>
              <a:rPr lang="en-GB" sz="1200" dirty="0" smtClean="0"/>
              <a:t>Taking the Covid-19 pandemic into consideration, there has been a 6% increase in serious violence over the last five years. Southampton, Portsmouth and Rushmoor recorded the highest rates of serious violence per 1000 residents. </a:t>
            </a:r>
          </a:p>
          <a:p>
            <a:endParaRPr lang="en-GB" sz="1200" dirty="0"/>
          </a:p>
          <a:p>
            <a:r>
              <a:rPr lang="en-GB" sz="1200" dirty="0"/>
              <a:t>Combined, Portsmouth and Southampton accounted for 46% of all serious violence offences in the HIPS area. </a:t>
            </a:r>
          </a:p>
          <a:p>
            <a:endParaRPr lang="en-GB" sz="1200" dirty="0" smtClean="0"/>
          </a:p>
          <a:p>
            <a:endParaRPr lang="en-GB" sz="1200" dirty="0" smtClean="0"/>
          </a:p>
          <a:p>
            <a:endParaRPr lang="en-GB" sz="1200" dirty="0"/>
          </a:p>
          <a:p>
            <a:endParaRPr lang="en-GB" sz="1200" dirty="0"/>
          </a:p>
        </p:txBody>
      </p:sp>
      <p:sp>
        <p:nvSpPr>
          <p:cNvPr id="2" name="Title 1"/>
          <p:cNvSpPr>
            <a:spLocks noGrp="1"/>
          </p:cNvSpPr>
          <p:nvPr>
            <p:ph type="title"/>
          </p:nvPr>
        </p:nvSpPr>
        <p:spPr>
          <a:xfrm>
            <a:off x="2158314" y="107430"/>
            <a:ext cx="9649598" cy="1325563"/>
          </a:xfrm>
        </p:spPr>
        <p:txBody>
          <a:bodyPr>
            <a:normAutofit/>
          </a:bodyPr>
          <a:lstStyle/>
          <a:p>
            <a:r>
              <a:rPr lang="en-GB" sz="3600" b="1" dirty="0" smtClean="0">
                <a:solidFill>
                  <a:srgbClr val="1D99A0"/>
                </a:solidFill>
              </a:rPr>
              <a:t>What serious violence has happened in the last year?</a:t>
            </a:r>
            <a:endParaRPr lang="en-GB" sz="3600" b="1" dirty="0">
              <a:solidFill>
                <a:srgbClr val="1D99A0"/>
              </a:solidFill>
            </a:endParaRPr>
          </a:p>
        </p:txBody>
      </p:sp>
      <p:sp>
        <p:nvSpPr>
          <p:cNvPr id="4" name="Slide Number Placeholder 3"/>
          <p:cNvSpPr>
            <a:spLocks noGrp="1"/>
          </p:cNvSpPr>
          <p:nvPr>
            <p:ph type="sldNum" sz="quarter" idx="4"/>
          </p:nvPr>
        </p:nvSpPr>
        <p:spPr/>
        <p:txBody>
          <a:bodyPr/>
          <a:lstStyle/>
          <a:p>
            <a:fld id="{20E6EF6E-3CFC-45B5-ADB5-6BCFD29737BB}" type="slidenum">
              <a:rPr lang="en-GB" smtClean="0"/>
              <a:t>5</a:t>
            </a:fld>
            <a:endParaRPr lang="en-GB"/>
          </a:p>
        </p:txBody>
      </p:sp>
      <p:graphicFrame>
        <p:nvGraphicFramePr>
          <p:cNvPr id="5" name="Chart 4"/>
          <p:cNvGraphicFramePr/>
          <p:nvPr>
            <p:extLst>
              <p:ext uri="{D42A27DB-BD31-4B8C-83A1-F6EECF244321}">
                <p14:modId xmlns:p14="http://schemas.microsoft.com/office/powerpoint/2010/main" val="4211149103"/>
              </p:ext>
            </p:extLst>
          </p:nvPr>
        </p:nvGraphicFramePr>
        <p:xfrm>
          <a:off x="623549" y="4007368"/>
          <a:ext cx="5128859" cy="216959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1802636651"/>
          <p:cNvSpPr txBox="1"/>
          <p:nvPr/>
        </p:nvSpPr>
        <p:spPr>
          <a:xfrm>
            <a:off x="623549" y="6221026"/>
            <a:ext cx="4054100"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recorded serious violence, rate per 1000 persons, Hampshire CSPs: 2022/23</a:t>
            </a:r>
          </a:p>
        </p:txBody>
      </p:sp>
      <p:sp>
        <p:nvSpPr>
          <p:cNvPr id="10" name="TextBox 9"/>
          <p:cNvSpPr txBox="1"/>
          <p:nvPr/>
        </p:nvSpPr>
        <p:spPr>
          <a:xfrm>
            <a:off x="6076605" y="3827638"/>
            <a:ext cx="5320144" cy="3416320"/>
          </a:xfrm>
          <a:prstGeom prst="rect">
            <a:avLst/>
          </a:prstGeom>
          <a:noFill/>
        </p:spPr>
        <p:txBody>
          <a:bodyPr wrap="square" rtlCol="0">
            <a:spAutoFit/>
          </a:bodyPr>
          <a:lstStyle/>
          <a:p>
            <a:r>
              <a:rPr lang="en-GB" sz="1200" dirty="0" smtClean="0"/>
              <a:t>The most common serious violence offence was Possession of Weapons offences; these accounted for 42% of all serious violence offences. 88.6% of all Possession of Weapons offences were classified as Offensive Weapons occurrences. Compared to the previous financial year, Possession of Weapons offences increased by 13%. </a:t>
            </a:r>
          </a:p>
          <a:p>
            <a:endParaRPr lang="en-GB" sz="1200" dirty="0"/>
          </a:p>
          <a:p>
            <a:r>
              <a:rPr lang="en-GB" sz="1200" dirty="0" smtClean="0"/>
              <a:t>An offensive weapon is defined as “any article made or adapted for use for causing injury to the person or intended by the person having it with them or by some other person.”</a:t>
            </a:r>
          </a:p>
          <a:p>
            <a:endParaRPr lang="en-GB" sz="1200" dirty="0"/>
          </a:p>
          <a:p>
            <a:r>
              <a:rPr lang="en-GB" sz="1200" dirty="0" smtClean="0"/>
              <a:t>When compared to the previous twelve months, Violence with Injury, Robbery of Personal Property and Public Order Offences all recorded a decrease </a:t>
            </a:r>
            <a:r>
              <a:rPr lang="en-GB" sz="1200" dirty="0" smtClean="0"/>
              <a:t>in</a:t>
            </a:r>
            <a:r>
              <a:rPr lang="en-GB" sz="1200" dirty="0" smtClean="0"/>
              <a:t> </a:t>
            </a:r>
            <a:r>
              <a:rPr lang="en-GB" sz="1200" dirty="0" smtClean="0"/>
              <a:t>offences. Homicide increased from n.15 incidents to n.17 incidents in the last year. Robbery of Business Property also increased by 13%. </a:t>
            </a:r>
          </a:p>
          <a:p>
            <a:endParaRPr lang="en-GB" sz="1200" dirty="0" smtClean="0"/>
          </a:p>
          <a:p>
            <a:endParaRPr lang="en-GB" sz="1200" dirty="0"/>
          </a:p>
          <a:p>
            <a:endParaRPr lang="en-GB" sz="1200" dirty="0"/>
          </a:p>
        </p:txBody>
      </p:sp>
      <p:graphicFrame>
        <p:nvGraphicFramePr>
          <p:cNvPr id="11" name="Chart 10"/>
          <p:cNvGraphicFramePr/>
          <p:nvPr>
            <p:extLst>
              <p:ext uri="{D42A27DB-BD31-4B8C-83A1-F6EECF244321}">
                <p14:modId xmlns:p14="http://schemas.microsoft.com/office/powerpoint/2010/main" val="1282510705"/>
              </p:ext>
            </p:extLst>
          </p:nvPr>
        </p:nvGraphicFramePr>
        <p:xfrm>
          <a:off x="6076605" y="1097280"/>
          <a:ext cx="5320144" cy="255200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802636653"/>
          <p:cNvSpPr txBox="1"/>
          <p:nvPr/>
        </p:nvSpPr>
        <p:spPr>
          <a:xfrm>
            <a:off x="6076605" y="3669213"/>
            <a:ext cx="4260965"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Types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of </a:t>
            </a: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recorded serious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violence in </a:t>
            </a: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HIPS compared to the previous financial year</a:t>
            </a:r>
            <a:endPar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313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When is serious violence happening?</a:t>
            </a:r>
            <a:endParaRPr lang="en-GB" sz="3600" b="1" dirty="0">
              <a:solidFill>
                <a:srgbClr val="5F5F5F"/>
              </a:solidFill>
            </a:endParaRPr>
          </a:p>
        </p:txBody>
      </p:sp>
      <p:sp>
        <p:nvSpPr>
          <p:cNvPr id="3" name="Content Placeholder 2"/>
          <p:cNvSpPr>
            <a:spLocks noGrp="1"/>
          </p:cNvSpPr>
          <p:nvPr>
            <p:ph idx="1"/>
          </p:nvPr>
        </p:nvSpPr>
        <p:spPr>
          <a:xfrm>
            <a:off x="583490" y="1306419"/>
            <a:ext cx="5091113" cy="2336210"/>
          </a:xfrm>
        </p:spPr>
        <p:txBody>
          <a:bodyPr>
            <a:normAutofit/>
          </a:bodyPr>
          <a:lstStyle/>
          <a:p>
            <a:pPr marL="0" indent="0">
              <a:buNone/>
            </a:pPr>
            <a:r>
              <a:rPr lang="en-GB" sz="1200" dirty="0" smtClean="0"/>
              <a:t>Over the last five years, there has been a relatively stable trend in the number of serious violence occurrences. The most prominent peak in occurrences was recorded in July 2020, following the end of the first major lockdown of the pandemic. </a:t>
            </a:r>
            <a:endParaRPr lang="en-GB" sz="1200" dirty="0"/>
          </a:p>
          <a:p>
            <a:pPr marL="0" indent="0">
              <a:buNone/>
            </a:pPr>
            <a:r>
              <a:rPr lang="en-GB" sz="1200" dirty="0" smtClean="0"/>
              <a:t>In the most recent financial year, more serious violence took place in the months of July (n.472) and August (n.484) than any other month. These peaks align with school summer holidays, although it is not the case that all districts and unitary areas recorded the same peaks in offences. This understanding is essential when designing partnership responses to serious violence. </a:t>
            </a:r>
          </a:p>
          <a:p>
            <a:pPr marL="0" indent="0">
              <a:buNone/>
            </a:pPr>
            <a:r>
              <a:rPr lang="en-GB" sz="1200" dirty="0" smtClean="0"/>
              <a:t>Peaks in serious violence are likely influenced by specific police operations or partnership areas of focus during school holiday periods. </a:t>
            </a:r>
            <a:endParaRPr lang="en-GB" sz="1200" dirty="0"/>
          </a:p>
        </p:txBody>
      </p:sp>
      <p:sp>
        <p:nvSpPr>
          <p:cNvPr id="4" name="Slide Number Placeholder 3"/>
          <p:cNvSpPr>
            <a:spLocks noGrp="1"/>
          </p:cNvSpPr>
          <p:nvPr>
            <p:ph type="sldNum" sz="quarter" idx="4"/>
          </p:nvPr>
        </p:nvSpPr>
        <p:spPr/>
        <p:txBody>
          <a:bodyPr/>
          <a:lstStyle/>
          <a:p>
            <a:fld id="{20E6EF6E-3CFC-45B5-ADB5-6BCFD29737BB}" type="slidenum">
              <a:rPr lang="en-GB" smtClean="0"/>
              <a:t>6</a:t>
            </a:fld>
            <a:endParaRPr lang="en-GB"/>
          </a:p>
        </p:txBody>
      </p:sp>
      <p:graphicFrame>
        <p:nvGraphicFramePr>
          <p:cNvPr id="5" name="Chart 4"/>
          <p:cNvGraphicFramePr/>
          <p:nvPr>
            <p:extLst>
              <p:ext uri="{D42A27DB-BD31-4B8C-83A1-F6EECF244321}">
                <p14:modId xmlns:p14="http://schemas.microsoft.com/office/powerpoint/2010/main" val="2272836958"/>
              </p:ext>
            </p:extLst>
          </p:nvPr>
        </p:nvGraphicFramePr>
        <p:xfrm>
          <a:off x="583489" y="3714224"/>
          <a:ext cx="5091113" cy="25151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802636655"/>
          <p:cNvSpPr txBox="1"/>
          <p:nvPr/>
        </p:nvSpPr>
        <p:spPr>
          <a:xfrm>
            <a:off x="583489" y="6301008"/>
            <a:ext cx="3824378"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recorded serious violence occurrences by month: 2022/23 financial year</a:t>
            </a:r>
            <a:endPar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917473" y="3714224"/>
            <a:ext cx="5672487" cy="1811383"/>
          </a:xfrm>
          <a:prstGeom prst="rect">
            <a:avLst/>
          </a:prstGeom>
          <a:noFill/>
          <a:ln>
            <a:noFill/>
          </a:ln>
        </p:spPr>
      </p:pic>
      <p:sp>
        <p:nvSpPr>
          <p:cNvPr id="9" name="Content Placeholder 2"/>
          <p:cNvSpPr txBox="1">
            <a:spLocks/>
          </p:cNvSpPr>
          <p:nvPr/>
        </p:nvSpPr>
        <p:spPr>
          <a:xfrm>
            <a:off x="5834742" y="5723305"/>
            <a:ext cx="5268687" cy="1167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t>The most occurrences happen on Fridays, Saturdays and Sundays. There is  also an increase in occurrences after 16:00 and throughout the evening and the greatest number of occurrences happened between 18:00-19:00. </a:t>
            </a:r>
          </a:p>
        </p:txBody>
      </p:sp>
      <p:sp>
        <p:nvSpPr>
          <p:cNvPr id="10" name="Text Box 1802636655"/>
          <p:cNvSpPr txBox="1"/>
          <p:nvPr/>
        </p:nvSpPr>
        <p:spPr>
          <a:xfrm>
            <a:off x="5917473" y="5538688"/>
            <a:ext cx="4153989"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recorded serious violence occurrences by day and time: 2022/23 financial year</a:t>
            </a:r>
            <a:endPar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5834742" y="1269390"/>
            <a:ext cx="5755218" cy="2247136"/>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400" b="1" dirty="0" smtClean="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b="1" dirty="0" smtClean="0">
                <a:solidFill>
                  <a:srgbClr val="5F5F5F"/>
                </a:solidFill>
                <a:ea typeface="Calibri" panose="020F0502020204030204" pitchFamily="34" charset="0"/>
                <a:cs typeface="Times New Roman" panose="02020603050405020304" pitchFamily="18" charset="0"/>
              </a:rPr>
              <a:t>Night Time Economy </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The greatest number of occurrences in a single hour were between 22:00-23:00 on a Saturday evening, which is likely linked to NTE across the HIPS area. This is particularly true of the districts and unitary authorities with a large NTE presence, particularly Portsmouth and Southampton. </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This is also the case when looking at the sustained increase in offences in the early hours of Saturday and Sunday. This is likely linked to later opening times of NTE venues over the weekend. </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6699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7</a:t>
            </a:fld>
            <a:endParaRPr lang="en-GB"/>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1D99A0"/>
                </a:solidFill>
              </a:rPr>
              <a:t>Where is serious violence happening?</a:t>
            </a:r>
            <a:endParaRPr lang="en-GB" sz="3600" b="1" dirty="0">
              <a:solidFill>
                <a:srgbClr val="1D99A0"/>
              </a:solidFill>
            </a:endParaRPr>
          </a:p>
        </p:txBody>
      </p:sp>
      <p:graphicFrame>
        <p:nvGraphicFramePr>
          <p:cNvPr id="7" name="Chart 6">
            <a:extLst>
              <a:ext uri="{FF2B5EF4-FFF2-40B4-BE49-F238E27FC236}">
                <a16:creationId xmlns:a16="http://schemas.microsoft.com/office/drawing/2014/main" id="{C64BC826-91C1-4D39-95A4-599E7C613202}"/>
              </a:ext>
            </a:extLst>
          </p:cNvPr>
          <p:cNvGraphicFramePr/>
          <p:nvPr>
            <p:extLst>
              <p:ext uri="{D42A27DB-BD31-4B8C-83A1-F6EECF244321}">
                <p14:modId xmlns:p14="http://schemas.microsoft.com/office/powerpoint/2010/main" val="876945140"/>
              </p:ext>
            </p:extLst>
          </p:nvPr>
        </p:nvGraphicFramePr>
        <p:xfrm>
          <a:off x="6305006" y="973585"/>
          <a:ext cx="5352565" cy="316316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41733" y="3566937"/>
            <a:ext cx="2504400" cy="2842073"/>
          </a:xfrm>
          <a:prstGeom prst="rect">
            <a:avLst/>
          </a:prstGeom>
          <a:ln>
            <a:solidFill>
              <a:srgbClr val="1D99A0"/>
            </a:solidFill>
          </a:ln>
        </p:spPr>
      </p:pic>
      <p:pic>
        <p:nvPicPr>
          <p:cNvPr id="11" name="Picture 10"/>
          <p:cNvPicPr/>
          <p:nvPr/>
        </p:nvPicPr>
        <p:blipFill rotWithShape="1">
          <a:blip r:embed="rId4">
            <a:extLst>
              <a:ext uri="{28A0092B-C50C-407E-A947-70E740481C1C}">
                <a14:useLocalDpi xmlns:a14="http://schemas.microsoft.com/office/drawing/2010/main" val="0"/>
              </a:ext>
            </a:extLst>
          </a:blip>
          <a:srcRect t="20910" r="15734"/>
          <a:stretch/>
        </p:blipFill>
        <p:spPr bwMode="auto">
          <a:xfrm>
            <a:off x="2919648" y="4770383"/>
            <a:ext cx="896257" cy="1574800"/>
          </a:xfrm>
          <a:prstGeom prst="rect">
            <a:avLst/>
          </a:prstGeom>
          <a:ln>
            <a:solidFill>
              <a:srgbClr val="1D99A0"/>
            </a:solidFill>
          </a:ln>
          <a:extLst>
            <a:ext uri="{53640926-AAD7-44D8-BBD7-CCE9431645EC}">
              <a14:shadowObscured xmlns:a14="http://schemas.microsoft.com/office/drawing/2010/main"/>
            </a:ext>
          </a:extLst>
        </p:spPr>
      </p:pic>
      <p:sp>
        <p:nvSpPr>
          <p:cNvPr id="8" name="Content Placeholder 2"/>
          <p:cNvSpPr>
            <a:spLocks noGrp="1"/>
          </p:cNvSpPr>
          <p:nvPr>
            <p:ph idx="1"/>
          </p:nvPr>
        </p:nvSpPr>
        <p:spPr>
          <a:xfrm>
            <a:off x="341733" y="1284784"/>
            <a:ext cx="5812932" cy="2336210"/>
          </a:xfrm>
        </p:spPr>
        <p:txBody>
          <a:bodyPr>
            <a:normAutofit/>
          </a:bodyPr>
          <a:lstStyle/>
          <a:p>
            <a:pPr marL="0" indent="0">
              <a:buNone/>
            </a:pPr>
            <a:r>
              <a:rPr lang="en-GB" sz="1200" dirty="0" smtClean="0"/>
              <a:t>The HIPS area recorded 10.7 violence with injury offences per 1000 persons in the last financial year, in comparison to 9.4 per 1000 residents across England CSPs. Southampton presented the greatest number of violence with injury offences per 1000 individuals (n.17.3), while East Hampshire recorded the lowest proportion (n.6). Across all districts, town centres feature prominently as keys areas for violence against the person. </a:t>
            </a:r>
            <a:endParaRPr lang="en-GB" sz="1200" dirty="0"/>
          </a:p>
          <a:p>
            <a:pPr marL="0" indent="0">
              <a:buNone/>
            </a:pPr>
            <a:r>
              <a:rPr lang="en-GB" sz="1200" dirty="0" smtClean="0"/>
              <a:t>The districts coloured darker </a:t>
            </a:r>
            <a:r>
              <a:rPr lang="en-GB" sz="1200" dirty="0" smtClean="0"/>
              <a:t>grey </a:t>
            </a:r>
            <a:r>
              <a:rPr lang="en-GB" sz="1200" dirty="0" smtClean="0"/>
              <a:t>on the </a:t>
            </a:r>
            <a:r>
              <a:rPr lang="en-GB" sz="1200" dirty="0" smtClean="0"/>
              <a:t>map </a:t>
            </a:r>
            <a:r>
              <a:rPr lang="en-GB" sz="1200" dirty="0" smtClean="0"/>
              <a:t>recorded less than n.49 incidents across the entire year. The darker blue areas are districts, specifically Portsmouth and Southampton</a:t>
            </a:r>
            <a:r>
              <a:rPr lang="en-GB" sz="1200" dirty="0" smtClean="0"/>
              <a:t>, which </a:t>
            </a:r>
            <a:r>
              <a:rPr lang="en-GB" sz="1200" dirty="0" smtClean="0"/>
              <a:t>recorded the most incidents of violence with injury. The HIPS area as a whole has consistently recorded more violence per injury incidents per 1000 residents in comparison to the England average since the 2014/15 financial year. </a:t>
            </a:r>
            <a:endParaRPr lang="en-GB" sz="1200" dirty="0"/>
          </a:p>
        </p:txBody>
      </p:sp>
      <p:sp>
        <p:nvSpPr>
          <p:cNvPr id="10" name="Content Placeholder 2"/>
          <p:cNvSpPr txBox="1">
            <a:spLocks/>
          </p:cNvSpPr>
          <p:nvPr/>
        </p:nvSpPr>
        <p:spPr>
          <a:xfrm>
            <a:off x="4127191" y="4389678"/>
            <a:ext cx="7364713" cy="2336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t>Since the 2015/16 financial year, the HIPS area has recorded a higher rate of possession of weapons offences per 1000 residents compared to the England average. Both have experienced a steady increase in the rate of possession of weapons offences since the 2013/14 financial year, although the HIPS area has increased at a steeper rate and did not record the same decrease as the England average during the Covid-19 pandemic. </a:t>
            </a:r>
          </a:p>
          <a:p>
            <a:pPr marL="0" indent="0">
              <a:buFont typeface="Arial" panose="020B0604020202020204" pitchFamily="34" charset="0"/>
              <a:buNone/>
            </a:pPr>
            <a:r>
              <a:rPr lang="en-GB" sz="1200" dirty="0" smtClean="0"/>
              <a:t>The above table shows the rate of possession of weapons offences across the HIPS area, compared to individual districts as well as England CSPs as a whole. According to these Home Office figures, there were n.1.1 possession of weapons offences per 1000 persons across the HIPS area in the year ending March 2023, which is higher than the England CSP average (n.0.96).  </a:t>
            </a:r>
          </a:p>
          <a:p>
            <a:pPr marL="0" indent="0">
              <a:buFont typeface="Arial" panose="020B0604020202020204" pitchFamily="34" charset="0"/>
              <a:buNone/>
            </a:pPr>
            <a:r>
              <a:rPr lang="en-GB" sz="1200" dirty="0" smtClean="0"/>
              <a:t>Similar to violence with injury offences, Portsmouth (n.1.92) and Southampton (n.2.11) recorded the highest rate of possession of weapons offences, although Gosport ranks third (n.1.23</a:t>
            </a:r>
            <a:r>
              <a:rPr lang="en-GB" sz="1200" dirty="0" smtClean="0"/>
              <a:t>) and above the HIPS average. </a:t>
            </a:r>
            <a:endParaRPr lang="en-GB" sz="1200" dirty="0" smtClean="0"/>
          </a:p>
          <a:p>
            <a:pPr marL="0" indent="0">
              <a:buFont typeface="Arial" panose="020B0604020202020204" pitchFamily="34" charset="0"/>
              <a:buNone/>
            </a:pPr>
            <a:endParaRPr lang="en-GB" sz="1200" dirty="0"/>
          </a:p>
        </p:txBody>
      </p:sp>
      <p:sp>
        <p:nvSpPr>
          <p:cNvPr id="12" name="Text Box 1802636661"/>
          <p:cNvSpPr txBox="1"/>
          <p:nvPr/>
        </p:nvSpPr>
        <p:spPr>
          <a:xfrm>
            <a:off x="6305006" y="4169064"/>
            <a:ext cx="5273802"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recorded possession of weapons offences, rate per 1000 persons, Hampshire CSPs and England: 2022/23</a:t>
            </a:r>
          </a:p>
        </p:txBody>
      </p:sp>
      <p:sp>
        <p:nvSpPr>
          <p:cNvPr id="13" name="Text Box 1802636659"/>
          <p:cNvSpPr txBox="1"/>
          <p:nvPr/>
        </p:nvSpPr>
        <p:spPr>
          <a:xfrm>
            <a:off x="341733" y="6472838"/>
            <a:ext cx="3474172"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recorded possession of weapons offences per district</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 2022/23</a:t>
            </a:r>
          </a:p>
        </p:txBody>
      </p:sp>
    </p:spTree>
    <p:extLst>
      <p:ext uri="{BB962C8B-B14F-4D97-AF65-F5344CB8AC3E}">
        <p14:creationId xmlns:p14="http://schemas.microsoft.com/office/powerpoint/2010/main" val="337841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8</a:t>
            </a:fld>
            <a:endParaRPr lang="en-GB"/>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1D99A0"/>
                </a:solidFill>
              </a:rPr>
              <a:t>Where is serious violence happening?</a:t>
            </a:r>
            <a:endParaRPr lang="en-GB" sz="3600" b="1" dirty="0">
              <a:solidFill>
                <a:srgbClr val="1D99A0"/>
              </a:solidFill>
            </a:endParaRPr>
          </a:p>
        </p:txBody>
      </p:sp>
      <p:sp>
        <p:nvSpPr>
          <p:cNvPr id="8" name="Rounded Rectangle 7"/>
          <p:cNvSpPr/>
          <p:nvPr/>
        </p:nvSpPr>
        <p:spPr>
          <a:xfrm>
            <a:off x="5834742" y="1289469"/>
            <a:ext cx="5672488" cy="4521127"/>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dirty="0" smtClean="0">
                <a:solidFill>
                  <a:srgbClr val="5F5F5F"/>
                </a:solidFill>
                <a:ea typeface="Calibri" panose="020F0502020204030204" pitchFamily="34" charset="0"/>
                <a:cs typeface="Times New Roman" panose="02020603050405020304" pitchFamily="18" charset="0"/>
              </a:rPr>
              <a:t>Domestic Abuse </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Domestic abuse </a:t>
            </a:r>
            <a:r>
              <a:rPr lang="en-GB" sz="1200" dirty="0" smtClean="0">
                <a:solidFill>
                  <a:srgbClr val="5F5F5F"/>
                </a:solidFill>
                <a:ea typeface="Calibri" panose="020F0502020204030204" pitchFamily="34" charset="0"/>
                <a:cs typeface="Times New Roman" panose="02020603050405020304" pitchFamily="18" charset="0"/>
              </a:rPr>
              <a:t>(DA) is </a:t>
            </a:r>
            <a:r>
              <a:rPr lang="en-GB" sz="1200" dirty="0" smtClean="0">
                <a:solidFill>
                  <a:srgbClr val="5F5F5F"/>
                </a:solidFill>
                <a:ea typeface="Calibri" panose="020F0502020204030204" pitchFamily="34" charset="0"/>
                <a:cs typeface="Times New Roman" panose="02020603050405020304" pitchFamily="18" charset="0"/>
              </a:rPr>
              <a:t>not currently included in the VRP serious violence definition as a distinct offence, but it is still essential that domestic abuse is monitored and understood in the HIPS area. The link between domestic abuse and serious violence is clear and monitoring it in this way ensures a more comprehensive understanding of serious violence in the HIPS area. </a:t>
            </a:r>
            <a:r>
              <a:rPr lang="en-GB" sz="1200" dirty="0">
                <a:solidFill>
                  <a:srgbClr val="5F5F5F"/>
                </a:solidFill>
                <a:effectLst/>
                <a:ea typeface="Calibri" panose="020F0502020204030204" pitchFamily="34" charset="0"/>
                <a:cs typeface="Times New Roman" panose="02020603050405020304" pitchFamily="18" charset="0"/>
              </a:rPr>
              <a:t> </a:t>
            </a:r>
            <a:endParaRPr lang="en-GB" sz="1200" dirty="0" smtClean="0">
              <a:solidFill>
                <a:srgbClr val="5F5F5F"/>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Excluding Portsmouth and Southampton, Havant (n.157) and Rushmoor (n.156) recorded the greatest number of domestic abuse offences per 10,000 population. Hart recorded the lowest domestic abuse rate per 10,000 population (n.62). </a:t>
            </a:r>
          </a:p>
          <a:p>
            <a:pPr>
              <a:lnSpc>
                <a:spcPct val="107000"/>
              </a:lnSpc>
              <a:spcAft>
                <a:spcPts val="800"/>
              </a:spcAft>
            </a:pPr>
            <a:r>
              <a:rPr lang="en-GB" sz="1200" dirty="0" smtClean="0">
                <a:solidFill>
                  <a:srgbClr val="5F5F5F"/>
                </a:solidFill>
                <a:effectLst/>
                <a:ea typeface="Calibri" panose="020F0502020204030204" pitchFamily="34" charset="0"/>
                <a:cs typeface="Times New Roman" panose="02020603050405020304" pitchFamily="18" charset="0"/>
              </a:rPr>
              <a:t>The identification of these areas as key districts for domestic </a:t>
            </a:r>
            <a:r>
              <a:rPr lang="en-GB" sz="1200" dirty="0" smtClean="0">
                <a:solidFill>
                  <a:srgbClr val="5F5F5F"/>
                </a:solidFill>
                <a:ea typeface="Calibri" panose="020F0502020204030204" pitchFamily="34" charset="0"/>
                <a:cs typeface="Times New Roman" panose="02020603050405020304" pitchFamily="18" charset="0"/>
              </a:rPr>
              <a:t>abuse</a:t>
            </a:r>
            <a:r>
              <a:rPr lang="en-GB" sz="1200" dirty="0" smtClean="0">
                <a:solidFill>
                  <a:srgbClr val="5F5F5F"/>
                </a:solidFill>
                <a:effectLst/>
                <a:ea typeface="Calibri" panose="020F0502020204030204" pitchFamily="34" charset="0"/>
                <a:cs typeface="Times New Roman" panose="02020603050405020304" pitchFamily="18" charset="0"/>
              </a:rPr>
              <a:t> </a:t>
            </a:r>
            <a:r>
              <a:rPr lang="en-GB" sz="1200" dirty="0" smtClean="0">
                <a:solidFill>
                  <a:srgbClr val="5F5F5F"/>
                </a:solidFill>
                <a:effectLst/>
                <a:ea typeface="Calibri" panose="020F0502020204030204" pitchFamily="34" charset="0"/>
                <a:cs typeface="Times New Roman" panose="02020603050405020304" pitchFamily="18" charset="0"/>
              </a:rPr>
              <a:t>is vital as neither Havant nor Rushmoor have a prominent night time economy. Therefore, focus on DA in these areas is essential to reduce serious violence as it is likely a greater proportion of these areas’ violence can be attributed to DA. </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An important element to note here, however, is that the available domestic abuse data does not include Portsmouth and Southampton due to the data being collected by Hampshire County Council. </a:t>
            </a:r>
            <a:endParaRPr lang="en-GB" sz="1200" dirty="0">
              <a:solidFill>
                <a:srgbClr val="5F5F5F"/>
              </a:solidFill>
              <a:effectLst/>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5B40C867-E194-54BB-101E-C7DE8F433768}"/>
              </a:ext>
            </a:extLst>
          </p:cNvPr>
          <p:cNvGraphicFramePr/>
          <p:nvPr>
            <p:extLst>
              <p:ext uri="{D42A27DB-BD31-4B8C-83A1-F6EECF244321}">
                <p14:modId xmlns:p14="http://schemas.microsoft.com/office/powerpoint/2010/main" val="2685865296"/>
              </p:ext>
            </p:extLst>
          </p:nvPr>
        </p:nvGraphicFramePr>
        <p:xfrm>
          <a:off x="2234138" y="3913655"/>
          <a:ext cx="3393577" cy="231686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438767" y="3948226"/>
            <a:ext cx="1719547" cy="2153285"/>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smtClean="0">
                <a:solidFill>
                  <a:schemeClr val="tx1"/>
                </a:solidFill>
                <a:effectLst/>
                <a:ea typeface="Calibri" panose="020F0502020204030204" pitchFamily="34" charset="0"/>
                <a:cs typeface="Times New Roman" panose="02020603050405020304" pitchFamily="18" charset="0"/>
              </a:rPr>
              <a:t>Portsmouth and Southampton </a:t>
            </a:r>
            <a:r>
              <a:rPr lang="en-GB" sz="1200" dirty="0">
                <a:solidFill>
                  <a:schemeClr val="tx1"/>
                </a:solidFill>
                <a:ea typeface="Calibri" panose="020F0502020204030204" pitchFamily="34" charset="0"/>
                <a:cs typeface="Times New Roman" panose="02020603050405020304" pitchFamily="18" charset="0"/>
              </a:rPr>
              <a:t>a</a:t>
            </a:r>
            <a:r>
              <a:rPr lang="en-GB" sz="1200" dirty="0" smtClean="0">
                <a:solidFill>
                  <a:schemeClr val="tx1"/>
                </a:solidFill>
                <a:effectLst/>
                <a:ea typeface="Calibri" panose="020F0502020204030204" pitchFamily="34" charset="0"/>
                <a:cs typeface="Times New Roman" panose="02020603050405020304" pitchFamily="18" charset="0"/>
              </a:rPr>
              <a:t>re the only districts to have recorded a higher rate of robbery pe</a:t>
            </a:r>
            <a:r>
              <a:rPr lang="en-GB" sz="1200" dirty="0" smtClean="0">
                <a:solidFill>
                  <a:schemeClr val="tx1"/>
                </a:solidFill>
                <a:ea typeface="Calibri" panose="020F0502020204030204" pitchFamily="34" charset="0"/>
                <a:cs typeface="Times New Roman" panose="02020603050405020304" pitchFamily="18" charset="0"/>
              </a:rPr>
              <a:t>r 1000 residents compared to both the HIPS average and England CSPs. </a:t>
            </a:r>
            <a:endParaRPr lang="en-GB" sz="1200" dirty="0">
              <a:solidFill>
                <a:schemeClr val="tx1"/>
              </a:solidFill>
              <a:effectLst/>
              <a:ea typeface="Calibri" panose="020F0502020204030204" pitchFamily="34" charset="0"/>
              <a:cs typeface="Times New Roman" panose="02020603050405020304" pitchFamily="18" charset="0"/>
            </a:endParaRPr>
          </a:p>
        </p:txBody>
      </p:sp>
      <p:sp>
        <p:nvSpPr>
          <p:cNvPr id="11" name="Text Box 1802636664"/>
          <p:cNvSpPr txBox="1"/>
          <p:nvPr/>
        </p:nvSpPr>
        <p:spPr>
          <a:xfrm>
            <a:off x="2234138" y="6265089"/>
            <a:ext cx="3005716"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Police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recorded robbery, rate per 1000 persons for HIPS and England: 2013/14 - 2022/23</a:t>
            </a:r>
          </a:p>
        </p:txBody>
      </p:sp>
      <p:sp>
        <p:nvSpPr>
          <p:cNvPr id="12" name="Content Placeholder 2"/>
          <p:cNvSpPr>
            <a:spLocks noGrp="1"/>
          </p:cNvSpPr>
          <p:nvPr>
            <p:ph idx="1"/>
          </p:nvPr>
        </p:nvSpPr>
        <p:spPr>
          <a:xfrm>
            <a:off x="536602" y="1347829"/>
            <a:ext cx="5091113" cy="2565826"/>
          </a:xfrm>
        </p:spPr>
        <p:txBody>
          <a:bodyPr>
            <a:normAutofit lnSpcReduction="10000"/>
          </a:bodyPr>
          <a:lstStyle/>
          <a:p>
            <a:pPr marL="0" indent="0">
              <a:buNone/>
            </a:pPr>
            <a:r>
              <a:rPr lang="en-GB" sz="1200" dirty="0" smtClean="0"/>
              <a:t>Portsmouth and Southampton recorded the most robbery (business and personal) incidents, but Basingstoke and Rushmoor both also recorded above the average number of incidents in the HIPS area. When looking at the robbery figures per 1000 residents, Havant recorded the highest rate (n.0.59) behind Portsmouth (n.1.51) and Southampton (n.1.51). </a:t>
            </a:r>
          </a:p>
          <a:p>
            <a:pPr marL="0" indent="0">
              <a:buNone/>
            </a:pPr>
            <a:r>
              <a:rPr lang="en-GB" sz="1200" dirty="0" smtClean="0"/>
              <a:t>Since the 2013/14 financial year, the HIPS area has consistently recorded a lower rate of robbery per 1000 residents in comparison to the England average. </a:t>
            </a:r>
          </a:p>
          <a:p>
            <a:pPr marL="0" indent="0">
              <a:buNone/>
            </a:pPr>
            <a:r>
              <a:rPr lang="en-GB" sz="1200" dirty="0" smtClean="0"/>
              <a:t>Both HIPS and the England average recorded a decrease during the 2020/21 financial year, although the HIPS area recorded a much smaller decrease. Neither had returned to pre-pandemic levels, which is contrary to the pattern recorded for possession of weapons and violence with injury incidents. It is likely police recording practices have had a significant impact on the number of robbery offences recorded. </a:t>
            </a:r>
            <a:endParaRPr lang="en-GB" sz="1200" dirty="0"/>
          </a:p>
        </p:txBody>
      </p:sp>
    </p:spTree>
    <p:extLst>
      <p:ext uri="{BB962C8B-B14F-4D97-AF65-F5344CB8AC3E}">
        <p14:creationId xmlns:p14="http://schemas.microsoft.com/office/powerpoint/2010/main" val="2434972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9</a:t>
            </a:fld>
            <a:endParaRPr lang="en-GB"/>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5F5F5F"/>
                </a:solidFill>
              </a:rPr>
              <a:t>Who is impacted by serious violence?</a:t>
            </a:r>
            <a:endParaRPr lang="en-GB" sz="3600" b="1" dirty="0">
              <a:solidFill>
                <a:srgbClr val="5F5F5F"/>
              </a:solidFill>
            </a:endParaRPr>
          </a:p>
        </p:txBody>
      </p:sp>
      <p:sp>
        <p:nvSpPr>
          <p:cNvPr id="2" name="TextBox 1"/>
          <p:cNvSpPr txBox="1"/>
          <p:nvPr/>
        </p:nvSpPr>
        <p:spPr>
          <a:xfrm>
            <a:off x="347129" y="3646039"/>
            <a:ext cx="5660564" cy="2677656"/>
          </a:xfrm>
          <a:prstGeom prst="rect">
            <a:avLst/>
          </a:prstGeom>
          <a:noFill/>
        </p:spPr>
        <p:txBody>
          <a:bodyPr wrap="square" rtlCol="0">
            <a:spAutoFit/>
          </a:bodyPr>
          <a:lstStyle/>
          <a:p>
            <a:r>
              <a:rPr lang="en-GB" sz="1200" dirty="0" smtClean="0"/>
              <a:t>There were n.3573 distinct individuals identified as suspects of serious violence in the HIPS area; this accounts for 0.17% of the total HIPS population. Where suspect details are recorded, 16.6% were recorded as being female, while 82.6% were recorded as male. For all suspects, the most common age band was 25-34 (n.843), this is the same peak age group as the previous financial year. </a:t>
            </a:r>
          </a:p>
          <a:p>
            <a:endParaRPr lang="en-GB" sz="1200" dirty="0"/>
          </a:p>
          <a:p>
            <a:r>
              <a:rPr lang="en-GB" sz="1200" dirty="0" smtClean="0"/>
              <a:t>Across HIPS, 17% of those suspected of serious violence were aged 10-17, compared to 10% in the 2021/22 financial year. </a:t>
            </a:r>
          </a:p>
          <a:p>
            <a:endParaRPr lang="en-GB" sz="1200" dirty="0"/>
          </a:p>
          <a:p>
            <a:r>
              <a:rPr lang="en-GB" sz="1200" dirty="0" smtClean="0"/>
              <a:t>Where ethnicity was recorded, 79.3% of suspects were defined as White, followed by 6.3% of individuals defined as Black. It is important to note, however, that 60.4% of suspects of serious violence refused or were not asked to self-define their ethnicity. This means the statistics are heavily reliant on officer-defined ethnicity, which is less reliable than </a:t>
            </a:r>
            <a:r>
              <a:rPr lang="en-GB" sz="1200" dirty="0" smtClean="0"/>
              <a:t>self-defined ethnicity. </a:t>
            </a:r>
            <a:endParaRPr lang="en-GB" sz="1200" dirty="0"/>
          </a:p>
        </p:txBody>
      </p:sp>
      <p:graphicFrame>
        <p:nvGraphicFramePr>
          <p:cNvPr id="7" name="Chart 6"/>
          <p:cNvGraphicFramePr/>
          <p:nvPr>
            <p:extLst>
              <p:ext uri="{D42A27DB-BD31-4B8C-83A1-F6EECF244321}">
                <p14:modId xmlns:p14="http://schemas.microsoft.com/office/powerpoint/2010/main" val="3916987197"/>
              </p:ext>
            </p:extLst>
          </p:nvPr>
        </p:nvGraphicFramePr>
        <p:xfrm>
          <a:off x="347129" y="1412250"/>
          <a:ext cx="5660564" cy="20658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46110" y="3127871"/>
            <a:ext cx="5361120" cy="3231654"/>
          </a:xfrm>
          <a:prstGeom prst="rect">
            <a:avLst/>
          </a:prstGeom>
          <a:noFill/>
        </p:spPr>
        <p:txBody>
          <a:bodyPr wrap="square" rtlCol="0">
            <a:spAutoFit/>
          </a:bodyPr>
          <a:lstStyle/>
          <a:p>
            <a:r>
              <a:rPr lang="en-GB" sz="1200" dirty="0" smtClean="0"/>
              <a:t>Across the 2022/23 financial year, there were a total of n.3279 distinct individuals identified as victims of serious violence; of these, 71% were recorded as male. </a:t>
            </a:r>
          </a:p>
          <a:p>
            <a:endParaRPr lang="en-GB" sz="1200" dirty="0"/>
          </a:p>
          <a:p>
            <a:r>
              <a:rPr lang="en-GB" sz="1200" dirty="0" smtClean="0"/>
              <a:t>4% of victims either had no gender recorded or are local businesses and property. The majority of occurrences where no victim is recorded can most likely be attributed to the high number of Possession of Weapons Offences recorded in all districts. </a:t>
            </a:r>
          </a:p>
          <a:p>
            <a:endParaRPr lang="en-GB" sz="1200" dirty="0" smtClean="0"/>
          </a:p>
          <a:p>
            <a:r>
              <a:rPr lang="en-GB" sz="1200" dirty="0" smtClean="0"/>
              <a:t>Among females identified as victims of serious violence, those aged 35-44 (n.191) were the most commonly recorded. For males, the most common age band was 10-17 (n.496), followed by 25-34 (n.494). </a:t>
            </a:r>
          </a:p>
          <a:p>
            <a:endParaRPr lang="en-GB" sz="1200" dirty="0"/>
          </a:p>
          <a:p>
            <a:r>
              <a:rPr lang="en-GB" sz="1200" dirty="0" smtClean="0"/>
              <a:t>Where ethnicity has been recorded for victims of serious violence, 64.8% were defined as White, either by self-defined or officer-defined ethnicity. 97.5% of victims of serious violence either did not, or were not given the opportunity, to self-define their ethnicity. </a:t>
            </a:r>
            <a:endParaRPr lang="en-GB" sz="1200" dirty="0"/>
          </a:p>
        </p:txBody>
      </p:sp>
      <p:sp>
        <p:nvSpPr>
          <p:cNvPr id="9" name="Rounded Rectangle 8"/>
          <p:cNvSpPr/>
          <p:nvPr/>
        </p:nvSpPr>
        <p:spPr>
          <a:xfrm>
            <a:off x="6146110" y="1065025"/>
            <a:ext cx="5361120" cy="1880283"/>
          </a:xfrm>
          <a:prstGeom prst="roundRect">
            <a:avLst/>
          </a:prstGeom>
          <a:solidFill>
            <a:srgbClr val="E4F3F3"/>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dirty="0" smtClean="0">
                <a:solidFill>
                  <a:srgbClr val="5F5F5F"/>
                </a:solidFill>
                <a:effectLst/>
                <a:ea typeface="Calibri" panose="020F0502020204030204" pitchFamily="34" charset="0"/>
                <a:cs typeface="Times New Roman" panose="02020603050405020304" pitchFamily="18" charset="0"/>
              </a:rPr>
              <a:t>HIPS Prison Population </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47% of individuals in HMP Winchester are there due to a violent offence</a:t>
            </a:r>
            <a:r>
              <a:rPr lang="en-GB" sz="1200" dirty="0" smtClean="0">
                <a:solidFill>
                  <a:srgbClr val="5F5F5F"/>
                </a:solidFill>
                <a:ea typeface="Calibri" panose="020F0502020204030204" pitchFamily="34" charset="0"/>
                <a:cs typeface="Times New Roman" panose="02020603050405020304" pitchFamily="18" charset="0"/>
              </a:rPr>
              <a:t>.</a:t>
            </a:r>
          </a:p>
          <a:p>
            <a:pPr>
              <a:lnSpc>
                <a:spcPct val="107000"/>
              </a:lnSpc>
              <a:spcAft>
                <a:spcPts val="800"/>
              </a:spcAft>
            </a:pPr>
            <a:r>
              <a:rPr lang="en-GB" sz="1200" dirty="0" smtClean="0">
                <a:solidFill>
                  <a:srgbClr val="5F5F5F"/>
                </a:solidFill>
                <a:ea typeface="Calibri" panose="020F0502020204030204" pitchFamily="34" charset="0"/>
                <a:cs typeface="Times New Roman" panose="02020603050405020304" pitchFamily="18" charset="0"/>
              </a:rPr>
              <a:t>Criminogenic needs are factors in an offender’s life that are directly linked to recidivism. </a:t>
            </a:r>
            <a:r>
              <a:rPr lang="en-GB" sz="1200" dirty="0" smtClean="0">
                <a:solidFill>
                  <a:srgbClr val="5F5F5F"/>
                </a:solidFill>
                <a:ea typeface="Calibri" panose="020F0502020204030204" pitchFamily="34" charset="0"/>
                <a:cs typeface="Times New Roman" panose="02020603050405020304" pitchFamily="18" charset="0"/>
              </a:rPr>
              <a:t> </a:t>
            </a:r>
            <a:endParaRPr lang="en-GB" sz="1200" dirty="0" smtClean="0">
              <a:solidFill>
                <a:srgbClr val="5F5F5F"/>
              </a:solidFill>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solidFill>
                  <a:srgbClr val="5F5F5F"/>
                </a:solidFill>
                <a:effectLst/>
                <a:ea typeface="Calibri" panose="020F0502020204030204" pitchFamily="34" charset="0"/>
                <a:cs typeface="Times New Roman" panose="02020603050405020304" pitchFamily="18" charset="0"/>
              </a:rPr>
              <a:t>The most common criminogenic need identified for individuals in HMP Winchester is pro-criminal attitudes (92%), followed by the lifestyle and associates need (89%). </a:t>
            </a:r>
          </a:p>
        </p:txBody>
      </p:sp>
      <p:sp>
        <p:nvSpPr>
          <p:cNvPr id="10" name="Text Box 1802636668"/>
          <p:cNvSpPr txBox="1"/>
          <p:nvPr/>
        </p:nvSpPr>
        <p:spPr>
          <a:xfrm>
            <a:off x="347129" y="3492839"/>
            <a:ext cx="3848855"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Age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band and recorded gender </a:t>
            </a:r>
            <a:r>
              <a:rPr lang="en-GB" sz="900" b="1" i="1" dirty="0" smtClean="0">
                <a:solidFill>
                  <a:srgbClr val="5F5F5F"/>
                </a:solidFill>
                <a:latin typeface="Calibri" panose="020F0502020204030204" pitchFamily="34" charset="0"/>
                <a:ea typeface="Calibri" panose="020F0502020204030204" pitchFamily="34" charset="0"/>
                <a:cs typeface="Times New Roman" panose="02020603050405020304" pitchFamily="18" charset="0"/>
              </a:rPr>
              <a:t>of police recorded</a:t>
            </a:r>
            <a:r>
              <a:rPr lang="en-GB" sz="900" b="1" i="1" dirty="0" smtClean="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serious violence perpetrators</a:t>
            </a:r>
          </a:p>
        </p:txBody>
      </p:sp>
    </p:spTree>
    <p:extLst>
      <p:ext uri="{BB962C8B-B14F-4D97-AF65-F5344CB8AC3E}">
        <p14:creationId xmlns:p14="http://schemas.microsoft.com/office/powerpoint/2010/main" val="287536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VRU Colours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U Colours Theme" id="{291670F2-B8CD-4D3A-83DF-A9DD0576804C}" vid="{FA765E96-EE41-497D-9EA6-B62B51AA75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631D76BC6194F9A4CE1A4D16CA7ED" ma:contentTypeVersion="12" ma:contentTypeDescription="Create a new document." ma:contentTypeScope="" ma:versionID="0f2c080b3a1ebcab2a6bbd2e3012bc2f">
  <xsd:schema xmlns:xsd="http://www.w3.org/2001/XMLSchema" xmlns:xs="http://www.w3.org/2001/XMLSchema" xmlns:p="http://schemas.microsoft.com/office/2006/metadata/properties" xmlns:ns3="594d72f0-2006-4c75-8ad1-366b0f5d099f" xmlns:ns4="e79316a7-f3e7-4128-8916-693104a70cc6" targetNamespace="http://schemas.microsoft.com/office/2006/metadata/properties" ma:root="true" ma:fieldsID="982e9efe8cfa4a5dad30f835ff73b228" ns3:_="" ns4:_="">
    <xsd:import namespace="594d72f0-2006-4c75-8ad1-366b0f5d099f"/>
    <xsd:import namespace="e79316a7-f3e7-4128-8916-693104a70cc6"/>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4d72f0-2006-4c75-8ad1-366b0f5d09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9316a7-f3e7-4128-8916-693104a70c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94d72f0-2006-4c75-8ad1-366b0f5d099f" xsi:nil="true"/>
  </documentManagement>
</p:properties>
</file>

<file path=customXml/itemProps1.xml><?xml version="1.0" encoding="utf-8"?>
<ds:datastoreItem xmlns:ds="http://schemas.openxmlformats.org/officeDocument/2006/customXml" ds:itemID="{46F14248-7416-4DBF-9C9B-D32514024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4d72f0-2006-4c75-8ad1-366b0f5d099f"/>
    <ds:schemaRef ds:uri="e79316a7-f3e7-4128-8916-693104a70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C8057D-3DDC-40DE-8F12-36F69D482BCA}">
  <ds:schemaRefs>
    <ds:schemaRef ds:uri="http://schemas.microsoft.com/sharepoint/v3/contenttype/forms"/>
  </ds:schemaRefs>
</ds:datastoreItem>
</file>

<file path=customXml/itemProps3.xml><?xml version="1.0" encoding="utf-8"?>
<ds:datastoreItem xmlns:ds="http://schemas.openxmlformats.org/officeDocument/2006/customXml" ds:itemID="{9734732D-437A-45B8-AF91-423F59F4B0EA}">
  <ds:schemaRefs>
    <ds:schemaRef ds:uri="http://schemas.microsoft.com/office/2006/documentManagement/types"/>
    <ds:schemaRef ds:uri="e79316a7-f3e7-4128-8916-693104a70cc6"/>
    <ds:schemaRef ds:uri="594d72f0-2006-4c75-8ad1-366b0f5d099f"/>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VRU Colours Theme</Template>
  <TotalTime>1427</TotalTime>
  <Words>5256</Words>
  <Application>Microsoft Office PowerPoint</Application>
  <PresentationFormat>Widescreen</PresentationFormat>
  <Paragraphs>251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VRU Colours Theme</vt:lpstr>
      <vt:lpstr>Hampshire, Isle of Wight, Portsmouth and Southampton  Violence Reduction Partnership  Strategic Needs Assessment </vt:lpstr>
      <vt:lpstr>Contents </vt:lpstr>
      <vt:lpstr>Introduction  </vt:lpstr>
      <vt:lpstr>Introduction  </vt:lpstr>
      <vt:lpstr>What serious violence has happened in the last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Hampshire, Isle of Wight, Portsmouth and Southampton  Violence Reduction Partnership  Strategic Needs Assessment</dc:title>
  <dc:creator>Flower, Katie (19137)</dc:creator>
  <cp:lastModifiedBy>Flower, Katie (19137)</cp:lastModifiedBy>
  <cp:revision>87</cp:revision>
  <dcterms:created xsi:type="dcterms:W3CDTF">2023-12-14T14:07:06Z</dcterms:created>
  <dcterms:modified xsi:type="dcterms:W3CDTF">2024-01-08T15:52:33Z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0x010100AFA631D76BC6194F9A4CE1A4D16CA7ED</vt:lpwstr>
  </property>
</Properties>
</file>