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372725" cy="5715000"/>
  <p:notesSz cx="6858000" cy="9144000"/>
  <p:defaultTextStyle>
    <a:defPPr>
      <a:defRPr lang="en-US"/>
    </a:defPPr>
    <a:lvl1pPr marL="0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1pPr>
    <a:lvl2pPr marL="386105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2pPr>
    <a:lvl3pPr marL="772211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3pPr>
    <a:lvl4pPr marL="1158316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4pPr>
    <a:lvl5pPr marL="1544422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5pPr>
    <a:lvl6pPr marL="1930527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6pPr>
    <a:lvl7pPr marL="2316632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7pPr>
    <a:lvl8pPr marL="2702738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8pPr>
    <a:lvl9pPr marL="3088843" algn="l" defTabSz="772211" rtl="0" eaLnBrk="1" latinLnBrk="0" hangingPunct="1">
      <a:defRPr sz="1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91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6591" y="935302"/>
            <a:ext cx="7779544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6591" y="3001698"/>
            <a:ext cx="7779544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77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8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2981" y="304271"/>
            <a:ext cx="2236619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3125" y="304271"/>
            <a:ext cx="6580197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29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53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723" y="1424782"/>
            <a:ext cx="8946475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723" y="3824553"/>
            <a:ext cx="8946475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9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125" y="1521354"/>
            <a:ext cx="4408408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1192" y="1521354"/>
            <a:ext cx="4408408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7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76" y="304271"/>
            <a:ext cx="8946475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477" y="1400969"/>
            <a:ext cx="4388148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4477" y="2087563"/>
            <a:ext cx="4388148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1192" y="1400969"/>
            <a:ext cx="4409759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1192" y="2087563"/>
            <a:ext cx="4409759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89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65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83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76" y="381000"/>
            <a:ext cx="334547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9759" y="822855"/>
            <a:ext cx="5251192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476" y="1714500"/>
            <a:ext cx="334547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76" y="381000"/>
            <a:ext cx="334547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09759" y="822855"/>
            <a:ext cx="5251192" cy="4061354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476" y="1714500"/>
            <a:ext cx="334547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7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125" y="304271"/>
            <a:ext cx="8946475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125" y="1521354"/>
            <a:ext cx="8946475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125" y="5296959"/>
            <a:ext cx="233386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1071F-54BF-45E0-9EB4-5F69BDD89A14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5965" y="5296959"/>
            <a:ext cx="3500795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25737" y="5296959"/>
            <a:ext cx="233386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D7C90-26E9-43BA-97BC-1D116575A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06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Jon Gardner" descr="Jon Gardner, Head of Southampton Youth Offending Service"/>
          <p:cNvGrpSpPr/>
          <p:nvPr/>
        </p:nvGrpSpPr>
        <p:grpSpPr>
          <a:xfrm>
            <a:off x="6286608" y="2291227"/>
            <a:ext cx="1046853" cy="1643970"/>
            <a:chOff x="6949168" y="3593257"/>
            <a:chExt cx="1046853" cy="1643970"/>
          </a:xfrm>
        </p:grpSpPr>
        <p:grpSp>
          <p:nvGrpSpPr>
            <p:cNvPr id="10" name="Group 9"/>
            <p:cNvGrpSpPr/>
            <p:nvPr/>
          </p:nvGrpSpPr>
          <p:grpSpPr>
            <a:xfrm>
              <a:off x="6949168" y="4046046"/>
              <a:ext cx="1046853" cy="1191181"/>
              <a:chOff x="5089874" y="3125333"/>
              <a:chExt cx="938331" cy="1202389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5089874" y="3125333"/>
                <a:ext cx="938331" cy="120238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ounded Rectangle 14"/>
              <p:cNvSpPr/>
              <p:nvPr/>
            </p:nvSpPr>
            <p:spPr>
              <a:xfrm>
                <a:off x="5117357" y="3125334"/>
                <a:ext cx="883365" cy="115147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Anna Harbridge</a:t>
                </a: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dirty="0"/>
                  <a:t>Head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Southampton Youth Offending </a:t>
                </a:r>
                <a:r>
                  <a:rPr lang="en-GB" sz="800" kern="1200" dirty="0" smtClean="0"/>
                  <a:t>Service (representing all Youth teams in H&amp;IoW)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800" kern="1200" dirty="0"/>
              </a:p>
            </p:txBody>
          </p:sp>
        </p:grpSp>
        <p:pic>
          <p:nvPicPr>
            <p:cNvPr id="83" name="Southampton Youth Offending Service logo" descr="Southampton Youth Offending Service logo" title="Southampton Youth Offending Service logo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0981" y="3593257"/>
              <a:ext cx="435414" cy="435414"/>
            </a:xfrm>
            <a:prstGeom prst="rect">
              <a:avLst/>
            </a:prstGeom>
          </p:spPr>
        </p:pic>
      </p:grpSp>
      <p:grpSp>
        <p:nvGrpSpPr>
          <p:cNvPr id="110" name="Simon Bryant" descr="Simon Bryant, Director of Pulic Health, Hampshire County Council and IOW Council."/>
          <p:cNvGrpSpPr/>
          <p:nvPr/>
        </p:nvGrpSpPr>
        <p:grpSpPr>
          <a:xfrm>
            <a:off x="3991025" y="4019107"/>
            <a:ext cx="1043138" cy="1496077"/>
            <a:chOff x="1407276" y="2417043"/>
            <a:chExt cx="1043138" cy="1496077"/>
          </a:xfrm>
        </p:grpSpPr>
        <p:sp>
          <p:nvSpPr>
            <p:cNvPr id="102" name="Rounded Rectangle 101"/>
            <p:cNvSpPr/>
            <p:nvPr/>
          </p:nvSpPr>
          <p:spPr>
            <a:xfrm>
              <a:off x="1407276" y="2667126"/>
              <a:ext cx="1043138" cy="124599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3" name="Rounded Rectangle 8"/>
            <p:cNvSpPr/>
            <p:nvPr/>
          </p:nvSpPr>
          <p:spPr>
            <a:xfrm>
              <a:off x="1437030" y="2703620"/>
              <a:ext cx="983630" cy="11730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kern="1200" dirty="0"/>
                <a:t>Simon Bryant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/>
                <a:t>Director of Public Health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/>
                <a:t>Hampshire County Council and IOW Council</a:t>
              </a:r>
            </a:p>
          </p:txBody>
        </p:sp>
        <p:pic>
          <p:nvPicPr>
            <p:cNvPr id="104" name="Hampshire County Council logo" descr="Hampshire County Council logo" title="Hampshire County Council logo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2061" y="2417043"/>
              <a:ext cx="573568" cy="151458"/>
            </a:xfrm>
            <a:prstGeom prst="rect">
              <a:avLst/>
            </a:prstGeom>
          </p:spPr>
        </p:pic>
      </p:grpSp>
      <p:grpSp>
        <p:nvGrpSpPr>
          <p:cNvPr id="6" name="HHJ Susan Evans" descr="HHJ Susan Evans, QC"/>
          <p:cNvGrpSpPr/>
          <p:nvPr/>
        </p:nvGrpSpPr>
        <p:grpSpPr>
          <a:xfrm>
            <a:off x="7438667" y="4277897"/>
            <a:ext cx="1017328" cy="1209211"/>
            <a:chOff x="1021271" y="3097851"/>
            <a:chExt cx="938331" cy="1229606"/>
          </a:xfrm>
        </p:grpSpPr>
        <p:sp>
          <p:nvSpPr>
            <p:cNvPr id="31" name="Rounded Rectangle 30"/>
            <p:cNvSpPr/>
            <p:nvPr/>
          </p:nvSpPr>
          <p:spPr>
            <a:xfrm>
              <a:off x="1021271" y="3097851"/>
              <a:ext cx="938331" cy="12296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6"/>
            <p:cNvSpPr/>
            <p:nvPr/>
          </p:nvSpPr>
          <p:spPr>
            <a:xfrm>
              <a:off x="1048754" y="3125334"/>
              <a:ext cx="883365" cy="1174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dirty="0" smtClean="0"/>
                <a:t>Magistrates Bench Chairs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 smtClean="0"/>
                <a:t>Nick Mansfield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Christopher Willsher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 smtClean="0"/>
                <a:t>Keith Jones</a:t>
              </a: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(Attend in liaison capacity)</a:t>
              </a:r>
              <a:endParaRPr lang="en-GB" sz="800" kern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47317" y="4277897"/>
            <a:ext cx="1033365" cy="1213812"/>
            <a:chOff x="4120" y="3097851"/>
            <a:chExt cx="938331" cy="1229606"/>
          </a:xfrm>
        </p:grpSpPr>
        <p:sp>
          <p:nvSpPr>
            <p:cNvPr id="33" name="Rounded Rectangle 32"/>
            <p:cNvSpPr/>
            <p:nvPr/>
          </p:nvSpPr>
          <p:spPr>
            <a:xfrm>
              <a:off x="4120" y="3097851"/>
              <a:ext cx="938331" cy="12296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31603" y="3125334"/>
              <a:ext cx="883365" cy="1174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kern="1200" dirty="0" smtClean="0"/>
                <a:t>Lena Samuels </a:t>
              </a:r>
              <a:endParaRPr lang="en-GB" sz="105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Chair Integrated Care Board</a:t>
              </a:r>
              <a:endParaRPr lang="en-GB" sz="8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154878" y="2734383"/>
            <a:ext cx="1043138" cy="1200815"/>
            <a:chOff x="9051942" y="2608521"/>
            <a:chExt cx="1043138" cy="1015866"/>
          </a:xfrm>
        </p:grpSpPr>
        <p:sp>
          <p:nvSpPr>
            <p:cNvPr id="49" name="Rounded Rectangle 48"/>
            <p:cNvSpPr/>
            <p:nvPr/>
          </p:nvSpPr>
          <p:spPr>
            <a:xfrm>
              <a:off x="9051942" y="2608521"/>
              <a:ext cx="1043138" cy="10158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20" descr="Jennifer Parsons, Head of Hampshire Local Delivery Unit, National Probation Service&#10;"/>
            <p:cNvSpPr/>
            <p:nvPr/>
          </p:nvSpPr>
          <p:spPr>
            <a:xfrm>
              <a:off x="9081696" y="2638275"/>
              <a:ext cx="983630" cy="9563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kern="1200" dirty="0" smtClean="0">
                  <a:solidFill>
                    <a:schemeClr val="bg1"/>
                  </a:solidFill>
                </a:rPr>
                <a:t>Geoff Davis</a:t>
              </a:r>
              <a:endParaRPr lang="en-GB" sz="1050" kern="1200" dirty="0">
                <a:solidFill>
                  <a:schemeClr val="bg1"/>
                </a:solidFill>
              </a:endParaRP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/>
                <a:t>Head of </a:t>
              </a:r>
              <a:r>
                <a:rPr lang="en-GB" sz="800" dirty="0" smtClean="0"/>
                <a:t>Operations, South Central</a:t>
              </a:r>
              <a:endParaRPr lang="en-GB" sz="80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The</a:t>
              </a:r>
              <a:r>
                <a:rPr lang="en-GB" sz="800" kern="1200" dirty="0" smtClean="0"/>
                <a:t> </a:t>
              </a:r>
              <a:r>
                <a:rPr lang="en-GB" sz="800" kern="1200" dirty="0"/>
                <a:t>Probation Service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32615" y="2730633"/>
            <a:ext cx="1043138" cy="1217247"/>
            <a:chOff x="7921180" y="2608521"/>
            <a:chExt cx="1043138" cy="986111"/>
          </a:xfrm>
        </p:grpSpPr>
        <p:sp>
          <p:nvSpPr>
            <p:cNvPr id="51" name="Rounded Rectangle 50"/>
            <p:cNvSpPr/>
            <p:nvPr/>
          </p:nvSpPr>
          <p:spPr>
            <a:xfrm>
              <a:off x="7921180" y="2608521"/>
              <a:ext cx="1043138" cy="9758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ounded Rectangle 18"/>
            <p:cNvSpPr/>
            <p:nvPr/>
          </p:nvSpPr>
          <p:spPr>
            <a:xfrm>
              <a:off x="7950934" y="2645551"/>
              <a:ext cx="983630" cy="9490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kern="1200" dirty="0" smtClean="0">
                  <a:solidFill>
                    <a:schemeClr val="bg1"/>
                  </a:solidFill>
                </a:rPr>
                <a:t>Gabriel Amahwe</a:t>
              </a:r>
              <a:endParaRPr lang="en-GB" sz="1050" kern="1200" dirty="0">
                <a:solidFill>
                  <a:schemeClr val="bg1"/>
                </a:solidFill>
              </a:endParaRPr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 smtClean="0"/>
                <a:t>South Central Probation Director</a:t>
              </a:r>
              <a:endParaRPr lang="en-GB" sz="80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The</a:t>
              </a:r>
              <a:r>
                <a:rPr lang="en-GB" sz="800" kern="1200" dirty="0" smtClean="0"/>
                <a:t> </a:t>
              </a:r>
              <a:r>
                <a:rPr lang="en-GB" sz="800" kern="1200" dirty="0"/>
                <a:t>Probation Service</a:t>
              </a:r>
            </a:p>
          </p:txBody>
        </p:sp>
      </p:grpSp>
      <p:grpSp>
        <p:nvGrpSpPr>
          <p:cNvPr id="68" name="Jim Bourke" descr="Jim Bourke, Governor, HMP/YOI Winchester"/>
          <p:cNvGrpSpPr/>
          <p:nvPr/>
        </p:nvGrpSpPr>
        <p:grpSpPr>
          <a:xfrm>
            <a:off x="2869171" y="2429180"/>
            <a:ext cx="1046853" cy="1510492"/>
            <a:chOff x="164599" y="3726472"/>
            <a:chExt cx="1046853" cy="1510492"/>
          </a:xfrm>
        </p:grpSpPr>
        <p:grpSp>
          <p:nvGrpSpPr>
            <p:cNvPr id="37" name="Group 36"/>
            <p:cNvGrpSpPr/>
            <p:nvPr/>
          </p:nvGrpSpPr>
          <p:grpSpPr>
            <a:xfrm>
              <a:off x="164599" y="4027753"/>
              <a:ext cx="1046853" cy="1209211"/>
              <a:chOff x="9158478" y="2608521"/>
              <a:chExt cx="938331" cy="1015866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9158478" y="2608521"/>
                <a:ext cx="938331" cy="10158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9" name="Rounded Rectangle 4"/>
              <p:cNvSpPr/>
              <p:nvPr/>
            </p:nvSpPr>
            <p:spPr>
              <a:xfrm>
                <a:off x="9185961" y="2636004"/>
                <a:ext cx="883365" cy="9609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6670" tIns="26670" rIns="26670" bIns="26670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/>
                  <a:t>Jim Bourke</a:t>
                </a:r>
              </a:p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Governor</a:t>
                </a:r>
              </a:p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HMP/YOI </a:t>
                </a:r>
                <a:br>
                  <a:rPr lang="en-GB" sz="800" kern="1200" dirty="0"/>
                </a:br>
                <a:r>
                  <a:rPr lang="en-GB" sz="800" kern="1200" dirty="0" smtClean="0"/>
                  <a:t>Winchester</a:t>
                </a:r>
              </a:p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800" kern="1200" dirty="0" smtClean="0"/>
              </a:p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800" kern="1200" dirty="0"/>
              </a:p>
            </p:txBody>
          </p:sp>
        </p:grpSp>
        <p:pic>
          <p:nvPicPr>
            <p:cNvPr id="87" name="HM Prison Service logo" descr="HM Prison Service logo" title="HM Prison Service logo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272" b="18251"/>
            <a:stretch/>
          </p:blipFill>
          <p:spPr>
            <a:xfrm>
              <a:off x="441630" y="3726472"/>
              <a:ext cx="469960" cy="303018"/>
            </a:xfrm>
            <a:prstGeom prst="rect">
              <a:avLst/>
            </a:prstGeom>
          </p:spPr>
        </p:pic>
      </p:grpSp>
      <p:grpSp>
        <p:nvGrpSpPr>
          <p:cNvPr id="109" name="Jo Jakymec" descr="Jo Jakymec, Chief Crown Prosecutor, Wessex Crown Prosecution Service&#10;"/>
          <p:cNvGrpSpPr/>
          <p:nvPr/>
        </p:nvGrpSpPr>
        <p:grpSpPr>
          <a:xfrm>
            <a:off x="1720028" y="2372233"/>
            <a:ext cx="1037308" cy="1563619"/>
            <a:chOff x="5824237" y="3673346"/>
            <a:chExt cx="1037308" cy="1563619"/>
          </a:xfrm>
        </p:grpSpPr>
        <p:grpSp>
          <p:nvGrpSpPr>
            <p:cNvPr id="9" name="Group 8"/>
            <p:cNvGrpSpPr/>
            <p:nvPr/>
          </p:nvGrpSpPr>
          <p:grpSpPr>
            <a:xfrm>
              <a:off x="5824237" y="4027754"/>
              <a:ext cx="1037308" cy="1209211"/>
              <a:chOff x="4072724" y="3097852"/>
              <a:chExt cx="938331" cy="1229606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4072724" y="3097852"/>
                <a:ext cx="938331" cy="122960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ounded Rectangle 12"/>
              <p:cNvSpPr/>
              <p:nvPr/>
            </p:nvSpPr>
            <p:spPr>
              <a:xfrm>
                <a:off x="4100207" y="3152154"/>
                <a:ext cx="883365" cy="117464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Suzanne Llewellyn</a:t>
                </a: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dirty="0"/>
                  <a:t>Chief Crown Prosecutor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Wessex Crown Prosecution </a:t>
                </a:r>
                <a:r>
                  <a:rPr lang="en-GB" sz="800" kern="1200" dirty="0" smtClean="0"/>
                  <a:t>Service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800" kern="1200" dirty="0"/>
              </a:p>
            </p:txBody>
          </p:sp>
        </p:grpSp>
        <p:pic>
          <p:nvPicPr>
            <p:cNvPr id="84" name="CPS logo" descr="CPS logo" title="CPS logo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1348" y="3673346"/>
              <a:ext cx="285580" cy="356620"/>
            </a:xfrm>
            <a:prstGeom prst="rect">
              <a:avLst/>
            </a:prstGeom>
          </p:spPr>
        </p:pic>
      </p:grpSp>
      <p:grpSp>
        <p:nvGrpSpPr>
          <p:cNvPr id="18" name="Jon Ward" descr="Jon Ward, Deputy Justice Clerk, Her Majesty’s Courts and Tribunals Service&#10;"/>
          <p:cNvGrpSpPr/>
          <p:nvPr/>
        </p:nvGrpSpPr>
        <p:grpSpPr>
          <a:xfrm>
            <a:off x="7414382" y="804761"/>
            <a:ext cx="1043138" cy="1487424"/>
            <a:chOff x="6939644" y="1553709"/>
            <a:chExt cx="1043138" cy="1487424"/>
          </a:xfrm>
        </p:grpSpPr>
        <p:grpSp>
          <p:nvGrpSpPr>
            <p:cNvPr id="46" name="Group 45"/>
            <p:cNvGrpSpPr/>
            <p:nvPr/>
          </p:nvGrpSpPr>
          <p:grpSpPr>
            <a:xfrm>
              <a:off x="6939644" y="1795139"/>
              <a:ext cx="1043138" cy="1245994"/>
              <a:chOff x="6790419" y="2608521"/>
              <a:chExt cx="1043138" cy="1015866"/>
            </a:xfrm>
          </p:grpSpPr>
          <p:sp>
            <p:nvSpPr>
              <p:cNvPr id="53" name="Rounded Rectangle 52"/>
              <p:cNvSpPr/>
              <p:nvPr/>
            </p:nvSpPr>
            <p:spPr>
              <a:xfrm>
                <a:off x="6790419" y="2608521"/>
                <a:ext cx="1043138" cy="10158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4" name="Rounded Rectangle 16"/>
              <p:cNvSpPr/>
              <p:nvPr/>
            </p:nvSpPr>
            <p:spPr>
              <a:xfrm>
                <a:off x="6820173" y="2638275"/>
                <a:ext cx="983630" cy="9563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/>
                  <a:t>Jon Ward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Deputy Justice </a:t>
                </a:r>
                <a:br>
                  <a:rPr lang="en-GB" sz="800" kern="1200" dirty="0"/>
                </a:br>
                <a:r>
                  <a:rPr lang="en-GB" sz="800" kern="1200" dirty="0"/>
                  <a:t>Clerk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 smtClean="0"/>
                  <a:t>His </a:t>
                </a:r>
                <a:r>
                  <a:rPr lang="en-GB" sz="800" kern="1200" dirty="0"/>
                  <a:t>Majesty’s Courts and Tribunals </a:t>
                </a:r>
                <a:r>
                  <a:rPr lang="en-GB" sz="800" kern="1200" dirty="0" smtClean="0"/>
                  <a:t>Service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800" kern="1200" dirty="0"/>
              </a:p>
            </p:txBody>
          </p:sp>
        </p:grpSp>
        <p:pic>
          <p:nvPicPr>
            <p:cNvPr id="78" name="HMCTS logo" descr="HM Courts and Tribunal Service logo" title="HM Courts and Tribunal Service logo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8138" y="1553709"/>
              <a:ext cx="688911" cy="204488"/>
            </a:xfrm>
            <a:prstGeom prst="rect">
              <a:avLst/>
            </a:prstGeom>
          </p:spPr>
        </p:pic>
      </p:grpSp>
      <p:grpSp>
        <p:nvGrpSpPr>
          <p:cNvPr id="17" name="Wendy Waterman" descr="Wendy Waterman, Head of Crime SW Region, Her Majesty’s Courts and Tribunals Service&#10;"/>
          <p:cNvGrpSpPr/>
          <p:nvPr/>
        </p:nvGrpSpPr>
        <p:grpSpPr>
          <a:xfrm>
            <a:off x="6286033" y="793315"/>
            <a:ext cx="1043138" cy="1493386"/>
            <a:chOff x="5808882" y="1547747"/>
            <a:chExt cx="1043138" cy="1493386"/>
          </a:xfrm>
        </p:grpSpPr>
        <p:grpSp>
          <p:nvGrpSpPr>
            <p:cNvPr id="45" name="Group 44"/>
            <p:cNvGrpSpPr/>
            <p:nvPr/>
          </p:nvGrpSpPr>
          <p:grpSpPr>
            <a:xfrm>
              <a:off x="5808882" y="1795139"/>
              <a:ext cx="1043138" cy="1245994"/>
              <a:chOff x="5659657" y="2608521"/>
              <a:chExt cx="1043138" cy="1015866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5659657" y="2608521"/>
                <a:ext cx="1043138" cy="10158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6" name="Rounded Rectangle 14"/>
              <p:cNvSpPr/>
              <p:nvPr/>
            </p:nvSpPr>
            <p:spPr>
              <a:xfrm>
                <a:off x="5689411" y="2638275"/>
                <a:ext cx="983630" cy="9563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Nick </a:t>
                </a:r>
                <a:r>
                  <a:rPr lang="en-GB" sz="1050" kern="1200" dirty="0" err="1" smtClean="0"/>
                  <a:t>Albrow</a:t>
                </a: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Head of Crime SW Region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 smtClean="0"/>
                  <a:t>His </a:t>
                </a:r>
                <a:r>
                  <a:rPr lang="en-GB" sz="800" kern="1200" dirty="0"/>
                  <a:t>Majesty’s Courts and Tribunals </a:t>
                </a:r>
                <a:r>
                  <a:rPr lang="en-GB" sz="800" kern="1200" dirty="0" smtClean="0"/>
                  <a:t>Service</a:t>
                </a:r>
                <a:endParaRPr lang="en-GB" sz="8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800" kern="1200" dirty="0"/>
              </a:p>
            </p:txBody>
          </p:sp>
        </p:grpSp>
        <p:pic>
          <p:nvPicPr>
            <p:cNvPr id="77" name="HMCTS logo" descr="HM Courts and Tribunal Service logo" title="HM Courts and Tribunal Service logo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4522" y="1547747"/>
              <a:ext cx="688911" cy="204488"/>
            </a:xfrm>
            <a:prstGeom prst="rect">
              <a:avLst/>
            </a:prstGeom>
          </p:spPr>
        </p:pic>
      </p:grpSp>
      <p:grpSp>
        <p:nvGrpSpPr>
          <p:cNvPr id="14" name="Ellie Hurd" descr="Ellie Hurd, Detective Superintendent and Head of Criminal Justice, Hampshire Constabulary&#10;"/>
          <p:cNvGrpSpPr/>
          <p:nvPr/>
        </p:nvGrpSpPr>
        <p:grpSpPr>
          <a:xfrm>
            <a:off x="4001263" y="734537"/>
            <a:ext cx="1043138" cy="1548842"/>
            <a:chOff x="2420046" y="1492291"/>
            <a:chExt cx="1043138" cy="1548842"/>
          </a:xfrm>
        </p:grpSpPr>
        <p:grpSp>
          <p:nvGrpSpPr>
            <p:cNvPr id="41" name="Group 40"/>
            <p:cNvGrpSpPr/>
            <p:nvPr/>
          </p:nvGrpSpPr>
          <p:grpSpPr>
            <a:xfrm>
              <a:off x="2420046" y="1795139"/>
              <a:ext cx="1043138" cy="1245994"/>
              <a:chOff x="1136611" y="2608521"/>
              <a:chExt cx="1043138" cy="1015866"/>
            </a:xfrm>
          </p:grpSpPr>
          <p:sp>
            <p:nvSpPr>
              <p:cNvPr id="63" name="Rounded Rectangle 62"/>
              <p:cNvSpPr/>
              <p:nvPr/>
            </p:nvSpPr>
            <p:spPr>
              <a:xfrm>
                <a:off x="1136611" y="2608521"/>
                <a:ext cx="1043138" cy="10158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4" name="Rounded Rectangle 6"/>
              <p:cNvSpPr/>
              <p:nvPr/>
            </p:nvSpPr>
            <p:spPr>
              <a:xfrm>
                <a:off x="1166365" y="2638275"/>
                <a:ext cx="983630" cy="9563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Liam Davies</a:t>
                </a: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Detective Superintendent, </a:t>
                </a:r>
                <a:br>
                  <a:rPr lang="en-GB" sz="800" kern="1200" dirty="0"/>
                </a:br>
                <a:r>
                  <a:rPr lang="en-GB" sz="800" kern="1200" dirty="0"/>
                  <a:t>Head of Criminal Justice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Hampshire Constabulary</a:t>
                </a:r>
              </a:p>
            </p:txBody>
          </p:sp>
        </p:grpSp>
        <p:pic>
          <p:nvPicPr>
            <p:cNvPr id="72" name="Hampshire Constabulary logo" descr="Hampshire Constabulary logo" title="Hampshire Constabulary logo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4130" y="1492291"/>
              <a:ext cx="863868" cy="275718"/>
            </a:xfrm>
            <a:prstGeom prst="rect">
              <a:avLst/>
            </a:prstGeom>
          </p:spPr>
        </p:pic>
      </p:grpSp>
      <p:grpSp>
        <p:nvGrpSpPr>
          <p:cNvPr id="13" name="Stuart Murray" descr="Stuart Murray, Detective Chief Superintendent, Hampshire Constabulary"/>
          <p:cNvGrpSpPr/>
          <p:nvPr/>
        </p:nvGrpSpPr>
        <p:grpSpPr>
          <a:xfrm>
            <a:off x="2869171" y="707981"/>
            <a:ext cx="1043138" cy="1558207"/>
            <a:chOff x="1289284" y="1482926"/>
            <a:chExt cx="1043138" cy="1558207"/>
          </a:xfrm>
        </p:grpSpPr>
        <p:grpSp>
          <p:nvGrpSpPr>
            <p:cNvPr id="40" name="Group 39"/>
            <p:cNvGrpSpPr/>
            <p:nvPr/>
          </p:nvGrpSpPr>
          <p:grpSpPr>
            <a:xfrm>
              <a:off x="1289284" y="1795139"/>
              <a:ext cx="1043138" cy="1245994"/>
              <a:chOff x="5849" y="2608521"/>
              <a:chExt cx="1043138" cy="1015866"/>
            </a:xfrm>
          </p:grpSpPr>
          <p:sp>
            <p:nvSpPr>
              <p:cNvPr id="65" name="Rounded Rectangle 64"/>
              <p:cNvSpPr/>
              <p:nvPr/>
            </p:nvSpPr>
            <p:spPr>
              <a:xfrm>
                <a:off x="5849" y="2608521"/>
                <a:ext cx="1043138" cy="10158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6" name="Rounded Rectangle 4" descr="Stuart Murray, Detective Chief Superintendent, Hampshire Constabulary&#10;"/>
              <p:cNvSpPr/>
              <p:nvPr/>
            </p:nvSpPr>
            <p:spPr>
              <a:xfrm>
                <a:off x="35603" y="2638275"/>
                <a:ext cx="983630" cy="9563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Robert France</a:t>
                </a: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 smtClean="0"/>
                  <a:t>Assistant Chief Constable</a:t>
                </a:r>
                <a:endParaRPr lang="en-GB" sz="80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Hampshire </a:t>
                </a:r>
                <a:r>
                  <a:rPr lang="en-GB" sz="800" kern="1200" dirty="0" smtClean="0"/>
                  <a:t>Constabulary</a:t>
                </a:r>
                <a:endParaRPr lang="en-GB" sz="8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800" dirty="0" smtClean="0"/>
              </a:p>
            </p:txBody>
          </p:sp>
        </p:grpSp>
        <p:pic>
          <p:nvPicPr>
            <p:cNvPr id="71" name="Hampshire Constabulary logo" descr="Hampshire Constabulary logo" title="Hampshire Constabulary logo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919" y="1482926"/>
              <a:ext cx="863868" cy="275718"/>
            </a:xfrm>
            <a:prstGeom prst="rect">
              <a:avLst/>
            </a:prstGeom>
          </p:spPr>
        </p:pic>
      </p:grpSp>
      <p:grpSp>
        <p:nvGrpSpPr>
          <p:cNvPr id="106" name="Olivia Pinkney" descr="Chair: Olivia Pinkney, Chief Constable, Hampshire Constabulary."/>
          <p:cNvGrpSpPr/>
          <p:nvPr/>
        </p:nvGrpSpPr>
        <p:grpSpPr>
          <a:xfrm>
            <a:off x="1737544" y="1042625"/>
            <a:ext cx="1043138" cy="1235512"/>
            <a:chOff x="155994" y="1774278"/>
            <a:chExt cx="1043138" cy="1245994"/>
          </a:xfrm>
        </p:grpSpPr>
        <p:grpSp>
          <p:nvGrpSpPr>
            <p:cNvPr id="43" name="Group 42"/>
            <p:cNvGrpSpPr/>
            <p:nvPr/>
          </p:nvGrpSpPr>
          <p:grpSpPr>
            <a:xfrm>
              <a:off x="155994" y="1774278"/>
              <a:ext cx="1043138" cy="1245994"/>
              <a:chOff x="3398134" y="2608521"/>
              <a:chExt cx="1043138" cy="1015866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3398134" y="2608521"/>
                <a:ext cx="1043138" cy="1015866"/>
              </a:xfrm>
              <a:prstGeom prst="roundRect">
                <a:avLst>
                  <a:gd name="adj" fmla="val 10000"/>
                </a:avLst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0" name="Rounded Rectangle 10"/>
              <p:cNvSpPr/>
              <p:nvPr/>
            </p:nvSpPr>
            <p:spPr>
              <a:xfrm>
                <a:off x="3427888" y="2638275"/>
                <a:ext cx="983630" cy="9563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Donna Jones</a:t>
                </a: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 smtClean="0"/>
                  <a:t>Police and Crime Commissioner</a:t>
                </a:r>
                <a:endParaRPr lang="en-GB" sz="80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dirty="0"/>
                  <a:t>Office of the Police and Crime Commissioner</a:t>
                </a:r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164599" y="1846886"/>
              <a:ext cx="10161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CHAIR</a:t>
              </a:r>
            </a:p>
          </p:txBody>
        </p:sp>
      </p:grpSp>
      <p:sp>
        <p:nvSpPr>
          <p:cNvPr id="67" name="Title 66"/>
          <p:cNvSpPr>
            <a:spLocks noGrp="1"/>
          </p:cNvSpPr>
          <p:nvPr>
            <p:ph type="ctrTitle"/>
          </p:nvPr>
        </p:nvSpPr>
        <p:spPr>
          <a:xfrm>
            <a:off x="0" y="-2637"/>
            <a:ext cx="10372725" cy="638549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Local Criminal Justice Board Members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5154878" y="707981"/>
            <a:ext cx="1043138" cy="1581802"/>
            <a:chOff x="4030533" y="672406"/>
            <a:chExt cx="1043138" cy="1581802"/>
          </a:xfrm>
        </p:grpSpPr>
        <p:grpSp>
          <p:nvGrpSpPr>
            <p:cNvPr id="42" name="Group 41"/>
            <p:cNvGrpSpPr/>
            <p:nvPr/>
          </p:nvGrpSpPr>
          <p:grpSpPr>
            <a:xfrm>
              <a:off x="4030533" y="1008214"/>
              <a:ext cx="1043138" cy="1245994"/>
              <a:chOff x="2276250" y="2608521"/>
              <a:chExt cx="1043138" cy="1015866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2276250" y="2608521"/>
                <a:ext cx="1043138" cy="101586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2" name="Rounded Rectangle 8"/>
              <p:cNvSpPr/>
              <p:nvPr/>
            </p:nvSpPr>
            <p:spPr>
              <a:xfrm>
                <a:off x="2297126" y="2638275"/>
                <a:ext cx="983630" cy="95635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Kate Gunson</a:t>
                </a:r>
                <a:endParaRPr lang="en-GB" sz="105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dirty="0" smtClean="0"/>
                  <a:t>Head of Criminal Justice, Commissioning and Partnerships</a:t>
                </a:r>
                <a:endParaRPr lang="en-GB" sz="800" kern="1200" dirty="0"/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kern="1200" dirty="0"/>
                  <a:t>Office of the Police and Crime Commissioner</a:t>
                </a:r>
              </a:p>
            </p:txBody>
          </p:sp>
        </p:grpSp>
        <p:pic>
          <p:nvPicPr>
            <p:cNvPr id="4" name="Picture 3" title="Police and Crime Commissioner logo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500" y="672406"/>
              <a:ext cx="504744" cy="336496"/>
            </a:xfrm>
            <a:prstGeom prst="rect">
              <a:avLst/>
            </a:prstGeom>
          </p:spPr>
        </p:pic>
      </p:grpSp>
      <p:pic>
        <p:nvPicPr>
          <p:cNvPr id="99" name="Picture 98" title="Police and Crime Commissioner logo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672" y="670131"/>
            <a:ext cx="504744" cy="336496"/>
          </a:xfrm>
          <a:prstGeom prst="rect">
            <a:avLst/>
          </a:prstGeom>
        </p:spPr>
      </p:pic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937" y="2400572"/>
            <a:ext cx="610618" cy="253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1" descr="image00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048" y="2454916"/>
            <a:ext cx="610618" cy="253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1" name="HHJ Susan Evans" descr="HHJ Susan Evans, QC"/>
          <p:cNvGrpSpPr/>
          <p:nvPr/>
        </p:nvGrpSpPr>
        <p:grpSpPr>
          <a:xfrm>
            <a:off x="6298938" y="4273019"/>
            <a:ext cx="1017328" cy="1209211"/>
            <a:chOff x="1021271" y="3097851"/>
            <a:chExt cx="938331" cy="1229606"/>
          </a:xfrm>
        </p:grpSpPr>
        <p:sp>
          <p:nvSpPr>
            <p:cNvPr id="112" name="Rounded Rectangle 111"/>
            <p:cNvSpPr/>
            <p:nvPr/>
          </p:nvSpPr>
          <p:spPr>
            <a:xfrm>
              <a:off x="1021271" y="3097851"/>
              <a:ext cx="938331" cy="12296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3" name="Rounded Rectangle 6"/>
            <p:cNvSpPr/>
            <p:nvPr/>
          </p:nvSpPr>
          <p:spPr>
            <a:xfrm>
              <a:off x="1048754" y="3125334"/>
              <a:ext cx="883365" cy="1174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dirty="0" smtClean="0"/>
                <a:t>HHJ Morris</a:t>
              </a:r>
              <a:endParaRPr lang="en-GB" sz="800" kern="1200" dirty="0" smtClean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(Attends in liaison capacity)</a:t>
              </a:r>
              <a:endParaRPr lang="en-GB" sz="800" kern="1200" dirty="0"/>
            </a:p>
          </p:txBody>
        </p:sp>
      </p:grpSp>
      <p:grpSp>
        <p:nvGrpSpPr>
          <p:cNvPr id="114" name="Chloe Jay" descr="Chloe Jay, Defence Representative and Partner, Shentons Solicitors"/>
          <p:cNvGrpSpPr/>
          <p:nvPr/>
        </p:nvGrpSpPr>
        <p:grpSpPr>
          <a:xfrm>
            <a:off x="7422053" y="2499634"/>
            <a:ext cx="1033365" cy="1459621"/>
            <a:chOff x="1295361" y="3788536"/>
            <a:chExt cx="1033365" cy="1448428"/>
          </a:xfrm>
        </p:grpSpPr>
        <p:grpSp>
          <p:nvGrpSpPr>
            <p:cNvPr id="115" name="Group 114"/>
            <p:cNvGrpSpPr/>
            <p:nvPr/>
          </p:nvGrpSpPr>
          <p:grpSpPr>
            <a:xfrm>
              <a:off x="1295361" y="4023152"/>
              <a:ext cx="1033365" cy="1213812"/>
              <a:chOff x="4120" y="3097851"/>
              <a:chExt cx="938331" cy="1229606"/>
            </a:xfrm>
          </p:grpSpPr>
          <p:sp>
            <p:nvSpPr>
              <p:cNvPr id="117" name="Rounded Rectangle 116"/>
              <p:cNvSpPr/>
              <p:nvPr/>
            </p:nvSpPr>
            <p:spPr>
              <a:xfrm>
                <a:off x="4120" y="3097851"/>
                <a:ext cx="938331" cy="122960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8" name="Rounded Rectangle 4"/>
              <p:cNvSpPr/>
              <p:nvPr/>
            </p:nvSpPr>
            <p:spPr>
              <a:xfrm>
                <a:off x="31603" y="3125334"/>
                <a:ext cx="883365" cy="117464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0480" tIns="30480" rIns="30480" bIns="30480" numCol="1" spcCol="1270" anchor="ctr" anchorCtr="0">
                <a:noAutofit/>
              </a:bodyPr>
              <a:lstStyle/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050" kern="1200" dirty="0" smtClean="0"/>
                  <a:t>Chloe Jay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dirty="0" smtClean="0"/>
                  <a:t>Defence Representative, Partner</a:t>
                </a:r>
              </a:p>
              <a:p>
                <a:pPr lvl="0"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800" dirty="0" err="1" smtClean="0"/>
                  <a:t>Shentons</a:t>
                </a:r>
                <a:r>
                  <a:rPr lang="en-GB" sz="800" dirty="0" smtClean="0"/>
                  <a:t> </a:t>
                </a:r>
                <a:r>
                  <a:rPr lang="en-GB" sz="800" dirty="0"/>
                  <a:t>Solicitors</a:t>
                </a:r>
              </a:p>
            </p:txBody>
          </p:sp>
        </p:grpSp>
        <p:pic>
          <p:nvPicPr>
            <p:cNvPr id="116" name="Shentons Solicitors logo" descr="Shentons Solicitors logo" title="Shentons Solicitors logo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2619" y="3788536"/>
              <a:ext cx="714606" cy="202434"/>
            </a:xfrm>
            <a:prstGeom prst="rect">
              <a:avLst/>
            </a:prstGeom>
          </p:spPr>
        </p:pic>
      </p:grpSp>
      <p:grpSp>
        <p:nvGrpSpPr>
          <p:cNvPr id="119" name="Group 118"/>
          <p:cNvGrpSpPr/>
          <p:nvPr/>
        </p:nvGrpSpPr>
        <p:grpSpPr>
          <a:xfrm>
            <a:off x="2869171" y="4277897"/>
            <a:ext cx="1033365" cy="1235597"/>
            <a:chOff x="4120" y="3097851"/>
            <a:chExt cx="938331" cy="1229606"/>
          </a:xfrm>
        </p:grpSpPr>
        <p:sp>
          <p:nvSpPr>
            <p:cNvPr id="120" name="Rounded Rectangle 119"/>
            <p:cNvSpPr/>
            <p:nvPr/>
          </p:nvSpPr>
          <p:spPr>
            <a:xfrm>
              <a:off x="4120" y="3097851"/>
              <a:ext cx="938331" cy="12296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1" name="Rounded Rectangle 4"/>
            <p:cNvSpPr/>
            <p:nvPr/>
          </p:nvSpPr>
          <p:spPr>
            <a:xfrm>
              <a:off x="31603" y="3125334"/>
              <a:ext cx="883365" cy="1174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kern="1200" dirty="0" smtClean="0"/>
                <a:t>Katherine Elsmore</a:t>
              </a:r>
              <a:endParaRPr lang="en-GB" sz="105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Associate Director for Safeguarding and Looked After Children</a:t>
              </a:r>
              <a:endParaRPr lang="en-GB" sz="800" dirty="0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5159141" y="4277897"/>
            <a:ext cx="1033365" cy="1221195"/>
            <a:chOff x="4120" y="3097851"/>
            <a:chExt cx="938331" cy="1229606"/>
          </a:xfrm>
        </p:grpSpPr>
        <p:sp>
          <p:nvSpPr>
            <p:cNvPr id="123" name="Rounded Rectangle 122"/>
            <p:cNvSpPr/>
            <p:nvPr/>
          </p:nvSpPr>
          <p:spPr>
            <a:xfrm>
              <a:off x="4120" y="3097851"/>
              <a:ext cx="938331" cy="12296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4" name="Rounded Rectangle 4"/>
            <p:cNvSpPr/>
            <p:nvPr/>
          </p:nvSpPr>
          <p:spPr>
            <a:xfrm>
              <a:off x="31603" y="3125334"/>
              <a:ext cx="883365" cy="1174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50" kern="1200" dirty="0" smtClean="0"/>
                <a:t>Lisa Mander</a:t>
              </a:r>
              <a:endParaRPr lang="en-GB" sz="105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 smtClean="0"/>
                <a:t>Legal Aid Agency</a:t>
              </a:r>
              <a:endParaRPr lang="en-GB" sz="800" dirty="0"/>
            </a:p>
          </p:txBody>
        </p:sp>
      </p:grpSp>
      <p:pic>
        <p:nvPicPr>
          <p:cNvPr id="1027" name="Picture 1" descr="image00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436" y="3948675"/>
            <a:ext cx="382773" cy="32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 descr="image00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681" y="4019107"/>
            <a:ext cx="436735" cy="19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1" descr="image00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427" y="4020607"/>
            <a:ext cx="436735" cy="19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2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3232981-AC5D-4918-98C0-576D4564AD72}" vid="{A13BCEEF-35B7-48FE-95EE-98A40290DF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305</TotalTime>
  <Words>194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Local Criminal Justice Board Members</vt:lpstr>
    </vt:vector>
  </TitlesOfParts>
  <Company>Hampshire Constabulary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Gallagher, Keely</dc:creator>
  <cp:lastModifiedBy>Sullivan, Fiona (50236)</cp:lastModifiedBy>
  <cp:revision>41</cp:revision>
  <dcterms:created xsi:type="dcterms:W3CDTF">2018-08-21T15:17:26Z</dcterms:created>
  <dcterms:modified xsi:type="dcterms:W3CDTF">2023-02-27T15:46:04Z</dcterms:modified>
</cp:coreProperties>
</file>