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bookmarkIdSeed="2">
  <p:sldMasterIdLst>
    <p:sldMasterId id="2147483744" r:id="rId3"/>
  </p:sldMasterIdLst>
  <p:notesMasterIdLst>
    <p:notesMasterId r:id="rId14"/>
  </p:notesMasterIdLst>
  <p:sldIdLst>
    <p:sldId id="362" r:id="rId4"/>
    <p:sldId id="1148" r:id="rId5"/>
    <p:sldId id="1149" r:id="rId6"/>
    <p:sldId id="473" r:id="rId7"/>
    <p:sldId id="1143" r:id="rId8"/>
    <p:sldId id="1156" r:id="rId9"/>
    <p:sldId id="426" r:id="rId10"/>
    <p:sldId id="1144" r:id="rId11"/>
    <p:sldId id="1160" r:id="rId12"/>
    <p:sldId id="1145" r:id="rId13"/>
  </p:sldIdLst>
  <p:sldSz cx="9144000" cy="5143500" type="screen16x9"/>
  <p:notesSz cx="6808788" cy="9940925"/>
  <p:defaultTextStyle>
    <a:defPPr>
      <a:defRPr lang="en-US"/>
    </a:defPPr>
    <a:lvl1pPr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1pPr>
    <a:lvl2pPr marL="4572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2pPr>
    <a:lvl3pPr marL="9144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3pPr>
    <a:lvl4pPr marL="13716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4pPr>
    <a:lvl5pPr marL="1828800" algn="l" rtl="0" fontAlgn="base">
      <a:spcBef>
        <a:spcPct val="0"/>
      </a:spcBef>
      <a:spcAft>
        <a:spcPct val="0"/>
      </a:spcAft>
      <a:defRPr sz="2400" kern="1200">
        <a:solidFill>
          <a:schemeClr val="tx1"/>
        </a:solidFill>
        <a:latin typeface="Arial" pitchFamily="84" charset="0"/>
        <a:ea typeface="ヒラギノ角ゴ Pro W3" pitchFamily="84" charset="-128"/>
        <a:cs typeface="ヒラギノ角ゴ Pro W3" pitchFamily="84" charset="-128"/>
      </a:defRPr>
    </a:lvl5pPr>
    <a:lvl6pPr marL="22860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6pPr>
    <a:lvl7pPr marL="27432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7pPr>
    <a:lvl8pPr marL="32004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8pPr>
    <a:lvl9pPr marL="3657600" algn="l" defTabSz="457200" rtl="0" eaLnBrk="1" latinLnBrk="0" hangingPunct="1">
      <a:defRPr sz="2400" kern="1200">
        <a:solidFill>
          <a:schemeClr val="tx1"/>
        </a:solidFill>
        <a:latin typeface="Arial" pitchFamily="84" charset="0"/>
        <a:ea typeface="ヒラギノ角ゴ Pro W3" pitchFamily="84" charset="-128"/>
        <a:cs typeface="ヒラギノ角ゴ Pro W3" pitchFamily="84" charset="-128"/>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7" name="Aleksandra Blawat" initials="AB" lastIdx="4" clrIdx="6">
    <p:extLst>
      <p:ext uri="{19B8F6BF-5375-455C-9EA6-DF929625EA0E}">
        <p15:presenceInfo xmlns:p15="http://schemas.microsoft.com/office/powerpoint/2012/main" userId="S-1-5-21-3685816821-1215056363-1987234180-99392" providerId="AD"/>
      </p:ext>
    </p:extLst>
  </p:cmAuthor>
  <p:cmAuthor id="1" name="Abbygail Jaccard" initials="AJ" lastIdx="20" clrIdx="0">
    <p:extLst>
      <p:ext uri="{19B8F6BF-5375-455C-9EA6-DF929625EA0E}">
        <p15:presenceInfo xmlns:p15="http://schemas.microsoft.com/office/powerpoint/2012/main" userId="S-1-5-21-3685816821-1215056363-1987234180-107388" providerId="AD"/>
      </p:ext>
    </p:extLst>
  </p:cmAuthor>
  <p:cmAuthor id="8" name="Steve Baker" initials="SB" lastIdx="15" clrIdx="7">
    <p:extLst>
      <p:ext uri="{19B8F6BF-5375-455C-9EA6-DF929625EA0E}">
        <p15:presenceInfo xmlns:p15="http://schemas.microsoft.com/office/powerpoint/2012/main" userId="S-1-5-21-3685816821-1215056363-1987234180-136287" providerId="AD"/>
      </p:ext>
    </p:extLst>
  </p:cmAuthor>
  <p:cmAuthor id="2" name="Nick Jones" initials="NJ" lastIdx="6" clrIdx="1">
    <p:extLst>
      <p:ext uri="{19B8F6BF-5375-455C-9EA6-DF929625EA0E}">
        <p15:presenceInfo xmlns:p15="http://schemas.microsoft.com/office/powerpoint/2012/main" userId="S-1-5-21-3685816821-1215056363-1987234180-120100" providerId="AD"/>
      </p:ext>
    </p:extLst>
  </p:cmAuthor>
  <p:cmAuthor id="9" name="Ruth Puig-Piero" initials="RP" lastIdx="12" clrIdx="8">
    <p:extLst>
      <p:ext uri="{19B8F6BF-5375-455C-9EA6-DF929625EA0E}">
        <p15:presenceInfo xmlns:p15="http://schemas.microsoft.com/office/powerpoint/2012/main" userId="S-1-5-21-3685816821-1215056363-1987234180-120439" providerId="AD"/>
      </p:ext>
    </p:extLst>
  </p:cmAuthor>
  <p:cmAuthor id="3" name="Timothy Laurence" initials="TL" lastIdx="6" clrIdx="2">
    <p:extLst>
      <p:ext uri="{19B8F6BF-5375-455C-9EA6-DF929625EA0E}">
        <p15:presenceInfo xmlns:p15="http://schemas.microsoft.com/office/powerpoint/2012/main" userId="S-1-5-21-3685816821-1215056363-1987234180-120361" providerId="AD"/>
      </p:ext>
    </p:extLst>
  </p:cmAuthor>
  <p:cmAuthor id="10" name="Kate King-Hicks" initials="KK" lastIdx="1" clrIdx="9">
    <p:extLst>
      <p:ext uri="{19B8F6BF-5375-455C-9EA6-DF929625EA0E}">
        <p15:presenceInfo xmlns:p15="http://schemas.microsoft.com/office/powerpoint/2012/main" userId="S-1-5-21-3685816821-1215056363-1987234180-37709" providerId="AD"/>
      </p:ext>
    </p:extLst>
  </p:cmAuthor>
  <p:cmAuthor id="4" name="Annalisa Belloni" initials="AB" lastIdx="12" clrIdx="3">
    <p:extLst>
      <p:ext uri="{19B8F6BF-5375-455C-9EA6-DF929625EA0E}">
        <p15:presenceInfo xmlns:p15="http://schemas.microsoft.com/office/powerpoint/2012/main" userId="S-1-5-21-3685816821-1215056363-1987234180-78417" providerId="AD"/>
      </p:ext>
    </p:extLst>
  </p:cmAuthor>
  <p:cmAuthor id="5" name="Georgia Rendall" initials="GR" lastIdx="6" clrIdx="4">
    <p:extLst>
      <p:ext uri="{19B8F6BF-5375-455C-9EA6-DF929625EA0E}">
        <p15:presenceInfo xmlns:p15="http://schemas.microsoft.com/office/powerpoint/2012/main" userId="S-1-5-21-3685816821-1215056363-1987234180-112122" providerId="AD"/>
      </p:ext>
    </p:extLst>
  </p:cmAuthor>
  <p:cmAuthor id="6" name="Sulia Celebi" initials="SC" lastIdx="8" clrIdx="5">
    <p:extLst>
      <p:ext uri="{19B8F6BF-5375-455C-9EA6-DF929625EA0E}">
        <p15:presenceInfo xmlns:p15="http://schemas.microsoft.com/office/powerpoint/2012/main" userId="S::Sulia.Celebi@phe.gov.uk::2ee24ef4-7fdd-42a1-89b2-ae7aa85678f8"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1175E"/>
    <a:srgbClr val="CCCCD2"/>
    <a:srgbClr val="E7E7EA"/>
    <a:srgbClr val="00AE9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autoAdjust="0"/>
    <p:restoredTop sz="77363" autoAdjust="0"/>
  </p:normalViewPr>
  <p:slideViewPr>
    <p:cSldViewPr>
      <p:cViewPr varScale="1">
        <p:scale>
          <a:sx n="82" d="100"/>
          <a:sy n="82" d="100"/>
        </p:scale>
        <p:origin x="740" y="52"/>
      </p:cViewPr>
      <p:guideLst>
        <p:guide orient="horz" pos="162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4014" y="10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1.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commentAuthors" Target="commentAuthors.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notesMaster" Target="notesMasters/notes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aters, Julia" userId="62ac59e5-4a53-415f-b7fe-f72ffd151482" providerId="ADAL" clId="{ED0B005A-33CF-4408-8334-1A011A2A100C}"/>
    <pc:docChg chg="custSel modSld">
      <pc:chgData name="Waters, Julia" userId="62ac59e5-4a53-415f-b7fe-f72ffd151482" providerId="ADAL" clId="{ED0B005A-33CF-4408-8334-1A011A2A100C}" dt="2022-02-16T13:33:23.130" v="3" actId="27636"/>
      <pc:docMkLst>
        <pc:docMk/>
      </pc:docMkLst>
      <pc:sldChg chg="modSp mod">
        <pc:chgData name="Waters, Julia" userId="62ac59e5-4a53-415f-b7fe-f72ffd151482" providerId="ADAL" clId="{ED0B005A-33CF-4408-8334-1A011A2A100C}" dt="2022-02-16T13:33:23.130" v="3" actId="27636"/>
        <pc:sldMkLst>
          <pc:docMk/>
          <pc:sldMk cId="3143071226" sldId="362"/>
        </pc:sldMkLst>
        <pc:spChg chg="mod">
          <ac:chgData name="Waters, Julia" userId="62ac59e5-4a53-415f-b7fe-f72ffd151482" providerId="ADAL" clId="{ED0B005A-33CF-4408-8334-1A011A2A100C}" dt="2022-02-16T13:33:23.130" v="3" actId="27636"/>
          <ac:spMkLst>
            <pc:docMk/>
            <pc:sldMk cId="3143071226" sldId="362"/>
            <ac:spMk id="3" creationId="{0C9707E8-B1E5-49AF-9150-C76AA6FFFE15}"/>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0475" cy="497046"/>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856737" y="0"/>
            <a:ext cx="2950475" cy="497046"/>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6949E6C6-4B8F-4672-8CF4-FB16948CBE13}" type="datetimeFigureOut">
              <a:rPr lang="en-US"/>
              <a:pPr>
                <a:defRPr/>
              </a:pPr>
              <a:t>2/16/2022</a:t>
            </a:fld>
            <a:endParaRPr lang="en-US" dirty="0"/>
          </a:p>
        </p:txBody>
      </p:sp>
      <p:sp>
        <p:nvSpPr>
          <p:cNvPr id="4" name="Slide Image Placeholder 3"/>
          <p:cNvSpPr>
            <a:spLocks noGrp="1" noRot="1" noChangeAspect="1"/>
          </p:cNvSpPr>
          <p:nvPr>
            <p:ph type="sldImg" idx="2"/>
          </p:nvPr>
        </p:nvSpPr>
        <p:spPr>
          <a:xfrm>
            <a:off x="92075" y="746125"/>
            <a:ext cx="6624638" cy="3727450"/>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0879" y="4721940"/>
            <a:ext cx="5447030" cy="4473416"/>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42154"/>
            <a:ext cx="2950475" cy="497046"/>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856737" y="9442154"/>
            <a:ext cx="2950475" cy="497046"/>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9AE0CBF3-2A0A-4409-B599-FEFEAF974B88}" type="slidenum">
              <a:rPr lang="en-US"/>
              <a:pPr>
                <a:defRPr/>
              </a:pPr>
              <a:t>‹#›</a:t>
            </a:fld>
            <a:endParaRPr lang="en-US" dirty="0"/>
          </a:p>
        </p:txBody>
      </p:sp>
    </p:spTree>
    <p:extLst>
      <p:ext uri="{BB962C8B-B14F-4D97-AF65-F5344CB8AC3E}">
        <p14:creationId xmlns:p14="http://schemas.microsoft.com/office/powerpoint/2010/main" val="32551710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ヒラギノ角ゴ Pro W3" pitchFamily="84" charset="-128"/>
        <a:cs typeface="ヒラギノ角ゴ Pro W3" pitchFamily="84" charset="-128"/>
      </a:defRPr>
    </a:lvl1pPr>
    <a:lvl2pPr marL="4572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2pPr>
    <a:lvl3pPr marL="9144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3pPr>
    <a:lvl4pPr marL="13716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4pPr>
    <a:lvl5pPr marL="1828800" algn="l" rtl="0" eaLnBrk="0" fontAlgn="base" hangingPunct="0">
      <a:spcBef>
        <a:spcPct val="30000"/>
      </a:spcBef>
      <a:spcAft>
        <a:spcPct val="0"/>
      </a:spcAft>
      <a:defRPr sz="1200" kern="1200">
        <a:solidFill>
          <a:schemeClr val="tx1"/>
        </a:solidFill>
        <a:latin typeface="+mn-lt"/>
        <a:ea typeface="ヒラギノ角ゴ Pro W3" pitchFamily="8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PHE, 2020, No child left behind: Public health approach to vulnerability in childhood https://assets.publishing.service.gov.uk/government/uploads/system/uploads/attachment_data/file/913764/Public_health_approach_to_vulnerability_in_childhood.pdf </a:t>
            </a:r>
          </a:p>
          <a:p>
            <a:endParaRPr lang="en-GB" dirty="0"/>
          </a:p>
          <a:p>
            <a:endParaRPr lang="en-GB" dirty="0"/>
          </a:p>
        </p:txBody>
      </p:sp>
      <p:sp>
        <p:nvSpPr>
          <p:cNvPr id="4" name="Slide Number Placeholder 3"/>
          <p:cNvSpPr>
            <a:spLocks noGrp="1"/>
          </p:cNvSpPr>
          <p:nvPr>
            <p:ph type="sldNum" sz="quarter" idx="5"/>
          </p:nvPr>
        </p:nvSpPr>
        <p:spPr/>
        <p:txBody>
          <a:bodyPr/>
          <a:lstStyle/>
          <a:p>
            <a:pPr>
              <a:defRPr/>
            </a:pPr>
            <a:fld id="{9AE0CBF3-2A0A-4409-B599-FEFEAF974B88}" type="slidenum">
              <a:rPr lang="en-US" smtClean="0"/>
              <a:pPr>
                <a:defRPr/>
              </a:pPr>
              <a:t>4</a:t>
            </a:fld>
            <a:endParaRPr lang="en-US" dirty="0"/>
          </a:p>
        </p:txBody>
      </p:sp>
    </p:spTree>
    <p:extLst>
      <p:ext uri="{BB962C8B-B14F-4D97-AF65-F5344CB8AC3E}">
        <p14:creationId xmlns:p14="http://schemas.microsoft.com/office/powerpoint/2010/main" val="106701847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Substance misuse and mental health services administration (SAMHSA), 2014, Concept of Trauma and Guidance for a Trauma-Informed Approach, https://store.samhsa.gov/sites/default/files/d7/priv/sma14-4884.pdf </a:t>
            </a:r>
          </a:p>
          <a:p>
            <a:endParaRPr lang="en-GB" dirty="0"/>
          </a:p>
        </p:txBody>
      </p:sp>
      <p:sp>
        <p:nvSpPr>
          <p:cNvPr id="4" name="Slide Number Placeholder 3"/>
          <p:cNvSpPr>
            <a:spLocks noGrp="1"/>
          </p:cNvSpPr>
          <p:nvPr>
            <p:ph type="sldNum" sz="quarter" idx="5"/>
          </p:nvPr>
        </p:nvSpPr>
        <p:spPr/>
        <p:txBody>
          <a:bodyPr/>
          <a:lstStyle/>
          <a:p>
            <a:pPr>
              <a:defRPr/>
            </a:pPr>
            <a:fld id="{9AE0CBF3-2A0A-4409-B599-FEFEAF974B88}" type="slidenum">
              <a:rPr lang="en-US" smtClean="0"/>
              <a:pPr>
                <a:defRPr/>
              </a:pPr>
              <a:t>5</a:t>
            </a:fld>
            <a:endParaRPr lang="en-US" dirty="0"/>
          </a:p>
        </p:txBody>
      </p:sp>
    </p:spTree>
    <p:extLst>
      <p:ext uri="{BB962C8B-B14F-4D97-AF65-F5344CB8AC3E}">
        <p14:creationId xmlns:p14="http://schemas.microsoft.com/office/powerpoint/2010/main" val="19480975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Di Lemma L.C.G., Davies A.R., Ford K., Hughes K., </a:t>
            </a:r>
            <a:r>
              <a:rPr lang="en-GB" dirty="0" err="1"/>
              <a:t>Homolova</a:t>
            </a:r>
            <a:r>
              <a:rPr lang="en-GB" dirty="0"/>
              <a:t> L., </a:t>
            </a:r>
            <a:r>
              <a:rPr lang="en-GB" dirty="0" err="1"/>
              <a:t>Gray</a:t>
            </a:r>
            <a:r>
              <a:rPr lang="en-GB" dirty="0"/>
              <a:t> B and Richardson G. (2019). Responding to Adverse Childhood Experiences: An evidence review of interventions to prevent and address adversity across the life course. Public Health Wales, Cardiff and Bangor University, Wrexham.</a:t>
            </a:r>
          </a:p>
          <a:p>
            <a:endParaRPr lang="en-GB" dirty="0"/>
          </a:p>
        </p:txBody>
      </p:sp>
      <p:sp>
        <p:nvSpPr>
          <p:cNvPr id="4" name="Slide Number Placeholder 3"/>
          <p:cNvSpPr>
            <a:spLocks noGrp="1"/>
          </p:cNvSpPr>
          <p:nvPr>
            <p:ph type="sldNum" sz="quarter" idx="5"/>
          </p:nvPr>
        </p:nvSpPr>
        <p:spPr/>
        <p:txBody>
          <a:bodyPr/>
          <a:lstStyle/>
          <a:p>
            <a:pPr>
              <a:defRPr/>
            </a:pPr>
            <a:fld id="{9AE0CBF3-2A0A-4409-B599-FEFEAF974B88}" type="slidenum">
              <a:rPr lang="en-US" smtClean="0"/>
              <a:pPr>
                <a:defRPr/>
              </a:pPr>
              <a:t>7</a:t>
            </a:fld>
            <a:endParaRPr lang="en-US" dirty="0"/>
          </a:p>
        </p:txBody>
      </p:sp>
    </p:spTree>
    <p:extLst>
      <p:ext uri="{BB962C8B-B14F-4D97-AF65-F5344CB8AC3E}">
        <p14:creationId xmlns:p14="http://schemas.microsoft.com/office/powerpoint/2010/main" val="413832915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AE0CBF3-2A0A-4409-B599-FEFEAF974B88}" type="slidenum">
              <a:rPr lang="en-US" smtClean="0"/>
              <a:pPr>
                <a:defRPr/>
              </a:pPr>
              <a:t>10</a:t>
            </a:fld>
            <a:endParaRPr lang="en-US" dirty="0"/>
          </a:p>
        </p:txBody>
      </p:sp>
    </p:spTree>
    <p:extLst>
      <p:ext uri="{BB962C8B-B14F-4D97-AF65-F5344CB8AC3E}">
        <p14:creationId xmlns:p14="http://schemas.microsoft.com/office/powerpoint/2010/main" val="24335740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hyperlink" Target="mailto:publications@phe.gov.uk"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4" name="Rectangle 3"/>
          <p:cNvSpPr/>
          <p:nvPr userDrawn="1"/>
        </p:nvSpPr>
        <p:spPr>
          <a:xfrm>
            <a:off x="0" y="1599979"/>
            <a:ext cx="9144000" cy="3543523"/>
          </a:xfrm>
          <a:prstGeom prst="rect">
            <a:avLst/>
          </a:prstGeom>
          <a:solidFill>
            <a:schemeClr val="bg2"/>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800" dirty="0"/>
          </a:p>
        </p:txBody>
      </p:sp>
      <p:sp>
        <p:nvSpPr>
          <p:cNvPr id="5" name="Rectangle 4"/>
          <p:cNvSpPr>
            <a:spLocks noChangeArrowheads="1"/>
          </p:cNvSpPr>
          <p:nvPr userDrawn="1"/>
        </p:nvSpPr>
        <p:spPr bwMode="auto">
          <a:xfrm>
            <a:off x="0" y="1491632"/>
            <a:ext cx="9144000" cy="108347"/>
          </a:xfrm>
          <a:prstGeom prst="rect">
            <a:avLst/>
          </a:prstGeom>
          <a:solidFill>
            <a:srgbClr val="00AE9E"/>
          </a:solidFill>
          <a:ln w="9525">
            <a:noFill/>
            <a:miter lim="800000"/>
            <a:headEnd/>
            <a:tailEnd/>
          </a:ln>
        </p:spPr>
        <p:txBody>
          <a:bodyPr anchor="ctr">
            <a:prstTxWarp prst="textNoShape">
              <a:avLst/>
            </a:prstTxWarp>
          </a:bodyPr>
          <a:lstStyle/>
          <a:p>
            <a:pPr algn="ctr" fontAlgn="auto">
              <a:spcBef>
                <a:spcPts val="0"/>
              </a:spcBef>
              <a:spcAft>
                <a:spcPts val="0"/>
              </a:spcAft>
              <a:defRPr/>
            </a:pPr>
            <a:endParaRPr lang="en-US" sz="1800" dirty="0">
              <a:solidFill>
                <a:schemeClr val="lt1"/>
              </a:solidFill>
              <a:latin typeface="+mn-lt"/>
              <a:ea typeface="+mn-ea"/>
              <a:cs typeface="+mn-cs"/>
            </a:endParaRPr>
          </a:p>
        </p:txBody>
      </p:sp>
      <p:sp>
        <p:nvSpPr>
          <p:cNvPr id="2" name="Title 1"/>
          <p:cNvSpPr>
            <a:spLocks noGrp="1"/>
          </p:cNvSpPr>
          <p:nvPr>
            <p:ph type="ctrTitle"/>
          </p:nvPr>
        </p:nvSpPr>
        <p:spPr>
          <a:xfrm>
            <a:off x="558000" y="1869674"/>
            <a:ext cx="7633648" cy="1293377"/>
          </a:xfrm>
          <a:ln>
            <a:noFill/>
          </a:ln>
        </p:spPr>
        <p:txBody>
          <a:bodyPr anchor="t">
            <a:noAutofit/>
          </a:bodyPr>
          <a:lstStyle>
            <a:lvl1pPr algn="l">
              <a:defRPr sz="4500" baseline="0">
                <a:solidFill>
                  <a:schemeClr val="bg1"/>
                </a:solidFill>
              </a:defRPr>
            </a:lvl1pPr>
          </a:lstStyle>
          <a:p>
            <a:r>
              <a:rPr lang="en-US" dirty="0"/>
              <a:t>Click to edit Master title style</a:t>
            </a:r>
          </a:p>
        </p:txBody>
      </p:sp>
      <p:sp>
        <p:nvSpPr>
          <p:cNvPr id="3" name="Subtitle 2"/>
          <p:cNvSpPr>
            <a:spLocks noGrp="1"/>
          </p:cNvSpPr>
          <p:nvPr>
            <p:ph type="subTitle" idx="1"/>
          </p:nvPr>
        </p:nvSpPr>
        <p:spPr>
          <a:xfrm>
            <a:off x="558000" y="4515966"/>
            <a:ext cx="7633648" cy="253752"/>
          </a:xfrm>
        </p:spPr>
        <p:txBody>
          <a:bodyPr anchor="b">
            <a:normAutofit/>
          </a:bodyPr>
          <a:lstStyle>
            <a:lvl1pPr marL="0" indent="0" algn="l">
              <a:spcBef>
                <a:spcPts val="0"/>
              </a:spcBef>
              <a:buNone/>
              <a:defRPr sz="2000" b="0" i="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pic>
        <p:nvPicPr>
          <p:cNvPr id="9" name="Picture 8" descr="\\colhpafil004\Colindale_Data\HQ Group and LARS\Group Data\Design\Branding and logos\PHE logos with strapline\Small without Old French text\PHE small logo for A4.jpg"/>
          <p:cNvPicPr>
            <a:picLocks noChangeAspect="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 y="1"/>
            <a:ext cx="2921757" cy="1440000"/>
          </a:xfrm>
          <a:prstGeom prst="rect">
            <a:avLst/>
          </a:prstGeom>
          <a:noFill/>
          <a:ln>
            <a:noFill/>
          </a:ln>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1 lin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62702" y="411510"/>
            <a:ext cx="8028000" cy="486054"/>
          </a:xfrm>
        </p:spPr>
        <p:txBody>
          <a:bodyPr anchor="t" anchorCtr="0"/>
          <a:lstStyle>
            <a:lvl1pPr>
              <a:defRPr sz="4000" baseline="0">
                <a:solidFill>
                  <a:srgbClr val="00AE9E"/>
                </a:solidFill>
                <a:latin typeface="Arial" pitchFamily="34" charset="0"/>
              </a:defRPr>
            </a:lvl1pPr>
          </a:lstStyle>
          <a:p>
            <a:r>
              <a:rPr lang="en-US" dirty="0"/>
              <a:t>Click to edit Master title style</a:t>
            </a:r>
          </a:p>
        </p:txBody>
      </p:sp>
      <p:sp>
        <p:nvSpPr>
          <p:cNvPr id="3" name="Content Placeholder 2"/>
          <p:cNvSpPr>
            <a:spLocks noGrp="1"/>
          </p:cNvSpPr>
          <p:nvPr>
            <p:ph idx="1" hasCustomPrompt="1"/>
          </p:nvPr>
        </p:nvSpPr>
        <p:spPr>
          <a:xfrm>
            <a:off x="558000" y="1059584"/>
            <a:ext cx="8028000" cy="3554759"/>
          </a:xfrm>
        </p:spPr>
        <p:txBody>
          <a:bodyPr/>
          <a:lstStyle>
            <a:lvl1pPr marL="4763" indent="-4763">
              <a:lnSpc>
                <a:spcPct val="114000"/>
              </a:lnSpc>
              <a:spcBef>
                <a:spcPts val="0"/>
              </a:spcBef>
              <a:defRPr sz="1800" b="0" baseline="0">
                <a:solidFill>
                  <a:schemeClr val="tx1"/>
                </a:solidFill>
              </a:defRPr>
            </a:lvl1pPr>
          </a:lstStyle>
          <a:p>
            <a:pPr lvl="0"/>
            <a:r>
              <a:rPr lang="en-US" dirty="0"/>
              <a:t>Text should be 12-18pt Arial. Do not use other fonts.</a:t>
            </a:r>
          </a:p>
          <a:p>
            <a:pPr lvl="0"/>
            <a:endParaRPr lang="en-US" b="1" dirty="0">
              <a:latin typeface="Arial" pitchFamily="84" charset="0"/>
            </a:endParaRPr>
          </a:p>
          <a:p>
            <a:pPr lvl="0"/>
            <a:r>
              <a:rPr lang="en-US" b="1" dirty="0">
                <a:latin typeface="Arial" pitchFamily="84" charset="0"/>
              </a:rPr>
              <a:t>Note</a:t>
            </a:r>
          </a:p>
          <a:p>
            <a:pPr lvl="0"/>
            <a:r>
              <a:rPr lang="en-US" dirty="0">
                <a:latin typeface="Arial" pitchFamily="84" charset="0"/>
              </a:rPr>
              <a:t>This template should NOT be used to create publications, as this may mean</a:t>
            </a:r>
          </a:p>
          <a:p>
            <a:pPr lvl="0"/>
            <a:r>
              <a:rPr lang="en-US" dirty="0">
                <a:latin typeface="Arial" pitchFamily="84" charset="0"/>
              </a:rPr>
              <a:t>publication on GOV.UK will not be possible. </a:t>
            </a:r>
          </a:p>
          <a:p>
            <a:pPr lvl="0"/>
            <a:endParaRPr lang="en-US" dirty="0">
              <a:latin typeface="Arial" pitchFamily="84" charset="0"/>
            </a:endParaRPr>
          </a:p>
          <a:p>
            <a:pPr lvl="0"/>
            <a:r>
              <a:rPr lang="en-US" dirty="0">
                <a:latin typeface="Arial" pitchFamily="84" charset="0"/>
              </a:rPr>
              <a:t>Please contact </a:t>
            </a:r>
            <a:r>
              <a:rPr lang="en-US" dirty="0">
                <a:latin typeface="Arial" pitchFamily="84" charset="0"/>
                <a:hlinkClick r:id="rId2"/>
              </a:rPr>
              <a:t>publications@phe.gov.uk</a:t>
            </a:r>
            <a:r>
              <a:rPr lang="en-US" dirty="0">
                <a:latin typeface="Arial" pitchFamily="84" charset="0"/>
              </a:rPr>
              <a:t> for more details</a:t>
            </a:r>
          </a:p>
          <a:p>
            <a:pPr lvl="0"/>
            <a:endParaRPr lang="en-US" dirty="0"/>
          </a:p>
        </p:txBody>
      </p:sp>
      <p:sp>
        <p:nvSpPr>
          <p:cNvPr id="5" name="Slide Number Placeholder 5"/>
          <p:cNvSpPr>
            <a:spLocks noGrp="1"/>
          </p:cNvSpPr>
          <p:nvPr>
            <p:ph type="sldNum" sz="quarter" idx="10"/>
          </p:nvPr>
        </p:nvSpPr>
        <p:spPr>
          <a:xfrm>
            <a:off x="0" y="4731544"/>
            <a:ext cx="9144000" cy="411956"/>
          </a:xfrm>
        </p:spPr>
        <p:txBody>
          <a:bodyPr/>
          <a:lstStyle>
            <a:lvl1pPr>
              <a:defRPr/>
            </a:lvl1pPr>
          </a:lstStyle>
          <a:p>
            <a:pPr marL="531813">
              <a:defRPr/>
            </a:pPr>
            <a:r>
              <a:rPr lang="en-US" dirty="0"/>
              <a:t>  </a:t>
            </a:r>
            <a:fld id="{2565FA6D-D4C8-4C4C-AC4B-3269734D34D8}" type="slidenum">
              <a:rPr lang="en-US" smtClean="0"/>
              <a:pPr marL="531813">
                <a:defRPr/>
              </a:pPr>
              <a:t>‹#›</a:t>
            </a:fld>
            <a:endParaRPr lang="en-US" dirty="0"/>
          </a:p>
        </p:txBody>
      </p:sp>
      <p:sp>
        <p:nvSpPr>
          <p:cNvPr id="6" name="Footer Placeholder 5"/>
          <p:cNvSpPr>
            <a:spLocks noGrp="1"/>
          </p:cNvSpPr>
          <p:nvPr>
            <p:ph type="ftr" sz="quarter" idx="11"/>
          </p:nvPr>
        </p:nvSpPr>
        <p:spPr/>
        <p:txBody>
          <a:bodyPr/>
          <a:lstStyle>
            <a:lvl1pPr marL="173038" indent="0" algn="l">
              <a:defRPr sz="1200" baseline="0">
                <a:solidFill>
                  <a:schemeClr val="bg1"/>
                </a:solidFill>
                <a:latin typeface="Arial" pitchFamily="34" charset="0"/>
              </a:defRPr>
            </a:lvl1pPr>
          </a:lstStyle>
          <a:p>
            <a:pPr>
              <a:defRPr/>
            </a:pPr>
            <a:r>
              <a:rPr lang="en-GB" dirty="0"/>
              <a:t>OFFICIAL-SENSITIVE | COVID-19 Wider Impacts | Appendix B</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57216" y="205979"/>
            <a:ext cx="8029575" cy="857250"/>
          </a:xfrm>
          <a:prstGeom prst="rect">
            <a:avLst/>
          </a:prstGeom>
        </p:spPr>
        <p:txBody>
          <a:bodyPr vert="horz" lIns="0" tIns="0" rIns="0" bIns="0" rtlCol="0" anchor="ctr">
            <a:normAutofit/>
          </a:bodyPr>
          <a:lstStyle/>
          <a:p>
            <a:r>
              <a:rPr lang="en-US" dirty="0"/>
              <a:t>Click to edit Master title style</a:t>
            </a:r>
          </a:p>
        </p:txBody>
      </p:sp>
      <p:sp>
        <p:nvSpPr>
          <p:cNvPr id="1027" name="Text Placeholder 2"/>
          <p:cNvSpPr>
            <a:spLocks noGrp="1"/>
          </p:cNvSpPr>
          <p:nvPr>
            <p:ph type="body" idx="1"/>
          </p:nvPr>
        </p:nvSpPr>
        <p:spPr bwMode="auto">
          <a:xfrm>
            <a:off x="557216" y="1200151"/>
            <a:ext cx="8029575" cy="339447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dirty="0"/>
              <a:t>Click to edit Master text styles</a:t>
            </a:r>
          </a:p>
          <a:p>
            <a:pPr lvl="1"/>
            <a:r>
              <a:rPr lang="en-US" dirty="0"/>
              <a:t>Second level</a:t>
            </a:r>
          </a:p>
          <a:p>
            <a:pPr lvl="3"/>
            <a:r>
              <a:rPr lang="en-US" dirty="0"/>
              <a:t>Third level</a:t>
            </a:r>
          </a:p>
          <a:p>
            <a:pPr lvl="4"/>
            <a:r>
              <a:rPr lang="en-US" dirty="0"/>
              <a:t>Fourth level</a:t>
            </a:r>
          </a:p>
          <a:p>
            <a:pPr lvl="5"/>
            <a:r>
              <a:rPr lang="en-US" dirty="0"/>
              <a:t>Fifth level</a:t>
            </a:r>
          </a:p>
        </p:txBody>
      </p:sp>
      <p:sp>
        <p:nvSpPr>
          <p:cNvPr id="7" name="Slide Number Placeholder 5"/>
          <p:cNvSpPr>
            <a:spLocks noGrp="1"/>
          </p:cNvSpPr>
          <p:nvPr>
            <p:ph type="sldNum" sz="quarter" idx="4"/>
          </p:nvPr>
        </p:nvSpPr>
        <p:spPr>
          <a:xfrm>
            <a:off x="0" y="4731544"/>
            <a:ext cx="9144000" cy="411956"/>
          </a:xfrm>
          <a:prstGeom prst="rect">
            <a:avLst/>
          </a:prstGeom>
          <a:solidFill>
            <a:schemeClr val="bg2"/>
          </a:solidFill>
        </p:spPr>
        <p:txBody>
          <a:bodyPr vert="horz" wrap="square" lIns="0" tIns="0" rIns="91440" bIns="0" numCol="1" anchor="ctr" anchorCtr="0" compatLnSpc="1">
            <a:prstTxWarp prst="textNoShape">
              <a:avLst/>
            </a:prstTxWarp>
          </a:bodyPr>
          <a:lstStyle>
            <a:lvl1pPr>
              <a:defRPr sz="1200">
                <a:solidFill>
                  <a:schemeClr val="bg1"/>
                </a:solidFill>
              </a:defRPr>
            </a:lvl1pPr>
          </a:lstStyle>
          <a:p>
            <a:pPr>
              <a:defRPr/>
            </a:pPr>
            <a:r>
              <a:rPr lang="en-US" dirty="0"/>
              <a:t>  </a:t>
            </a:r>
            <a:fld id="{45F8D313-CCBE-49D6-A3BC-57B1848DFB52}" type="slidenum">
              <a:rPr lang="en-US" smtClean="0"/>
              <a:pPr>
                <a:defRPr/>
              </a:pPr>
              <a:t>‹#›</a:t>
            </a:fld>
            <a:r>
              <a:rPr lang="en-US" dirty="0"/>
              <a:t> </a:t>
            </a:r>
          </a:p>
        </p:txBody>
      </p:sp>
      <p:sp>
        <p:nvSpPr>
          <p:cNvPr id="6" name="Footer Placeholder 5"/>
          <p:cNvSpPr>
            <a:spLocks noGrp="1"/>
          </p:cNvSpPr>
          <p:nvPr>
            <p:ph type="ftr" sz="quarter" idx="3"/>
          </p:nvPr>
        </p:nvSpPr>
        <p:spPr>
          <a:xfrm>
            <a:off x="900116" y="4731544"/>
            <a:ext cx="8064375" cy="411956"/>
          </a:xfrm>
          <a:prstGeom prst="rect">
            <a:avLst/>
          </a:prstGeom>
        </p:spPr>
        <p:txBody>
          <a:bodyPr vert="horz" lIns="0" tIns="0" rIns="0" bIns="0" rtlCol="0" anchor="ctr"/>
          <a:lstStyle>
            <a:lvl1pPr algn="l" fontAlgn="auto">
              <a:spcBef>
                <a:spcPts val="0"/>
              </a:spcBef>
              <a:spcAft>
                <a:spcPts val="0"/>
              </a:spcAft>
              <a:defRPr sz="1200" baseline="0">
                <a:solidFill>
                  <a:schemeClr val="bg1"/>
                </a:solidFill>
                <a:latin typeface="Arial" pitchFamily="34" charset="0"/>
                <a:ea typeface="+mn-ea"/>
                <a:cs typeface="+mn-cs"/>
              </a:defRPr>
            </a:lvl1pPr>
          </a:lstStyle>
          <a:p>
            <a:pPr>
              <a:defRPr/>
            </a:pPr>
            <a:r>
              <a:rPr lang="en-GB" dirty="0"/>
              <a:t>OFFICIAL-SENSITIVE | COVID-19 Wider Impacts | Appendix B</a:t>
            </a:r>
            <a:endParaRPr lang="en-US" dirty="0"/>
          </a:p>
        </p:txBody>
      </p:sp>
    </p:spTree>
  </p:cSld>
  <p:clrMap bg1="lt1" tx1="dk1" bg2="lt2" tx2="dk2" accent1="accent1" accent2="accent2" accent3="accent3" accent4="accent4" accent5="accent5" accent6="accent6" hlink="hlink" folHlink="folHlink"/>
  <p:sldLayoutIdLst>
    <p:sldLayoutId id="2147483754" r:id="rId1"/>
    <p:sldLayoutId id="2147483755" r:id="rId2"/>
  </p:sldLayoutIdLst>
  <p:hf hdr="0" dt="0"/>
  <p:txStyles>
    <p:titleStyle>
      <a:lvl1pPr algn="l" rtl="0" eaLnBrk="0" fontAlgn="base" hangingPunct="0">
        <a:spcBef>
          <a:spcPct val="0"/>
        </a:spcBef>
        <a:spcAft>
          <a:spcPct val="0"/>
        </a:spcAft>
        <a:defRPr sz="4000" kern="1200" spc="-150">
          <a:solidFill>
            <a:srgbClr val="00AE9E"/>
          </a:solidFill>
          <a:latin typeface="+mj-lt"/>
          <a:ea typeface="ヒラギノ角ゴ Pro W3" pitchFamily="84" charset="-128"/>
          <a:cs typeface="ヒラギノ角ゴ Pro W3" pitchFamily="84" charset="-128"/>
        </a:defRPr>
      </a:lvl1pPr>
      <a:lvl2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2pPr>
      <a:lvl3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3pPr>
      <a:lvl4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4pPr>
      <a:lvl5pPr algn="l" rtl="0" eaLnBrk="0" fontAlgn="base" hangingPunct="0">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5pPr>
      <a:lvl6pPr marL="4572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6pPr>
      <a:lvl7pPr marL="9144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7pPr>
      <a:lvl8pPr marL="13716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8pPr>
      <a:lvl9pPr marL="1828800" algn="l" rtl="0" fontAlgn="base">
        <a:spcBef>
          <a:spcPct val="0"/>
        </a:spcBef>
        <a:spcAft>
          <a:spcPct val="0"/>
        </a:spcAft>
        <a:defRPr sz="4000">
          <a:solidFill>
            <a:schemeClr val="tx2"/>
          </a:solidFill>
          <a:latin typeface="Arial" pitchFamily="84" charset="0"/>
          <a:ea typeface="ヒラギノ角ゴ Pro W3" pitchFamily="84" charset="-128"/>
          <a:cs typeface="ヒラギノ角ゴ Pro W3" pitchFamily="84" charset="-128"/>
        </a:defRPr>
      </a:lvl9pPr>
    </p:titleStyle>
    <p:bodyStyle>
      <a:lvl1pPr marL="342900" indent="-342900" algn="l" rtl="0" eaLnBrk="0" fontAlgn="base" hangingPunct="0">
        <a:spcBef>
          <a:spcPts val="1200"/>
        </a:spcBef>
        <a:spcAft>
          <a:spcPct val="0"/>
        </a:spcAft>
        <a:buFont typeface="Arial" pitchFamily="84" charset="0"/>
        <a:defRPr kern="1200" baseline="0">
          <a:solidFill>
            <a:srgbClr val="00AE9E"/>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hyperlink" Target="https://traumainformedoregon.org/wp-content/uploads/2020/03/Considerations-for-COVID-19-Trauma-Informed-Response.pdf" TargetMode="External"/><Relationship Id="rId3" Type="http://schemas.openxmlformats.org/officeDocument/2006/relationships/hyperlink" Target="https://youngminds.org.uk/media/3091/adversity-and-trauma-informed-practice-guide-for-professionals.pdf" TargetMode="External"/><Relationship Id="rId7" Type="http://schemas.openxmlformats.org/officeDocument/2006/relationships/hyperlink" Target="https://www.centreformentalhealth.org.uk/sites/default/files/2020-05/CentreforMentalHealth_Briefing56_Trauma_MH_Coronavirus_2.pdf"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beaconhouse.org.uk/resources/" TargetMode="External"/><Relationship Id="rId5" Type="http://schemas.openxmlformats.org/officeDocument/2006/relationships/hyperlink" Target="https://www.annafreud.org/" TargetMode="External"/><Relationship Id="rId4" Type="http://schemas.openxmlformats.org/officeDocument/2006/relationships/hyperlink" Target="https://www.traumainformedschools.co.uk/resources" TargetMode="External"/><Relationship Id="rId9" Type="http://schemas.openxmlformats.org/officeDocument/2006/relationships/hyperlink" Target="https://www.local.gov.uk/our-support/workforce-and-hr-support/wellbein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B9A74C-D503-4EAC-92B8-DFB5EDD55CD5}"/>
              </a:ext>
            </a:extLst>
          </p:cNvPr>
          <p:cNvSpPr>
            <a:spLocks noGrp="1"/>
          </p:cNvSpPr>
          <p:nvPr>
            <p:ph type="ctrTitle"/>
          </p:nvPr>
        </p:nvSpPr>
        <p:spPr>
          <a:xfrm>
            <a:off x="548776" y="1779662"/>
            <a:ext cx="8046448" cy="1293377"/>
          </a:xfrm>
        </p:spPr>
        <p:txBody>
          <a:bodyPr/>
          <a:lstStyle/>
          <a:p>
            <a:r>
              <a:rPr lang="en-GB" dirty="0"/>
              <a:t>SE TARA ( Trauma , Adversity , Resilience and Attachment ) Network – </a:t>
            </a:r>
            <a:r>
              <a:rPr lang="en-GB" sz="2800" dirty="0"/>
              <a:t>TIC mapping / work in progress </a:t>
            </a:r>
            <a:br>
              <a:rPr lang="en-GB" dirty="0"/>
            </a:br>
            <a:endParaRPr lang="en-GB" dirty="0"/>
          </a:p>
        </p:txBody>
      </p:sp>
      <p:sp>
        <p:nvSpPr>
          <p:cNvPr id="3" name="Subtitle 2">
            <a:extLst>
              <a:ext uri="{FF2B5EF4-FFF2-40B4-BE49-F238E27FC236}">
                <a16:creationId xmlns:a16="http://schemas.microsoft.com/office/drawing/2014/main" id="{0C9707E8-B1E5-49AF-9150-C76AA6FFFE15}"/>
              </a:ext>
            </a:extLst>
          </p:cNvPr>
          <p:cNvSpPr>
            <a:spLocks noGrp="1"/>
          </p:cNvSpPr>
          <p:nvPr>
            <p:ph type="subTitle" idx="1"/>
          </p:nvPr>
        </p:nvSpPr>
        <p:spPr>
          <a:xfrm>
            <a:off x="558000" y="4299942"/>
            <a:ext cx="7633648" cy="469776"/>
          </a:xfrm>
        </p:spPr>
        <p:txBody>
          <a:bodyPr>
            <a:normAutofit fontScale="55000" lnSpcReduction="20000"/>
          </a:bodyPr>
          <a:lstStyle/>
          <a:p>
            <a:r>
              <a:rPr lang="en-GB" dirty="0"/>
              <a:t>Abridged </a:t>
            </a:r>
            <a:r>
              <a:rPr lang="en-GB"/>
              <a:t>Version </a:t>
            </a:r>
          </a:p>
          <a:p>
            <a:r>
              <a:rPr lang="en-GB"/>
              <a:t>Author</a:t>
            </a:r>
            <a:r>
              <a:rPr lang="en-GB" dirty="0"/>
              <a:t>: Jo Tonkin on behalf of the South East regional TARA network</a:t>
            </a:r>
          </a:p>
          <a:p>
            <a:r>
              <a:rPr lang="en-GB" dirty="0"/>
              <a:t>Date: September 2021</a:t>
            </a:r>
          </a:p>
        </p:txBody>
      </p:sp>
    </p:spTree>
    <p:extLst>
      <p:ext uri="{BB962C8B-B14F-4D97-AF65-F5344CB8AC3E}">
        <p14:creationId xmlns:p14="http://schemas.microsoft.com/office/powerpoint/2010/main" val="3143071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65241E-602B-4EF8-A440-59803C166C09}"/>
              </a:ext>
            </a:extLst>
          </p:cNvPr>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10</a:t>
            </a:fld>
            <a:endParaRPr lang="en-US" dirty="0"/>
          </a:p>
        </p:txBody>
      </p:sp>
      <p:sp>
        <p:nvSpPr>
          <p:cNvPr id="5" name="Footer Placeholder 4">
            <a:extLst>
              <a:ext uri="{FF2B5EF4-FFF2-40B4-BE49-F238E27FC236}">
                <a16:creationId xmlns:a16="http://schemas.microsoft.com/office/drawing/2014/main" id="{8C2C8D9F-8D27-439B-B48C-1B7B6A10336E}"/>
              </a:ext>
            </a:extLst>
          </p:cNvPr>
          <p:cNvSpPr>
            <a:spLocks noGrp="1"/>
          </p:cNvSpPr>
          <p:nvPr>
            <p:ph type="ftr" sz="quarter" idx="11"/>
          </p:nvPr>
        </p:nvSpPr>
        <p:spPr/>
        <p:txBody>
          <a:bodyPr/>
          <a:lstStyle/>
          <a:p>
            <a:pPr>
              <a:defRPr/>
            </a:pPr>
            <a:r>
              <a:rPr lang="en-US" dirty="0"/>
              <a:t>TARA Network Mapping </a:t>
            </a:r>
          </a:p>
          <a:p>
            <a:pPr>
              <a:defRPr/>
            </a:pPr>
            <a:endParaRPr lang="en-US" dirty="0"/>
          </a:p>
        </p:txBody>
      </p:sp>
      <p:sp>
        <p:nvSpPr>
          <p:cNvPr id="6" name="Title 1">
            <a:extLst>
              <a:ext uri="{FF2B5EF4-FFF2-40B4-BE49-F238E27FC236}">
                <a16:creationId xmlns:a16="http://schemas.microsoft.com/office/drawing/2014/main" id="{EA48A1D7-F17E-4183-BF37-27C8C6D283D4}"/>
              </a:ext>
            </a:extLst>
          </p:cNvPr>
          <p:cNvSpPr>
            <a:spLocks noGrp="1"/>
          </p:cNvSpPr>
          <p:nvPr>
            <p:ph type="title"/>
          </p:nvPr>
        </p:nvSpPr>
        <p:spPr>
          <a:xfrm>
            <a:off x="561975" y="411163"/>
            <a:ext cx="8027988" cy="485775"/>
          </a:xfrm>
        </p:spPr>
        <p:txBody>
          <a:bodyPr>
            <a:normAutofit fontScale="90000"/>
          </a:bodyPr>
          <a:lstStyle/>
          <a:p>
            <a:r>
              <a:rPr lang="en-GB" dirty="0"/>
              <a:t>Some useful resources </a:t>
            </a:r>
          </a:p>
        </p:txBody>
      </p:sp>
      <p:sp>
        <p:nvSpPr>
          <p:cNvPr id="7" name="Content Placeholder 2">
            <a:extLst>
              <a:ext uri="{FF2B5EF4-FFF2-40B4-BE49-F238E27FC236}">
                <a16:creationId xmlns:a16="http://schemas.microsoft.com/office/drawing/2014/main" id="{EAAA9E08-FE1D-4675-B0A2-451EA3714760}"/>
              </a:ext>
            </a:extLst>
          </p:cNvPr>
          <p:cNvSpPr txBox="1">
            <a:spLocks/>
          </p:cNvSpPr>
          <p:nvPr/>
        </p:nvSpPr>
        <p:spPr bwMode="auto">
          <a:xfrm>
            <a:off x="453833" y="1044427"/>
            <a:ext cx="8118456" cy="34876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GB" sz="1200" dirty="0"/>
              <a:t>Trauma informed practice guide for professionals </a:t>
            </a:r>
            <a:r>
              <a:rPr lang="en-GB" sz="1200" u="sng" dirty="0">
                <a:hlinkClick r:id="rId3"/>
              </a:rPr>
              <a:t>https://youngminds.org.uk/media/3091/adversity-and-trauma-informed-practice-guide-for-professionals.pdf</a:t>
            </a:r>
            <a:r>
              <a:rPr lang="en-GB" sz="1200" u="sng" dirty="0"/>
              <a:t> </a:t>
            </a:r>
            <a:endParaRPr lang="en-GB" sz="1200" dirty="0"/>
          </a:p>
          <a:p>
            <a:endParaRPr lang="en-GB" sz="1200" dirty="0"/>
          </a:p>
          <a:p>
            <a:r>
              <a:rPr lang="en-GB" sz="1200" dirty="0"/>
              <a:t>Trauma informed information for schools:</a:t>
            </a:r>
            <a:r>
              <a:rPr lang="en-GB" sz="1200" b="1" dirty="0"/>
              <a:t> </a:t>
            </a:r>
            <a:r>
              <a:rPr lang="en-GB" sz="1200" u="sng" dirty="0">
                <a:hlinkClick r:id="rId4"/>
              </a:rPr>
              <a:t>https://www.traumainformedschools.co.uk/resources</a:t>
            </a:r>
            <a:r>
              <a:rPr lang="en-GB" sz="1200" dirty="0"/>
              <a:t> </a:t>
            </a:r>
          </a:p>
          <a:p>
            <a:endParaRPr lang="en-GB" sz="1200" dirty="0"/>
          </a:p>
          <a:p>
            <a:r>
              <a:rPr lang="en-GB" sz="1200" dirty="0"/>
              <a:t>Anna Freud National Centre for Children and Families </a:t>
            </a:r>
            <a:r>
              <a:rPr lang="en-GB" sz="1200" u="sng" dirty="0">
                <a:hlinkClick r:id="rId5"/>
              </a:rPr>
              <a:t>https://www.annafreud.org/</a:t>
            </a:r>
            <a:r>
              <a:rPr lang="en-GB" sz="1200" dirty="0"/>
              <a:t> </a:t>
            </a:r>
          </a:p>
          <a:p>
            <a:endParaRPr lang="en-GB" sz="1200" dirty="0"/>
          </a:p>
          <a:p>
            <a:r>
              <a:rPr lang="en-GB" sz="1200" dirty="0"/>
              <a:t>Resources to support the signs of trauma: </a:t>
            </a:r>
            <a:r>
              <a:rPr lang="en-GB" sz="1200" u="sng" dirty="0">
                <a:hlinkClick r:id="rId6"/>
              </a:rPr>
              <a:t>https://beaconhouse.org.uk/resources/</a:t>
            </a:r>
            <a:endParaRPr lang="en-GB" sz="1200" dirty="0"/>
          </a:p>
          <a:p>
            <a:endParaRPr lang="en-GB" sz="1200" dirty="0"/>
          </a:p>
          <a:p>
            <a:r>
              <a:rPr lang="en-GB" sz="1200" dirty="0"/>
              <a:t>Centre for Mental Health briefings: </a:t>
            </a:r>
            <a:r>
              <a:rPr lang="en-GB" sz="1200" u="sng" dirty="0">
                <a:hlinkClick r:id="rId7"/>
              </a:rPr>
              <a:t>https://www.centreformentalhealth.org.uk/sites/default/files/2020-05/CentreforMentalHealth_Briefing56_Trauma_MH_Coronavirus_2.pdf</a:t>
            </a:r>
            <a:r>
              <a:rPr lang="en-GB" sz="1200" dirty="0"/>
              <a:t> </a:t>
            </a:r>
          </a:p>
          <a:p>
            <a:endParaRPr lang="en-GB" sz="1200" u="sng" dirty="0">
              <a:hlinkClick r:id="rId8"/>
            </a:endParaRPr>
          </a:p>
          <a:p>
            <a:r>
              <a:rPr lang="en-GB" sz="1200" u="sng" dirty="0">
                <a:hlinkClick r:id="rId8"/>
              </a:rPr>
              <a:t>Trauma informed Oregon - COVID-19 Considerations for a Trauma Informed Response for Work Settings (Organizations/Schools/Clinics)</a:t>
            </a:r>
            <a:endParaRPr lang="en-GB" sz="1200" dirty="0"/>
          </a:p>
          <a:p>
            <a:endParaRPr lang="en-GB" sz="1200" dirty="0"/>
          </a:p>
          <a:p>
            <a:r>
              <a:rPr lang="en-GB" sz="1200" dirty="0"/>
              <a:t>Resources from LGA on managing the wellbeing of staff </a:t>
            </a:r>
            <a:r>
              <a:rPr lang="en-GB" sz="1200" u="sng" dirty="0">
                <a:hlinkClick r:id="rId9"/>
              </a:rPr>
              <a:t>https://www.local.gov.uk/our-support/workforce-and-hr-support/wellbeing</a:t>
            </a:r>
            <a:endParaRPr lang="en-GB" sz="1200" dirty="0"/>
          </a:p>
          <a:p>
            <a:r>
              <a:rPr lang="en-GB" sz="1200" dirty="0"/>
              <a:t> </a:t>
            </a:r>
          </a:p>
        </p:txBody>
      </p:sp>
    </p:spTree>
    <p:extLst>
      <p:ext uri="{BB962C8B-B14F-4D97-AF65-F5344CB8AC3E}">
        <p14:creationId xmlns:p14="http://schemas.microsoft.com/office/powerpoint/2010/main" val="25823985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537F102-EE0F-442F-99BB-8CCA3E1AAADB}"/>
              </a:ext>
            </a:extLst>
          </p:cNvPr>
          <p:cNvSpPr>
            <a:spLocks noGrp="1"/>
          </p:cNvSpPr>
          <p:nvPr>
            <p:ph type="title"/>
          </p:nvPr>
        </p:nvSpPr>
        <p:spPr/>
        <p:txBody>
          <a:bodyPr>
            <a:normAutofit fontScale="90000"/>
          </a:bodyPr>
          <a:lstStyle/>
          <a:p>
            <a:r>
              <a:rPr lang="en-GB" dirty="0"/>
              <a:t>Aim  and Objectives </a:t>
            </a:r>
          </a:p>
        </p:txBody>
      </p:sp>
      <p:sp>
        <p:nvSpPr>
          <p:cNvPr id="3" name="Content Placeholder 2">
            <a:extLst>
              <a:ext uri="{FF2B5EF4-FFF2-40B4-BE49-F238E27FC236}">
                <a16:creationId xmlns:a16="http://schemas.microsoft.com/office/drawing/2014/main" id="{E4951EEB-28F3-43C4-AD60-E7B3F3F617D6}"/>
              </a:ext>
            </a:extLst>
          </p:cNvPr>
          <p:cNvSpPr>
            <a:spLocks noGrp="1"/>
          </p:cNvSpPr>
          <p:nvPr>
            <p:ph idx="1"/>
          </p:nvPr>
        </p:nvSpPr>
        <p:spPr>
          <a:xfrm>
            <a:off x="182361" y="924699"/>
            <a:ext cx="8424936" cy="3554759"/>
          </a:xfrm>
        </p:spPr>
        <p:txBody>
          <a:bodyPr/>
          <a:lstStyle/>
          <a:p>
            <a:r>
              <a:rPr lang="en-GB" dirty="0"/>
              <a:t>The aim is to identify a common language and broad approach to TIC to inform a framework for work across SE building on existing scoping undertaken by the SE ACE Network and  the Trauma Informed COVID Response group.   </a:t>
            </a:r>
          </a:p>
          <a:p>
            <a:endParaRPr lang="en-GB" dirty="0"/>
          </a:p>
          <a:p>
            <a:r>
              <a:rPr lang="en-GB" dirty="0"/>
              <a:t>By : </a:t>
            </a:r>
          </a:p>
          <a:p>
            <a:pPr marL="285750" indent="-285750">
              <a:buFont typeface="Arial" panose="020B0604020202020204" pitchFamily="34" charset="0"/>
              <a:buChar char="•"/>
            </a:pPr>
            <a:r>
              <a:rPr lang="en-GB" dirty="0"/>
              <a:t>Providing commonly used defintions</a:t>
            </a:r>
          </a:p>
          <a:p>
            <a:pPr marL="285750" indent="-285750">
              <a:buFont typeface="Arial" panose="020B0604020202020204" pitchFamily="34" charset="0"/>
              <a:buChar char="•"/>
            </a:pPr>
            <a:r>
              <a:rPr lang="en-GB" dirty="0"/>
              <a:t>By collecting together  and categorising resources used to describe, self assess and implement TIC </a:t>
            </a:r>
          </a:p>
          <a:p>
            <a:pPr marL="285750" indent="-285750">
              <a:buFont typeface="Arial" panose="020B0604020202020204" pitchFamily="34" charset="0"/>
              <a:buChar char="•"/>
            </a:pPr>
            <a:r>
              <a:rPr lang="en-GB" dirty="0"/>
              <a:t>By mapping  the systems and sites where TIC is being applied</a:t>
            </a:r>
          </a:p>
          <a:p>
            <a:pPr marL="285750" indent="-285750">
              <a:buFont typeface="Arial" panose="020B0604020202020204" pitchFamily="34" charset="0"/>
              <a:buChar char="•"/>
            </a:pPr>
            <a:r>
              <a:rPr lang="en-GB" b="1" dirty="0"/>
              <a:t>Identify questions for additional research and consider communication options </a:t>
            </a:r>
          </a:p>
        </p:txBody>
      </p:sp>
      <p:sp>
        <p:nvSpPr>
          <p:cNvPr id="4" name="Slide Number Placeholder 3">
            <a:extLst>
              <a:ext uri="{FF2B5EF4-FFF2-40B4-BE49-F238E27FC236}">
                <a16:creationId xmlns:a16="http://schemas.microsoft.com/office/drawing/2014/main" id="{C8D78D9A-6D47-46DA-BA16-6A7C99A5740B}"/>
              </a:ext>
            </a:extLst>
          </p:cNvPr>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2</a:t>
            </a:fld>
            <a:endParaRPr lang="en-US" dirty="0"/>
          </a:p>
        </p:txBody>
      </p:sp>
      <p:sp>
        <p:nvSpPr>
          <p:cNvPr id="5" name="Footer Placeholder 4">
            <a:extLst>
              <a:ext uri="{FF2B5EF4-FFF2-40B4-BE49-F238E27FC236}">
                <a16:creationId xmlns:a16="http://schemas.microsoft.com/office/drawing/2014/main" id="{FE79C5CB-3FB9-4B13-AC84-525E45A087C9}"/>
              </a:ext>
            </a:extLst>
          </p:cNvPr>
          <p:cNvSpPr>
            <a:spLocks noGrp="1"/>
          </p:cNvSpPr>
          <p:nvPr>
            <p:ph type="ftr" sz="quarter" idx="11"/>
          </p:nvPr>
        </p:nvSpPr>
        <p:spPr/>
        <p:txBody>
          <a:bodyPr/>
          <a:lstStyle/>
          <a:p>
            <a:pPr>
              <a:defRPr/>
            </a:pPr>
            <a:r>
              <a:rPr lang="en-US" dirty="0"/>
              <a:t>TARA Network Mapping </a:t>
            </a:r>
          </a:p>
          <a:p>
            <a:pPr>
              <a:defRPr/>
            </a:pPr>
            <a:endParaRPr lang="en-US" dirty="0"/>
          </a:p>
        </p:txBody>
      </p:sp>
    </p:spTree>
    <p:extLst>
      <p:ext uri="{BB962C8B-B14F-4D97-AF65-F5344CB8AC3E}">
        <p14:creationId xmlns:p14="http://schemas.microsoft.com/office/powerpoint/2010/main" val="11607965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E5BA4-2F3C-40DE-9D99-4830F40C0EF3}"/>
              </a:ext>
            </a:extLst>
          </p:cNvPr>
          <p:cNvSpPr>
            <a:spLocks noGrp="1"/>
          </p:cNvSpPr>
          <p:nvPr>
            <p:ph type="title"/>
          </p:nvPr>
        </p:nvSpPr>
        <p:spPr>
          <a:xfrm>
            <a:off x="531538" y="261028"/>
            <a:ext cx="8028000" cy="486054"/>
          </a:xfrm>
        </p:spPr>
        <p:txBody>
          <a:bodyPr>
            <a:normAutofit fontScale="90000"/>
          </a:bodyPr>
          <a:lstStyle/>
          <a:p>
            <a:r>
              <a:rPr lang="en-GB" dirty="0"/>
              <a:t>Strengths  and limitations of unifying  the response to Trauma Informed Care (TIC) :  </a:t>
            </a:r>
          </a:p>
        </p:txBody>
      </p:sp>
      <p:sp>
        <p:nvSpPr>
          <p:cNvPr id="3" name="Content Placeholder 2">
            <a:extLst>
              <a:ext uri="{FF2B5EF4-FFF2-40B4-BE49-F238E27FC236}">
                <a16:creationId xmlns:a16="http://schemas.microsoft.com/office/drawing/2014/main" id="{0B7818A4-77EC-431F-AFBB-A32B077B42E4}"/>
              </a:ext>
            </a:extLst>
          </p:cNvPr>
          <p:cNvSpPr>
            <a:spLocks noGrp="1"/>
          </p:cNvSpPr>
          <p:nvPr>
            <p:ph idx="1"/>
          </p:nvPr>
        </p:nvSpPr>
        <p:spPr>
          <a:xfrm>
            <a:off x="179512" y="1419622"/>
            <a:ext cx="8856983" cy="3240360"/>
          </a:xfrm>
        </p:spPr>
        <p:txBody>
          <a:bodyPr numCol="2"/>
          <a:lstStyle/>
          <a:p>
            <a:r>
              <a:rPr lang="en-GB" sz="1400" b="1" dirty="0"/>
              <a:t>Strengths:</a:t>
            </a:r>
          </a:p>
          <a:p>
            <a:endParaRPr lang="en-GB" sz="1400" b="1" dirty="0"/>
          </a:p>
          <a:p>
            <a:r>
              <a:rPr lang="en-GB" sz="1400" dirty="0"/>
              <a:t>TIC will be most successful when the approach is universally and proportionately understood and practiced. </a:t>
            </a:r>
          </a:p>
          <a:p>
            <a:endParaRPr lang="en-GB" sz="1400" dirty="0"/>
          </a:p>
          <a:p>
            <a:r>
              <a:rPr lang="en-GB" sz="1400" dirty="0"/>
              <a:t>TIC is an approach which can be applied across  systems, in places , across services  and in individual interactions . </a:t>
            </a:r>
          </a:p>
          <a:p>
            <a:endParaRPr lang="en-GB" sz="1400" dirty="0"/>
          </a:p>
          <a:p>
            <a:r>
              <a:rPr lang="en-GB" sz="1400" dirty="0"/>
              <a:t>TIC is likely to benefit  the workforce as well patients , service users and communities.  </a:t>
            </a:r>
          </a:p>
          <a:p>
            <a:endParaRPr lang="en-GB" sz="1400" b="1" dirty="0"/>
          </a:p>
          <a:p>
            <a:endParaRPr lang="en-GB" sz="1400" b="1" dirty="0"/>
          </a:p>
          <a:p>
            <a:r>
              <a:rPr lang="en-GB" sz="1400" b="1" dirty="0"/>
              <a:t>Limitations:  </a:t>
            </a:r>
          </a:p>
          <a:p>
            <a:endParaRPr lang="en-GB" sz="1400" b="1" dirty="0"/>
          </a:p>
          <a:p>
            <a:r>
              <a:rPr lang="en-GB" sz="1400" dirty="0"/>
              <a:t>TIC will be implemented differently in different systems and services.</a:t>
            </a:r>
          </a:p>
          <a:p>
            <a:r>
              <a:rPr lang="en-GB" sz="1400" dirty="0"/>
              <a:t> </a:t>
            </a:r>
          </a:p>
          <a:p>
            <a:r>
              <a:rPr lang="en-GB" sz="1400" dirty="0"/>
              <a:t>The understanding  and application of TIC will vary across systems and services . </a:t>
            </a:r>
          </a:p>
          <a:p>
            <a:endParaRPr lang="en-GB" sz="1400" dirty="0"/>
          </a:p>
          <a:p>
            <a:r>
              <a:rPr lang="en-GB" sz="1400" b="1" dirty="0"/>
              <a:t>TIC requires a change in culture that will be achieved not through  the implementation of a set of standards but a cycle of continual reflection and improvement . Much has still to be learnt about the implementation and impact of TIC. </a:t>
            </a:r>
          </a:p>
        </p:txBody>
      </p:sp>
      <p:sp>
        <p:nvSpPr>
          <p:cNvPr id="4" name="Slide Number Placeholder 3">
            <a:extLst>
              <a:ext uri="{FF2B5EF4-FFF2-40B4-BE49-F238E27FC236}">
                <a16:creationId xmlns:a16="http://schemas.microsoft.com/office/drawing/2014/main" id="{4493E059-3098-4940-95D7-A3ACB2D9A14F}"/>
              </a:ext>
            </a:extLst>
          </p:cNvPr>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3</a:t>
            </a:fld>
            <a:endParaRPr lang="en-US" dirty="0"/>
          </a:p>
        </p:txBody>
      </p:sp>
      <p:sp>
        <p:nvSpPr>
          <p:cNvPr id="5" name="Footer Placeholder 4">
            <a:extLst>
              <a:ext uri="{FF2B5EF4-FFF2-40B4-BE49-F238E27FC236}">
                <a16:creationId xmlns:a16="http://schemas.microsoft.com/office/drawing/2014/main" id="{BB2A6F89-8D36-4A06-9CB9-3551F714F163}"/>
              </a:ext>
            </a:extLst>
          </p:cNvPr>
          <p:cNvSpPr>
            <a:spLocks noGrp="1"/>
          </p:cNvSpPr>
          <p:nvPr>
            <p:ph type="ftr" sz="quarter" idx="11"/>
          </p:nvPr>
        </p:nvSpPr>
        <p:spPr/>
        <p:txBody>
          <a:bodyPr/>
          <a:lstStyle/>
          <a:p>
            <a:pPr>
              <a:defRPr/>
            </a:pPr>
            <a:r>
              <a:rPr lang="en-US" dirty="0"/>
              <a:t>TARA Network Mapping </a:t>
            </a:r>
          </a:p>
          <a:p>
            <a:pPr>
              <a:defRPr/>
            </a:pPr>
            <a:endParaRPr lang="en-US" dirty="0"/>
          </a:p>
        </p:txBody>
      </p:sp>
    </p:spTree>
    <p:extLst>
      <p:ext uri="{BB962C8B-B14F-4D97-AF65-F5344CB8AC3E}">
        <p14:creationId xmlns:p14="http://schemas.microsoft.com/office/powerpoint/2010/main" val="8624549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65241E-602B-4EF8-A440-59803C166C09}"/>
              </a:ext>
            </a:extLst>
          </p:cNvPr>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4</a:t>
            </a:fld>
            <a:endParaRPr lang="en-US" dirty="0"/>
          </a:p>
        </p:txBody>
      </p:sp>
      <p:sp>
        <p:nvSpPr>
          <p:cNvPr id="5" name="Footer Placeholder 4">
            <a:extLst>
              <a:ext uri="{FF2B5EF4-FFF2-40B4-BE49-F238E27FC236}">
                <a16:creationId xmlns:a16="http://schemas.microsoft.com/office/drawing/2014/main" id="{8C2C8D9F-8D27-439B-B48C-1B7B6A10336E}"/>
              </a:ext>
            </a:extLst>
          </p:cNvPr>
          <p:cNvSpPr>
            <a:spLocks noGrp="1"/>
          </p:cNvSpPr>
          <p:nvPr>
            <p:ph type="ftr" sz="quarter" idx="11"/>
          </p:nvPr>
        </p:nvSpPr>
        <p:spPr/>
        <p:txBody>
          <a:bodyPr/>
          <a:lstStyle/>
          <a:p>
            <a:pPr>
              <a:defRPr/>
            </a:pPr>
            <a:r>
              <a:rPr lang="en-US" dirty="0"/>
              <a:t>TARA Network Mapping </a:t>
            </a:r>
          </a:p>
        </p:txBody>
      </p:sp>
      <p:sp>
        <p:nvSpPr>
          <p:cNvPr id="6" name="Title 1">
            <a:extLst>
              <a:ext uri="{FF2B5EF4-FFF2-40B4-BE49-F238E27FC236}">
                <a16:creationId xmlns:a16="http://schemas.microsoft.com/office/drawing/2014/main" id="{EA48A1D7-F17E-4183-BF37-27C8C6D283D4}"/>
              </a:ext>
            </a:extLst>
          </p:cNvPr>
          <p:cNvSpPr>
            <a:spLocks noGrp="1"/>
          </p:cNvSpPr>
          <p:nvPr>
            <p:ph type="title"/>
          </p:nvPr>
        </p:nvSpPr>
        <p:spPr>
          <a:xfrm>
            <a:off x="107504" y="184863"/>
            <a:ext cx="8640960" cy="874719"/>
          </a:xfrm>
        </p:spPr>
        <p:txBody>
          <a:bodyPr>
            <a:normAutofit fontScale="90000"/>
          </a:bodyPr>
          <a:lstStyle/>
          <a:p>
            <a:r>
              <a:rPr lang="en-GB" dirty="0"/>
              <a:t>Some trauma definitions </a:t>
            </a:r>
            <a:r>
              <a:rPr lang="en-GB" sz="2200" dirty="0"/>
              <a:t>( agreed by the COVID trauma group)  </a:t>
            </a:r>
            <a:r>
              <a:rPr lang="en-GB" dirty="0"/>
              <a:t>  </a:t>
            </a:r>
          </a:p>
        </p:txBody>
      </p:sp>
      <p:sp>
        <p:nvSpPr>
          <p:cNvPr id="7" name="Content Placeholder 2">
            <a:extLst>
              <a:ext uri="{FF2B5EF4-FFF2-40B4-BE49-F238E27FC236}">
                <a16:creationId xmlns:a16="http://schemas.microsoft.com/office/drawing/2014/main" id="{EAAA9E08-FE1D-4675-B0A2-451EA3714760}"/>
              </a:ext>
            </a:extLst>
          </p:cNvPr>
          <p:cNvSpPr txBox="1">
            <a:spLocks/>
          </p:cNvSpPr>
          <p:nvPr/>
        </p:nvSpPr>
        <p:spPr bwMode="auto">
          <a:xfrm>
            <a:off x="107504" y="1036110"/>
            <a:ext cx="8640960" cy="273630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r>
              <a:rPr lang="en-GB" sz="1600" b="1" dirty="0"/>
              <a:t>Trauma: </a:t>
            </a:r>
            <a:r>
              <a:rPr lang="en-GB" sz="1600" dirty="0"/>
              <a:t>Occurs when a person experiences or witnesses a physically or emotionally harmful or life threatening event. It may be a single incident or a prolonged or repeated experience (known as complex trauma).                                                                                                                                                                                                                                                                                                                                                                                          </a:t>
            </a:r>
          </a:p>
          <a:p>
            <a:pPr marL="0" indent="0"/>
            <a:endParaRPr lang="en-GB" sz="1600" b="1" dirty="0"/>
          </a:p>
          <a:p>
            <a:pPr marL="0" indent="0"/>
            <a:r>
              <a:rPr lang="en-GB" sz="1600" b="1" dirty="0"/>
              <a:t>Trauma informed: </a:t>
            </a:r>
            <a:r>
              <a:rPr lang="en-GB" sz="1600" dirty="0"/>
              <a:t>Universal knowledge and understanding about trauma and its effects on individuals, families, communities and society.</a:t>
            </a:r>
          </a:p>
          <a:p>
            <a:pPr marL="0" indent="0"/>
            <a:endParaRPr lang="en-GB" sz="1600" b="1" dirty="0"/>
          </a:p>
          <a:p>
            <a:pPr marL="0" indent="0"/>
            <a:r>
              <a:rPr lang="en-GB" sz="1600" b="1" dirty="0"/>
              <a:t>Trauma Responsive: </a:t>
            </a:r>
            <a:r>
              <a:rPr lang="en-GB" sz="1600" dirty="0"/>
              <a:t>Policies and practices in place to minimise damage and maximize opportunities for healthy development. While many organisations are trauma informed becoming trauma-responsive means looking at all aspects of an organisations’ training and recruitment, programmes, environment, language, and values and involving and supporting all staff to better serve clients who have experienced trauma.</a:t>
            </a:r>
          </a:p>
          <a:p>
            <a:pPr marL="0" indent="0"/>
            <a:endParaRPr lang="en-GB" sz="1400" dirty="0"/>
          </a:p>
          <a:p>
            <a:pPr marL="0" indent="0"/>
            <a:endParaRPr lang="en-GB" sz="1400" dirty="0"/>
          </a:p>
        </p:txBody>
      </p:sp>
    </p:spTree>
    <p:extLst>
      <p:ext uri="{BB962C8B-B14F-4D97-AF65-F5344CB8AC3E}">
        <p14:creationId xmlns:p14="http://schemas.microsoft.com/office/powerpoint/2010/main" val="201172678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65241E-602B-4EF8-A440-59803C166C09}"/>
              </a:ext>
            </a:extLst>
          </p:cNvPr>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5</a:t>
            </a:fld>
            <a:endParaRPr lang="en-US" dirty="0"/>
          </a:p>
        </p:txBody>
      </p:sp>
      <p:sp>
        <p:nvSpPr>
          <p:cNvPr id="5" name="Footer Placeholder 4">
            <a:extLst>
              <a:ext uri="{FF2B5EF4-FFF2-40B4-BE49-F238E27FC236}">
                <a16:creationId xmlns:a16="http://schemas.microsoft.com/office/drawing/2014/main" id="{8C2C8D9F-8D27-439B-B48C-1B7B6A10336E}"/>
              </a:ext>
            </a:extLst>
          </p:cNvPr>
          <p:cNvSpPr>
            <a:spLocks noGrp="1"/>
          </p:cNvSpPr>
          <p:nvPr>
            <p:ph type="ftr" sz="quarter" idx="11"/>
          </p:nvPr>
        </p:nvSpPr>
        <p:spPr/>
        <p:txBody>
          <a:bodyPr/>
          <a:lstStyle/>
          <a:p>
            <a:pPr>
              <a:defRPr/>
            </a:pPr>
            <a:r>
              <a:rPr lang="en-GB" dirty="0"/>
              <a:t>Trauma informed insights in the context of COVID-19</a:t>
            </a:r>
            <a:endParaRPr lang="en-US" dirty="0"/>
          </a:p>
        </p:txBody>
      </p:sp>
      <p:sp>
        <p:nvSpPr>
          <p:cNvPr id="6" name="Title 1">
            <a:extLst>
              <a:ext uri="{FF2B5EF4-FFF2-40B4-BE49-F238E27FC236}">
                <a16:creationId xmlns:a16="http://schemas.microsoft.com/office/drawing/2014/main" id="{EA48A1D7-F17E-4183-BF37-27C8C6D283D4}"/>
              </a:ext>
            </a:extLst>
          </p:cNvPr>
          <p:cNvSpPr>
            <a:spLocks noGrp="1"/>
          </p:cNvSpPr>
          <p:nvPr>
            <p:ph type="title"/>
          </p:nvPr>
        </p:nvSpPr>
        <p:spPr>
          <a:xfrm>
            <a:off x="561975" y="411163"/>
            <a:ext cx="8027988" cy="485775"/>
          </a:xfrm>
        </p:spPr>
        <p:txBody>
          <a:bodyPr>
            <a:normAutofit fontScale="90000"/>
          </a:bodyPr>
          <a:lstStyle/>
          <a:p>
            <a:r>
              <a:rPr lang="en-GB" dirty="0"/>
              <a:t>Trauma informed approaches</a:t>
            </a:r>
          </a:p>
        </p:txBody>
      </p:sp>
      <p:sp>
        <p:nvSpPr>
          <p:cNvPr id="7" name="Content Placeholder 2">
            <a:extLst>
              <a:ext uri="{FF2B5EF4-FFF2-40B4-BE49-F238E27FC236}">
                <a16:creationId xmlns:a16="http://schemas.microsoft.com/office/drawing/2014/main" id="{EAAA9E08-FE1D-4675-B0A2-451EA3714760}"/>
              </a:ext>
            </a:extLst>
          </p:cNvPr>
          <p:cNvSpPr txBox="1">
            <a:spLocks/>
          </p:cNvSpPr>
          <p:nvPr/>
        </p:nvSpPr>
        <p:spPr bwMode="auto">
          <a:xfrm>
            <a:off x="396338" y="1059582"/>
            <a:ext cx="8712971" cy="2754932"/>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r>
              <a:rPr lang="en-GB" sz="1400" dirty="0"/>
              <a:t>SAMHSA “A program, organization, or system that is TI </a:t>
            </a:r>
            <a:r>
              <a:rPr lang="en-GB" sz="1400" b="1" dirty="0"/>
              <a:t>realises</a:t>
            </a:r>
            <a:r>
              <a:rPr lang="en-GB" sz="1400" dirty="0"/>
              <a:t> the widespread impact of trauma and understand potential paths for recovery; </a:t>
            </a:r>
            <a:r>
              <a:rPr lang="en-GB" sz="1400" b="1" dirty="0"/>
              <a:t>recognises</a:t>
            </a:r>
            <a:r>
              <a:rPr lang="en-GB" sz="1400" dirty="0"/>
              <a:t> the signs and symptoms of trauma in clients, families, staff, and others involved with the system; and </a:t>
            </a:r>
            <a:r>
              <a:rPr lang="en-GB" sz="1400" b="1" dirty="0"/>
              <a:t>responds </a:t>
            </a:r>
            <a:r>
              <a:rPr lang="en-GB" sz="1400" dirty="0"/>
              <a:t>by fully integrating knowledge about trauma into policies, procedures, and practices, and seeks to actively </a:t>
            </a:r>
            <a:r>
              <a:rPr lang="en-GB" sz="1400" b="1" dirty="0"/>
              <a:t>resist</a:t>
            </a:r>
            <a:r>
              <a:rPr lang="en-GB" sz="1400" dirty="0"/>
              <a:t> re-traumatisation” </a:t>
            </a:r>
          </a:p>
          <a:p>
            <a:pPr marL="0" indent="0"/>
            <a:r>
              <a:rPr lang="en-GB" sz="1400" b="1" dirty="0"/>
              <a:t>6 key principles</a:t>
            </a:r>
          </a:p>
          <a:p>
            <a:pPr marL="228600" indent="-228600">
              <a:buAutoNum type="arabicPeriod"/>
            </a:pPr>
            <a:r>
              <a:rPr lang="en-GB" sz="1400" b="1" dirty="0"/>
              <a:t>Peer support </a:t>
            </a:r>
            <a:r>
              <a:rPr lang="en-GB" sz="1400" dirty="0"/>
              <a:t>– to promote recovery and healing</a:t>
            </a:r>
          </a:p>
          <a:p>
            <a:pPr marL="228600" indent="-228600">
              <a:buAutoNum type="arabicPeriod"/>
            </a:pPr>
            <a:r>
              <a:rPr lang="en-GB" sz="1400" b="1" dirty="0"/>
              <a:t>Safety</a:t>
            </a:r>
            <a:r>
              <a:rPr lang="en-GB" sz="1400" dirty="0"/>
              <a:t> – staff and users feel physically and psychologically safe</a:t>
            </a:r>
          </a:p>
          <a:p>
            <a:pPr marL="228600" indent="-228600">
              <a:buAutoNum type="arabicPeriod"/>
            </a:pPr>
            <a:r>
              <a:rPr lang="en-GB" sz="1400" b="1" dirty="0"/>
              <a:t>Trustworthiness and transparency </a:t>
            </a:r>
            <a:r>
              <a:rPr lang="en-GB" sz="1400" dirty="0"/>
              <a:t>– operations and decisions with the goal to achieve to trust</a:t>
            </a:r>
          </a:p>
          <a:p>
            <a:pPr marL="228600" indent="-228600">
              <a:buAutoNum type="arabicPeriod"/>
            </a:pPr>
            <a:r>
              <a:rPr lang="en-GB" sz="1400" b="1" dirty="0"/>
              <a:t>Collaboration and mutuality </a:t>
            </a:r>
            <a:r>
              <a:rPr lang="en-GB" sz="1400" dirty="0"/>
              <a:t>– shared power and role across the organisation and system </a:t>
            </a:r>
          </a:p>
          <a:p>
            <a:pPr marL="228600" indent="-228600">
              <a:buAutoNum type="arabicPeriod"/>
            </a:pPr>
            <a:r>
              <a:rPr lang="en-GB" sz="1400" b="1" dirty="0"/>
              <a:t>Empowerment, voice and trust </a:t>
            </a:r>
            <a:r>
              <a:rPr lang="en-GB" sz="1400" dirty="0"/>
              <a:t>– shared decision making, promoting self-advocacy</a:t>
            </a:r>
          </a:p>
          <a:p>
            <a:pPr marL="228600" indent="-228600">
              <a:buAutoNum type="arabicPeriod"/>
            </a:pPr>
            <a:r>
              <a:rPr lang="en-GB" sz="1400" b="1" dirty="0"/>
              <a:t>Cultural, historical and gender issues </a:t>
            </a:r>
            <a:r>
              <a:rPr lang="en-GB" sz="1400" dirty="0"/>
              <a:t>– policies and processes are responsive to racial, ethnic and cultural needs </a:t>
            </a:r>
          </a:p>
          <a:p>
            <a:pPr marL="0" indent="0"/>
            <a:r>
              <a:rPr lang="en-GB" sz="1400" dirty="0"/>
              <a:t>10 domains for the implementation of a TIA across any organisation or system: governance and leadership; policy, physical environment; engagement and involvement; cross sector collaboration; (screening), assessment, treatment services; training and workforce development; progress monitoring and quality assurance; financing and evaluation</a:t>
            </a:r>
          </a:p>
          <a:p>
            <a:pPr marL="285750" indent="-285750">
              <a:buFontTx/>
              <a:buChar char="-"/>
            </a:pPr>
            <a:endParaRPr lang="en-GB" sz="1400" dirty="0"/>
          </a:p>
          <a:p>
            <a:pPr marL="285750" indent="-285750">
              <a:buFontTx/>
              <a:buChar char="-"/>
            </a:pPr>
            <a:endParaRPr lang="en-GB" dirty="0"/>
          </a:p>
          <a:p>
            <a:pPr marL="0" indent="0"/>
            <a:endParaRPr lang="en-GB" dirty="0"/>
          </a:p>
          <a:p>
            <a:pPr marL="0" indent="0"/>
            <a:r>
              <a:rPr lang="en-GB" dirty="0"/>
              <a:t> </a:t>
            </a:r>
          </a:p>
          <a:p>
            <a:pPr marL="0" indent="0"/>
            <a:endParaRPr lang="en-GB" dirty="0"/>
          </a:p>
          <a:p>
            <a:pPr marL="0" indent="0"/>
            <a:endParaRPr lang="en-GB" sz="1400" dirty="0"/>
          </a:p>
        </p:txBody>
      </p:sp>
    </p:spTree>
    <p:extLst>
      <p:ext uri="{BB962C8B-B14F-4D97-AF65-F5344CB8AC3E}">
        <p14:creationId xmlns:p14="http://schemas.microsoft.com/office/powerpoint/2010/main" val="39120638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E327EA-A0FE-426E-8C5F-E47DE837C64A}"/>
              </a:ext>
            </a:extLst>
          </p:cNvPr>
          <p:cNvSpPr>
            <a:spLocks noGrp="1"/>
          </p:cNvSpPr>
          <p:nvPr>
            <p:ph type="title"/>
          </p:nvPr>
        </p:nvSpPr>
        <p:spPr/>
        <p:txBody>
          <a:bodyPr>
            <a:normAutofit fontScale="90000"/>
          </a:bodyPr>
          <a:lstStyle/>
          <a:p>
            <a:r>
              <a:rPr lang="en-GB" dirty="0"/>
              <a:t>What that means for trauma informed practice : </a:t>
            </a:r>
          </a:p>
        </p:txBody>
      </p:sp>
      <p:sp>
        <p:nvSpPr>
          <p:cNvPr id="3" name="Content Placeholder 2">
            <a:extLst>
              <a:ext uri="{FF2B5EF4-FFF2-40B4-BE49-F238E27FC236}">
                <a16:creationId xmlns:a16="http://schemas.microsoft.com/office/drawing/2014/main" id="{E8EE2578-A0AB-45B5-9039-6D5CE7135E01}"/>
              </a:ext>
            </a:extLst>
          </p:cNvPr>
          <p:cNvSpPr>
            <a:spLocks noGrp="1"/>
          </p:cNvSpPr>
          <p:nvPr>
            <p:ph idx="1"/>
          </p:nvPr>
        </p:nvSpPr>
        <p:spPr>
          <a:xfrm>
            <a:off x="251520" y="1563638"/>
            <a:ext cx="8339182" cy="2834681"/>
          </a:xfrm>
        </p:spPr>
        <p:txBody>
          <a:bodyPr/>
          <a:lstStyle/>
          <a:p>
            <a:pPr marL="285750" indent="-285750">
              <a:buFont typeface="Arial" panose="020B0604020202020204" pitchFamily="34" charset="0"/>
              <a:buChar char="•"/>
            </a:pPr>
            <a:r>
              <a:rPr lang="en-GB" sz="1600" dirty="0"/>
              <a:t>Recognise the impact of traumatic events on functioning </a:t>
            </a:r>
          </a:p>
          <a:p>
            <a:pPr marL="285750" indent="-285750">
              <a:buFont typeface="Arial" panose="020B0604020202020204" pitchFamily="34" charset="0"/>
              <a:buChar char="•"/>
            </a:pPr>
            <a:r>
              <a:rPr lang="en-GB" sz="1600" dirty="0"/>
              <a:t>Remember that trauma responses service a purpose – they are attempts at coping </a:t>
            </a:r>
          </a:p>
          <a:p>
            <a:pPr marL="285750" indent="-285750">
              <a:buFont typeface="Arial" panose="020B0604020202020204" pitchFamily="34" charset="0"/>
              <a:buChar char="•"/>
            </a:pPr>
            <a:r>
              <a:rPr lang="en-GB" sz="1600" dirty="0"/>
              <a:t>View recovery from trauma as a primary goal </a:t>
            </a:r>
          </a:p>
          <a:p>
            <a:pPr marL="285750" indent="-285750">
              <a:buFont typeface="Arial" panose="020B0604020202020204" pitchFamily="34" charset="0"/>
              <a:buChar char="•"/>
            </a:pPr>
            <a:r>
              <a:rPr lang="en-GB" sz="1600" dirty="0"/>
              <a:t>Maximise service users control over their life </a:t>
            </a:r>
          </a:p>
          <a:p>
            <a:pPr marL="285750" indent="-285750">
              <a:buFont typeface="Arial" panose="020B0604020202020204" pitchFamily="34" charset="0"/>
              <a:buChar char="•"/>
            </a:pPr>
            <a:r>
              <a:rPr lang="en-GB" sz="1600" dirty="0"/>
              <a:t>Prioritise relationships and building trust </a:t>
            </a:r>
          </a:p>
          <a:p>
            <a:pPr marL="285750" indent="-285750">
              <a:buFont typeface="Arial" panose="020B0604020202020204" pitchFamily="34" charset="0"/>
              <a:buChar char="•"/>
            </a:pPr>
            <a:r>
              <a:rPr lang="en-GB" sz="1600" dirty="0"/>
              <a:t>Create a climate of safety , respect and acceptance </a:t>
            </a:r>
          </a:p>
          <a:p>
            <a:pPr marL="285750" indent="-285750">
              <a:buFont typeface="Arial" panose="020B0604020202020204" pitchFamily="34" charset="0"/>
              <a:buChar char="•"/>
            </a:pPr>
            <a:r>
              <a:rPr lang="en-GB" sz="1600" dirty="0"/>
              <a:t>Adaptation over symptoms and resilience over pathology</a:t>
            </a:r>
          </a:p>
          <a:p>
            <a:pPr marL="285750" indent="-285750">
              <a:buFont typeface="Arial" panose="020B0604020202020204" pitchFamily="34" charset="0"/>
              <a:buChar char="•"/>
            </a:pPr>
            <a:r>
              <a:rPr lang="en-GB" sz="1600" dirty="0"/>
              <a:t>Minimise potential for re-traumatisation </a:t>
            </a:r>
          </a:p>
          <a:p>
            <a:pPr marL="285750" indent="-285750">
              <a:buFont typeface="Arial" panose="020B0604020202020204" pitchFamily="34" charset="0"/>
              <a:buChar char="•"/>
            </a:pPr>
            <a:r>
              <a:rPr lang="en-GB" sz="1600" dirty="0"/>
              <a:t>Situate service users life experience in their cultural context</a:t>
            </a:r>
          </a:p>
          <a:p>
            <a:pPr marL="285750" indent="-285750">
              <a:buFont typeface="Arial" panose="020B0604020202020204" pitchFamily="34" charset="0"/>
              <a:buChar char="•"/>
            </a:pPr>
            <a:r>
              <a:rPr lang="en-GB" sz="1600" dirty="0"/>
              <a:t> Be aware of your own feelings and response to their trauma </a:t>
            </a:r>
          </a:p>
          <a:p>
            <a:pPr marL="211137" lvl="2" indent="0" algn="r">
              <a:buNone/>
            </a:pPr>
            <a:r>
              <a:rPr lang="en-GB" sz="1600" dirty="0"/>
              <a:t>( Elliot , </a:t>
            </a:r>
            <a:r>
              <a:rPr lang="en-GB" sz="1600" dirty="0" err="1"/>
              <a:t>Bjelajac</a:t>
            </a:r>
            <a:r>
              <a:rPr lang="en-GB" sz="1600" dirty="0"/>
              <a:t>, Fallot , Markoff and Reed, 2005) </a:t>
            </a:r>
          </a:p>
        </p:txBody>
      </p:sp>
      <p:sp>
        <p:nvSpPr>
          <p:cNvPr id="4" name="Slide Number Placeholder 3">
            <a:extLst>
              <a:ext uri="{FF2B5EF4-FFF2-40B4-BE49-F238E27FC236}">
                <a16:creationId xmlns:a16="http://schemas.microsoft.com/office/drawing/2014/main" id="{84E0940F-C436-48F4-B985-11726DAB5BF1}"/>
              </a:ext>
            </a:extLst>
          </p:cNvPr>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6</a:t>
            </a:fld>
            <a:endParaRPr lang="en-US" dirty="0"/>
          </a:p>
        </p:txBody>
      </p:sp>
      <p:sp>
        <p:nvSpPr>
          <p:cNvPr id="5" name="Footer Placeholder 4">
            <a:extLst>
              <a:ext uri="{FF2B5EF4-FFF2-40B4-BE49-F238E27FC236}">
                <a16:creationId xmlns:a16="http://schemas.microsoft.com/office/drawing/2014/main" id="{7E2B3ACA-CFEA-40D5-862F-61B3222D04B2}"/>
              </a:ext>
            </a:extLst>
          </p:cNvPr>
          <p:cNvSpPr>
            <a:spLocks noGrp="1"/>
          </p:cNvSpPr>
          <p:nvPr>
            <p:ph type="ftr" sz="quarter" idx="11"/>
          </p:nvPr>
        </p:nvSpPr>
        <p:spPr/>
        <p:txBody>
          <a:bodyPr/>
          <a:lstStyle/>
          <a:p>
            <a:pPr>
              <a:defRPr/>
            </a:pPr>
            <a:r>
              <a:rPr lang="en-US" dirty="0"/>
              <a:t>TARA Network Mapping </a:t>
            </a:r>
          </a:p>
          <a:p>
            <a:pPr>
              <a:defRPr/>
            </a:pPr>
            <a:endParaRPr lang="en-US" dirty="0"/>
          </a:p>
        </p:txBody>
      </p:sp>
    </p:spTree>
    <p:extLst>
      <p:ext uri="{BB962C8B-B14F-4D97-AF65-F5344CB8AC3E}">
        <p14:creationId xmlns:p14="http://schemas.microsoft.com/office/powerpoint/2010/main" val="20590207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65241E-602B-4EF8-A440-59803C166C09}"/>
              </a:ext>
            </a:extLst>
          </p:cNvPr>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7</a:t>
            </a:fld>
            <a:endParaRPr lang="en-US" dirty="0"/>
          </a:p>
        </p:txBody>
      </p:sp>
      <p:sp>
        <p:nvSpPr>
          <p:cNvPr id="5" name="Footer Placeholder 4">
            <a:extLst>
              <a:ext uri="{FF2B5EF4-FFF2-40B4-BE49-F238E27FC236}">
                <a16:creationId xmlns:a16="http://schemas.microsoft.com/office/drawing/2014/main" id="{8C2C8D9F-8D27-439B-B48C-1B7B6A10336E}"/>
              </a:ext>
            </a:extLst>
          </p:cNvPr>
          <p:cNvSpPr>
            <a:spLocks noGrp="1"/>
          </p:cNvSpPr>
          <p:nvPr>
            <p:ph type="ftr" sz="quarter" idx="11"/>
          </p:nvPr>
        </p:nvSpPr>
        <p:spPr/>
        <p:txBody>
          <a:bodyPr/>
          <a:lstStyle/>
          <a:p>
            <a:pPr>
              <a:defRPr/>
            </a:pPr>
            <a:r>
              <a:rPr lang="en-US" dirty="0"/>
              <a:t>TARA Network Mapping </a:t>
            </a:r>
          </a:p>
          <a:p>
            <a:pPr>
              <a:defRPr/>
            </a:pPr>
            <a:endParaRPr lang="en-US" dirty="0"/>
          </a:p>
        </p:txBody>
      </p:sp>
      <p:sp>
        <p:nvSpPr>
          <p:cNvPr id="6" name="Title 1">
            <a:extLst>
              <a:ext uri="{FF2B5EF4-FFF2-40B4-BE49-F238E27FC236}">
                <a16:creationId xmlns:a16="http://schemas.microsoft.com/office/drawing/2014/main" id="{EA48A1D7-F17E-4183-BF37-27C8C6D283D4}"/>
              </a:ext>
            </a:extLst>
          </p:cNvPr>
          <p:cNvSpPr>
            <a:spLocks noGrp="1"/>
          </p:cNvSpPr>
          <p:nvPr>
            <p:ph type="title"/>
          </p:nvPr>
        </p:nvSpPr>
        <p:spPr>
          <a:xfrm>
            <a:off x="561975" y="411163"/>
            <a:ext cx="8027988" cy="485775"/>
          </a:xfrm>
        </p:spPr>
        <p:txBody>
          <a:bodyPr>
            <a:normAutofit fontScale="90000"/>
          </a:bodyPr>
          <a:lstStyle/>
          <a:p>
            <a:r>
              <a:rPr lang="en-GB" dirty="0"/>
              <a:t>Adverse Childhood Experiences </a:t>
            </a:r>
          </a:p>
        </p:txBody>
      </p:sp>
      <p:sp>
        <p:nvSpPr>
          <p:cNvPr id="7" name="Content Placeholder 2">
            <a:extLst>
              <a:ext uri="{FF2B5EF4-FFF2-40B4-BE49-F238E27FC236}">
                <a16:creationId xmlns:a16="http://schemas.microsoft.com/office/drawing/2014/main" id="{EAAA9E08-FE1D-4675-B0A2-451EA3714760}"/>
              </a:ext>
            </a:extLst>
          </p:cNvPr>
          <p:cNvSpPr txBox="1">
            <a:spLocks/>
          </p:cNvSpPr>
          <p:nvPr/>
        </p:nvSpPr>
        <p:spPr bwMode="auto">
          <a:xfrm>
            <a:off x="-365473" y="896938"/>
            <a:ext cx="8118456" cy="34876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endParaRPr lang="en-GB" dirty="0"/>
          </a:p>
          <a:p>
            <a:pPr marL="0" indent="0"/>
            <a:endParaRPr lang="en-GB" sz="1400" dirty="0"/>
          </a:p>
        </p:txBody>
      </p:sp>
      <p:sp>
        <p:nvSpPr>
          <p:cNvPr id="11" name="Rectangle 4">
            <a:extLst>
              <a:ext uri="{FF2B5EF4-FFF2-40B4-BE49-F238E27FC236}">
                <a16:creationId xmlns:a16="http://schemas.microsoft.com/office/drawing/2014/main" id="{0C3FA1B5-5996-44A4-98AA-4C034542F4E3}"/>
              </a:ext>
            </a:extLst>
          </p:cNvPr>
          <p:cNvSpPr>
            <a:spLocks noChangeArrowheads="1"/>
          </p:cNvSpPr>
          <p:nvPr/>
        </p:nvSpPr>
        <p:spPr bwMode="auto">
          <a:xfrm>
            <a:off x="395536" y="1239312"/>
            <a:ext cx="8635228" cy="22467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tabLst>
                <a:tab pos="457200" algn="l"/>
              </a:tabLst>
              <a:defRPr>
                <a:solidFill>
                  <a:schemeClr val="tx1"/>
                </a:solidFill>
                <a:latin typeface="Arial" panose="020B0604020202020204" pitchFamily="34" charset="0"/>
              </a:defRPr>
            </a:lvl1pPr>
            <a:lvl2pPr eaLnBrk="0" hangingPunct="0">
              <a:tabLst>
                <a:tab pos="457200" algn="l"/>
              </a:tabLst>
              <a:defRPr>
                <a:solidFill>
                  <a:schemeClr val="tx1"/>
                </a:solidFill>
                <a:latin typeface="Arial" panose="020B0604020202020204" pitchFamily="34" charset="0"/>
              </a:defRPr>
            </a:lvl2pPr>
            <a:lvl3pPr eaLnBrk="0" hangingPunct="0">
              <a:tabLst>
                <a:tab pos="457200" algn="l"/>
              </a:tabLst>
              <a:defRPr>
                <a:solidFill>
                  <a:schemeClr val="tx1"/>
                </a:solidFill>
                <a:latin typeface="Arial" panose="020B0604020202020204" pitchFamily="34" charset="0"/>
              </a:defRPr>
            </a:lvl3pPr>
            <a:lvl4pPr eaLnBrk="0" hangingPunct="0">
              <a:tabLst>
                <a:tab pos="457200" algn="l"/>
              </a:tabLst>
              <a:defRPr>
                <a:solidFill>
                  <a:schemeClr val="tx1"/>
                </a:solidFill>
                <a:latin typeface="Arial" panose="020B0604020202020204" pitchFamily="34" charset="0"/>
              </a:defRPr>
            </a:lvl4pPr>
            <a:lvl5pPr eaLnBrk="0" hangingPunct="0">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GB" altLang="en-US" sz="16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ACEs include a complex set of related childhood experiences including direct abuse i.e. </a:t>
            </a:r>
            <a:r>
              <a:rPr kumimoji="0" lang="en-GB" altLang="en-US" sz="1600" b="0" i="0" u="none" strike="noStrike" cap="none" normalizeH="0" baseline="0" dirty="0">
                <a:ln>
                  <a:noFill/>
                </a:ln>
                <a:solidFill>
                  <a:schemeClr val="tx1"/>
                </a:solidFill>
                <a:effectLst/>
                <a:cs typeface="Arial" panose="020B0604020202020204" pitchFamily="34" charset="0"/>
              </a:rPr>
              <a:t>sexual, emotional, and physical and neglect and indirect abuse i.e. household dysfunction, domestic violence, drug and alcohol misuse, mental ill health, criminality, or children who live in care</a:t>
            </a:r>
            <a:r>
              <a:rPr kumimoji="0" lang="en-GB" altLang="en-US" sz="1600" b="1" i="0" u="none" strike="noStrike" cap="none" normalizeH="0" baseline="0" dirty="0">
                <a:ln>
                  <a:noFill/>
                </a:ln>
                <a:solidFill>
                  <a:schemeClr val="tx1"/>
                </a:solidFill>
                <a:effectLst/>
                <a:latin typeface="Arial" panose="020B0604020202020204" pitchFamily="34" charset="0"/>
                <a:cs typeface="Arial" panose="020B0604020202020204" pitchFamily="34" charset="0"/>
              </a:rPr>
              <a:t>. </a:t>
            </a:r>
            <a:endParaRPr kumimoji="0" lang="en-GB" altLang="en-US" sz="1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endParaRPr kumimoji="0" lang="en-GB"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r>
              <a:rPr kumimoji="0" lang="en-GB" altLang="en-US" sz="1600" b="0" i="0" u="none" strike="noStrike" cap="none" normalizeH="0" baseline="0" dirty="0">
                <a:ln>
                  <a:noFill/>
                </a:ln>
                <a:solidFill>
                  <a:schemeClr val="tx1"/>
                </a:solidFill>
                <a:effectLst/>
                <a:latin typeface="Arial" panose="020B0604020202020204" pitchFamily="34" charset="0"/>
                <a:ea typeface="Calibri" panose="020F0502020204030204" pitchFamily="34" charset="0"/>
                <a:cs typeface="Arial" panose="020B0604020202020204" pitchFamily="34" charset="0"/>
              </a:rPr>
              <a:t>Approximately half of the English population have experienced one or more ACEs, although this varies according to the type of ACE. </a:t>
            </a:r>
            <a:endParaRPr kumimoji="0" lang="en-GB" altLang="en-US" sz="1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457200" algn="l"/>
              </a:tabLst>
            </a:pPr>
            <a:br>
              <a:rPr kumimoji="0" lang="en-GB" altLang="en-US" sz="1400" b="0" i="0" u="none" strike="noStrike" cap="none" normalizeH="0" baseline="0" dirty="0">
                <a:ln>
                  <a:noFill/>
                </a:ln>
                <a:solidFill>
                  <a:schemeClr val="tx1"/>
                </a:solidFill>
                <a:effectLst/>
                <a:latin typeface="Arial" panose="020B0604020202020204" pitchFamily="34" charset="0"/>
              </a:rPr>
            </a:br>
            <a:endParaRPr kumimoji="0" lang="en-GB" altLang="en-US" sz="14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217775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3C65241E-602B-4EF8-A440-59803C166C09}"/>
              </a:ext>
            </a:extLst>
          </p:cNvPr>
          <p:cNvSpPr>
            <a:spLocks noGrp="1"/>
          </p:cNvSpPr>
          <p:nvPr>
            <p:ph type="sldNum" sz="quarter" idx="10"/>
          </p:nvPr>
        </p:nvSpPr>
        <p:spPr/>
        <p:txBody>
          <a:bodyPr/>
          <a:lstStyle/>
          <a:p>
            <a:pPr marL="531813">
              <a:defRPr/>
            </a:pPr>
            <a:r>
              <a:rPr lang="en-US" dirty="0"/>
              <a:t>  </a:t>
            </a:r>
            <a:fld id="{2565FA6D-D4C8-4C4C-AC4B-3269734D34D8}" type="slidenum">
              <a:rPr lang="en-US" smtClean="0"/>
              <a:pPr marL="531813">
                <a:defRPr/>
              </a:pPr>
              <a:t>8</a:t>
            </a:fld>
            <a:endParaRPr lang="en-US" dirty="0"/>
          </a:p>
        </p:txBody>
      </p:sp>
      <p:sp>
        <p:nvSpPr>
          <p:cNvPr id="5" name="Footer Placeholder 4">
            <a:extLst>
              <a:ext uri="{FF2B5EF4-FFF2-40B4-BE49-F238E27FC236}">
                <a16:creationId xmlns:a16="http://schemas.microsoft.com/office/drawing/2014/main" id="{8C2C8D9F-8D27-439B-B48C-1B7B6A10336E}"/>
              </a:ext>
            </a:extLst>
          </p:cNvPr>
          <p:cNvSpPr>
            <a:spLocks noGrp="1"/>
          </p:cNvSpPr>
          <p:nvPr>
            <p:ph type="ftr" sz="quarter" idx="11"/>
          </p:nvPr>
        </p:nvSpPr>
        <p:spPr/>
        <p:txBody>
          <a:bodyPr/>
          <a:lstStyle/>
          <a:p>
            <a:pPr>
              <a:defRPr/>
            </a:pPr>
            <a:endParaRPr lang="en-US" dirty="0"/>
          </a:p>
          <a:p>
            <a:pPr>
              <a:defRPr/>
            </a:pPr>
            <a:r>
              <a:rPr lang="en-US" dirty="0"/>
              <a:t>TARA Network Mapping </a:t>
            </a:r>
          </a:p>
          <a:p>
            <a:pPr>
              <a:defRPr/>
            </a:pPr>
            <a:endParaRPr lang="en-US" dirty="0"/>
          </a:p>
        </p:txBody>
      </p:sp>
      <p:sp>
        <p:nvSpPr>
          <p:cNvPr id="6" name="Title 1">
            <a:extLst>
              <a:ext uri="{FF2B5EF4-FFF2-40B4-BE49-F238E27FC236}">
                <a16:creationId xmlns:a16="http://schemas.microsoft.com/office/drawing/2014/main" id="{EA48A1D7-F17E-4183-BF37-27C8C6D283D4}"/>
              </a:ext>
            </a:extLst>
          </p:cNvPr>
          <p:cNvSpPr>
            <a:spLocks noGrp="1"/>
          </p:cNvSpPr>
          <p:nvPr>
            <p:ph type="title"/>
          </p:nvPr>
        </p:nvSpPr>
        <p:spPr>
          <a:xfrm>
            <a:off x="561975" y="411163"/>
            <a:ext cx="8027988" cy="485775"/>
          </a:xfrm>
        </p:spPr>
        <p:txBody>
          <a:bodyPr>
            <a:normAutofit fontScale="90000"/>
          </a:bodyPr>
          <a:lstStyle/>
          <a:p>
            <a:r>
              <a:rPr lang="en-GB" dirty="0"/>
              <a:t>Resilience </a:t>
            </a:r>
          </a:p>
        </p:txBody>
      </p:sp>
      <p:sp>
        <p:nvSpPr>
          <p:cNvPr id="7" name="Content Placeholder 2">
            <a:extLst>
              <a:ext uri="{FF2B5EF4-FFF2-40B4-BE49-F238E27FC236}">
                <a16:creationId xmlns:a16="http://schemas.microsoft.com/office/drawing/2014/main" id="{EAAA9E08-FE1D-4675-B0A2-451EA3714760}"/>
              </a:ext>
            </a:extLst>
          </p:cNvPr>
          <p:cNvSpPr txBox="1">
            <a:spLocks/>
          </p:cNvSpPr>
          <p:nvPr/>
        </p:nvSpPr>
        <p:spPr bwMode="auto">
          <a:xfrm>
            <a:off x="467544" y="1131590"/>
            <a:ext cx="8118456" cy="3487625"/>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lvl1pPr marL="4763" indent="-4763" algn="l" rtl="0" eaLnBrk="0" fontAlgn="base" hangingPunct="0">
              <a:lnSpc>
                <a:spcPct val="114000"/>
              </a:lnSpc>
              <a:spcBef>
                <a:spcPts val="0"/>
              </a:spcBef>
              <a:spcAft>
                <a:spcPct val="0"/>
              </a:spcAft>
              <a:buFont typeface="Arial" pitchFamily="84" charset="0"/>
              <a:defRPr sz="1800" b="0" kern="1200" baseline="0">
                <a:solidFill>
                  <a:schemeClr val="tx1"/>
                </a:solidFill>
                <a:latin typeface="Arial" pitchFamily="34" charset="0"/>
                <a:ea typeface="ヒラギノ角ゴ Pro W3" pitchFamily="84" charset="-128"/>
                <a:cs typeface="ヒラギノ角ゴ Pro W3" pitchFamily="84" charset="-128"/>
              </a:defRPr>
            </a:lvl1pPr>
            <a:lvl2pPr marL="354013" indent="-176213" algn="l" rtl="0" eaLnBrk="0" fontAlgn="base" hangingPunct="0">
              <a:spcBef>
                <a:spcPts val="600"/>
              </a:spcBef>
              <a:spcAft>
                <a:spcPct val="0"/>
              </a:spcAft>
              <a:defRPr kern="1200" baseline="0">
                <a:solidFill>
                  <a:schemeClr val="tx1"/>
                </a:solidFill>
                <a:latin typeface="Arial" pitchFamily="34" charset="0"/>
                <a:ea typeface="ヒラギノ角ゴ Pro W3" pitchFamily="84" charset="-128"/>
                <a:cs typeface="+mn-cs"/>
              </a:defRPr>
            </a:lvl2pPr>
            <a:lvl3pPr marL="215900" indent="-215900" algn="l" rtl="0" eaLnBrk="0" fontAlgn="base" hangingPunct="0">
              <a:spcBef>
                <a:spcPts val="600"/>
              </a:spcBef>
              <a:spcAft>
                <a:spcPct val="0"/>
              </a:spcAft>
              <a:buFont typeface="Arial" pitchFamily="84" charset="0"/>
              <a:buChar char="•"/>
              <a:defRPr kern="1200">
                <a:solidFill>
                  <a:schemeClr val="tx1"/>
                </a:solidFill>
                <a:latin typeface="Arial" pitchFamily="34" charset="0"/>
                <a:ea typeface="ヒラギノ角ゴ Pro W3" pitchFamily="84" charset="-128"/>
                <a:cs typeface="+mn-cs"/>
              </a:defRPr>
            </a:lvl3pPr>
            <a:lvl4pPr marL="625475" indent="-190500" algn="l" rtl="0" eaLnBrk="0" fontAlgn="base" hangingPunct="0">
              <a:spcBef>
                <a:spcPts val="600"/>
              </a:spcBef>
              <a:spcAft>
                <a:spcPct val="0"/>
              </a:spcAft>
              <a:buFont typeface="Arial" pitchFamily="34" charset="0"/>
              <a:buChar char="•"/>
              <a:defRPr sz="1600" kern="1200">
                <a:solidFill>
                  <a:schemeClr val="tx1"/>
                </a:solidFill>
                <a:latin typeface="Arial" pitchFamily="34" charset="0"/>
                <a:ea typeface="ヒラギノ角ゴ Pro W3" pitchFamily="84" charset="-128"/>
                <a:cs typeface="+mn-cs"/>
              </a:defRPr>
            </a:lvl4pPr>
            <a:lvl5pPr marL="1073150" indent="-177800" algn="l" rtl="0" eaLnBrk="0" fontAlgn="base" hangingPunct="0">
              <a:spcBef>
                <a:spcPct val="20000"/>
              </a:spcBef>
              <a:spcAft>
                <a:spcPct val="0"/>
              </a:spcAft>
              <a:buFont typeface="Arial" pitchFamily="34" charset="0"/>
              <a:buChar char="•"/>
              <a:defRPr sz="1500" kern="1200">
                <a:solidFill>
                  <a:schemeClr val="tx1"/>
                </a:solidFill>
                <a:latin typeface="Arial" pitchFamily="34" charset="0"/>
                <a:ea typeface="ヒラギノ角ゴ Pro W3" pitchFamily="84" charset="-128"/>
                <a:cs typeface="+mn-cs"/>
              </a:defRPr>
            </a:lvl5pPr>
            <a:lvl6pPr marL="1520825" indent="-187325" algn="l" defTabSz="914400" rtl="0" eaLnBrk="1" latinLnBrk="0" hangingPunct="1">
              <a:spcBef>
                <a:spcPct val="20000"/>
              </a:spcBef>
              <a:buFontTx/>
              <a:buNone/>
              <a:defRPr sz="1400" kern="1200" baseline="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r>
              <a:rPr lang="en-GB" sz="1600" dirty="0"/>
              <a:t>The ability to overcome adversity and to avoid its damaging effects. It can be a feature of individuals, groups or communities.</a:t>
            </a:r>
          </a:p>
          <a:p>
            <a:pPr marL="0" indent="0"/>
            <a:endParaRPr lang="en-GB" sz="1600" dirty="0"/>
          </a:p>
          <a:p>
            <a:pPr marL="0" indent="0"/>
            <a:r>
              <a:rPr lang="en-GB" sz="1600" dirty="0"/>
              <a:t>- Individual: self-esteem,  self-efficacy, internal locus of control, and a positive outlook</a:t>
            </a:r>
          </a:p>
          <a:p>
            <a:pPr marL="0" indent="0"/>
            <a:r>
              <a:rPr lang="en-GB" sz="1600" dirty="0"/>
              <a:t>- Family: strong parent-child relationships, and family cohesion</a:t>
            </a:r>
          </a:p>
          <a:p>
            <a:pPr marL="0" indent="0"/>
            <a:r>
              <a:rPr lang="en-GB" sz="1600" dirty="0"/>
              <a:t>- Community: peer networks, supportive communities and supportive school environment</a:t>
            </a:r>
          </a:p>
          <a:p>
            <a:endParaRPr lang="en-GB" sz="1600" dirty="0"/>
          </a:p>
          <a:p>
            <a:pPr marL="0" indent="0"/>
            <a:r>
              <a:rPr lang="en-GB" dirty="0"/>
              <a:t> </a:t>
            </a:r>
          </a:p>
          <a:p>
            <a:pPr marL="0" indent="0"/>
            <a:endParaRPr lang="en-GB" dirty="0"/>
          </a:p>
          <a:p>
            <a:pPr marL="0" indent="0"/>
            <a:endParaRPr lang="en-GB" sz="1400" dirty="0"/>
          </a:p>
        </p:txBody>
      </p:sp>
    </p:spTree>
    <p:extLst>
      <p:ext uri="{BB962C8B-B14F-4D97-AF65-F5344CB8AC3E}">
        <p14:creationId xmlns:p14="http://schemas.microsoft.com/office/powerpoint/2010/main" val="12488599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8BCD0C-55B6-47C7-A61D-66B566A2EB88}"/>
              </a:ext>
            </a:extLst>
          </p:cNvPr>
          <p:cNvSpPr>
            <a:spLocks noGrp="1"/>
          </p:cNvSpPr>
          <p:nvPr>
            <p:ph type="title"/>
          </p:nvPr>
        </p:nvSpPr>
        <p:spPr/>
        <p:txBody>
          <a:bodyPr>
            <a:normAutofit fontScale="90000"/>
          </a:bodyPr>
          <a:lstStyle/>
          <a:p>
            <a:r>
              <a:rPr lang="en-GB" dirty="0"/>
              <a:t>Anticipated outcomes of a TIC service : </a:t>
            </a:r>
          </a:p>
        </p:txBody>
      </p:sp>
      <p:pic>
        <p:nvPicPr>
          <p:cNvPr id="6" name="Content Placeholder 5">
            <a:extLst>
              <a:ext uri="{FF2B5EF4-FFF2-40B4-BE49-F238E27FC236}">
                <a16:creationId xmlns:a16="http://schemas.microsoft.com/office/drawing/2014/main" id="{BFD62BFB-17EB-494A-8C84-3950312D0823}"/>
              </a:ext>
            </a:extLst>
          </p:cNvPr>
          <p:cNvPicPr>
            <a:picLocks noGrp="1" noChangeAspect="1"/>
          </p:cNvPicPr>
          <p:nvPr>
            <p:ph idx="1"/>
          </p:nvPr>
        </p:nvPicPr>
        <p:blipFill>
          <a:blip r:embed="rId2"/>
          <a:stretch>
            <a:fillRect/>
          </a:stretch>
        </p:blipFill>
        <p:spPr>
          <a:xfrm>
            <a:off x="683568" y="1008091"/>
            <a:ext cx="5783950" cy="3556000"/>
          </a:xfrm>
          <a:prstGeom prst="rect">
            <a:avLst/>
          </a:prstGeom>
        </p:spPr>
      </p:pic>
      <p:sp>
        <p:nvSpPr>
          <p:cNvPr id="4" name="Slide Number Placeholder 3">
            <a:extLst>
              <a:ext uri="{FF2B5EF4-FFF2-40B4-BE49-F238E27FC236}">
                <a16:creationId xmlns:a16="http://schemas.microsoft.com/office/drawing/2014/main" id="{D4406DFD-321F-4177-9F99-D8FC0B726818}"/>
              </a:ext>
            </a:extLst>
          </p:cNvPr>
          <p:cNvSpPr>
            <a:spLocks noGrp="1"/>
          </p:cNvSpPr>
          <p:nvPr>
            <p:ph type="sldNum" sz="quarter" idx="10"/>
          </p:nvPr>
        </p:nvSpPr>
        <p:spPr/>
        <p:txBody>
          <a:bodyPr/>
          <a:lstStyle/>
          <a:p>
            <a:pPr marL="531813">
              <a:defRPr/>
            </a:pPr>
            <a:r>
              <a:rPr lang="en-US"/>
              <a:t>  </a:t>
            </a:r>
            <a:fld id="{2565FA6D-D4C8-4C4C-AC4B-3269734D34D8}" type="slidenum">
              <a:rPr lang="en-US" smtClean="0"/>
              <a:pPr marL="531813">
                <a:defRPr/>
              </a:pPr>
              <a:t>9</a:t>
            </a:fld>
            <a:endParaRPr lang="en-US" dirty="0"/>
          </a:p>
        </p:txBody>
      </p:sp>
      <p:sp>
        <p:nvSpPr>
          <p:cNvPr id="5" name="Footer Placeholder 4">
            <a:extLst>
              <a:ext uri="{FF2B5EF4-FFF2-40B4-BE49-F238E27FC236}">
                <a16:creationId xmlns:a16="http://schemas.microsoft.com/office/drawing/2014/main" id="{E6A32CB6-2DF4-4E0B-ABE4-BA703D6B0C9B}"/>
              </a:ext>
            </a:extLst>
          </p:cNvPr>
          <p:cNvSpPr>
            <a:spLocks noGrp="1"/>
          </p:cNvSpPr>
          <p:nvPr>
            <p:ph type="ftr" sz="quarter" idx="11"/>
          </p:nvPr>
        </p:nvSpPr>
        <p:spPr/>
        <p:txBody>
          <a:bodyPr/>
          <a:lstStyle/>
          <a:p>
            <a:pPr>
              <a:defRPr/>
            </a:pPr>
            <a:r>
              <a:rPr lang="en-US" dirty="0"/>
              <a:t>TARA Network Mapping </a:t>
            </a:r>
          </a:p>
          <a:p>
            <a:pPr>
              <a:defRPr/>
            </a:pPr>
            <a:endParaRPr lang="en-US" dirty="0"/>
          </a:p>
        </p:txBody>
      </p:sp>
      <p:sp>
        <p:nvSpPr>
          <p:cNvPr id="7" name="Rectangle 6">
            <a:extLst>
              <a:ext uri="{FF2B5EF4-FFF2-40B4-BE49-F238E27FC236}">
                <a16:creationId xmlns:a16="http://schemas.microsoft.com/office/drawing/2014/main" id="{1AAFC020-193D-4A25-9CF5-6066274E2ECB}"/>
              </a:ext>
            </a:extLst>
          </p:cNvPr>
          <p:cNvSpPr/>
          <p:nvPr/>
        </p:nvSpPr>
        <p:spPr>
          <a:xfrm>
            <a:off x="6660232" y="1035160"/>
            <a:ext cx="1728192" cy="3477875"/>
          </a:xfrm>
          <a:prstGeom prst="rect">
            <a:avLst/>
          </a:prstGeom>
        </p:spPr>
        <p:txBody>
          <a:bodyPr wrap="square">
            <a:spAutoFit/>
          </a:bodyPr>
          <a:lstStyle/>
          <a:p>
            <a:r>
              <a:rPr lang="en-GB" sz="1100" dirty="0"/>
              <a:t>Draft logic model of trauma-informed primary and community mental healthcare. TI, trauma-informed. Adapted from Germán in Dawson S, Bierce A,</a:t>
            </a:r>
          </a:p>
          <a:p>
            <a:r>
              <a:rPr lang="en-GB" sz="1100" dirty="0"/>
              <a:t>Feder G, et al. Trauma-informed</a:t>
            </a:r>
          </a:p>
          <a:p>
            <a:r>
              <a:rPr lang="en-GB" sz="1100" dirty="0"/>
              <a:t>approaches to primary and</a:t>
            </a:r>
          </a:p>
          <a:p>
            <a:r>
              <a:rPr lang="en-GB" sz="1100" dirty="0"/>
              <a:t>community mental health care:</a:t>
            </a:r>
          </a:p>
          <a:p>
            <a:r>
              <a:rPr lang="en-GB" sz="1100" dirty="0"/>
              <a:t>protocol for a mixed-methods</a:t>
            </a:r>
          </a:p>
          <a:p>
            <a:r>
              <a:rPr lang="en-GB" sz="1100" dirty="0"/>
              <a:t>systematic review. BMJ Open</a:t>
            </a:r>
          </a:p>
          <a:p>
            <a:r>
              <a:rPr lang="en-GB" sz="1100" dirty="0"/>
              <a:t>2021;11:e042112. doi:10.1136/</a:t>
            </a:r>
          </a:p>
          <a:p>
            <a:r>
              <a:rPr lang="en-GB" sz="1100" dirty="0"/>
              <a:t>bmjopen-2020-042112</a:t>
            </a:r>
          </a:p>
        </p:txBody>
      </p:sp>
    </p:spTree>
    <p:extLst>
      <p:ext uri="{BB962C8B-B14F-4D97-AF65-F5344CB8AC3E}">
        <p14:creationId xmlns:p14="http://schemas.microsoft.com/office/powerpoint/2010/main" val="3443019100"/>
      </p:ext>
    </p:extLst>
  </p:cSld>
  <p:clrMapOvr>
    <a:masterClrMapping/>
  </p:clrMapOvr>
</p:sld>
</file>

<file path=ppt/theme/theme1.xml><?xml version="1.0" encoding="utf-8"?>
<a:theme xmlns:a="http://schemas.openxmlformats.org/drawingml/2006/main" name="Office Theme">
  <a:themeElements>
    <a:clrScheme name="Public Health England">
      <a:dk1>
        <a:sysClr val="windowText" lastClr="000000"/>
      </a:dk1>
      <a:lt1>
        <a:sysClr val="window" lastClr="FFFFFF"/>
      </a:lt1>
      <a:dk2>
        <a:srgbClr val="009966"/>
      </a:dk2>
      <a:lt2>
        <a:srgbClr val="98002E"/>
      </a:lt2>
      <a:accent1>
        <a:srgbClr val="11175E"/>
      </a:accent1>
      <a:accent2>
        <a:srgbClr val="D8B5A3"/>
      </a:accent2>
      <a:accent3>
        <a:srgbClr val="F9A25E"/>
      </a:accent3>
      <a:accent4>
        <a:srgbClr val="EEB111"/>
      </a:accent4>
      <a:accent5>
        <a:srgbClr val="00B274"/>
      </a:accent5>
      <a:accent6>
        <a:srgbClr val="A7A9AC"/>
      </a:accent6>
      <a:hlink>
        <a:srgbClr val="000000"/>
      </a:hlink>
      <a:folHlink>
        <a:srgbClr val="00000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855547DEF730D74EA5543201242B40D3" ma:contentTypeVersion="8" ma:contentTypeDescription="Create a new document." ma:contentTypeScope="" ma:versionID="52423a80864e31395eb56070ce0039dc">
  <xsd:schema xmlns:xsd="http://www.w3.org/2001/XMLSchema" xmlns:xs="http://www.w3.org/2001/XMLSchema" xmlns:p="http://schemas.microsoft.com/office/2006/metadata/properties" xmlns:ns1="http://schemas.microsoft.com/sharepoint/v3" targetNamespace="http://schemas.microsoft.com/office/2006/metadata/properties" ma:root="true" ma:fieldsID="5248a340790c531f5f28813cd99774a1" ns1:_="">
    <xsd:import namespace="http://schemas.microsoft.com/sharepoint/v3"/>
    <xsd:element name="properties">
      <xsd:complexType>
        <xsd:sequence>
          <xsd:element name="documentManagement">
            <xsd:complexType>
              <xsd:all>
                <xsd:element ref="ns1:PublishingStartDate" minOccurs="0"/>
                <xsd:element ref="ns1:PublishingExpirationDate" minOccurs="0"/>
                <xsd:element ref="ns1:PublishingContac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8" nillable="true" ma:displayName="Scheduling Start Date" ma:description="" ma:internalName="PublishingStartDate">
      <xsd:simpleType>
        <xsd:restriction base="dms:Unknown"/>
      </xsd:simpleType>
    </xsd:element>
    <xsd:element name="PublishingExpirationDate" ma:index="9" nillable="true" ma:displayName="Scheduling End Date" ma:internalName="PublishingExpirationDate">
      <xsd:simpleType>
        <xsd:restriction base="dms:Unknown"/>
      </xsd:simpleType>
    </xsd:element>
    <xsd:element name="PublishingContact" ma:index="12" nillable="true" ma:displayName="Contact" ma:hidden="true" ma:list="UserInfo" ma:internalName="PublishingContact"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4971BF1-60A6-4338-A226-CFD964034A3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9A860C3-64E6-4D2A-94B1-6B6AC446E383}">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11798</TotalTime>
  <Words>1289</Words>
  <Application>Microsoft Office PowerPoint</Application>
  <PresentationFormat>On-screen Show (16:9)</PresentationFormat>
  <Paragraphs>124</Paragraphs>
  <Slides>10</Slides>
  <Notes>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10</vt:i4>
      </vt:variant>
    </vt:vector>
  </HeadingPairs>
  <TitlesOfParts>
    <vt:vector size="13" baseType="lpstr">
      <vt:lpstr>Arial</vt:lpstr>
      <vt:lpstr>Calibri</vt:lpstr>
      <vt:lpstr>Office Theme</vt:lpstr>
      <vt:lpstr>SE TARA ( Trauma , Adversity , Resilience and Attachment ) Network – TIC mapping / work in progress  </vt:lpstr>
      <vt:lpstr>Aim  and Objectives </vt:lpstr>
      <vt:lpstr>Strengths  and limitations of unifying  the response to Trauma Informed Care (TIC) :  </vt:lpstr>
      <vt:lpstr>Some trauma definitions ( agreed by the COVID trauma group)    </vt:lpstr>
      <vt:lpstr>Trauma informed approaches</vt:lpstr>
      <vt:lpstr>What that means for trauma informed practice : </vt:lpstr>
      <vt:lpstr>Adverse Childhood Experiences </vt:lpstr>
      <vt:lpstr>Resilience </vt:lpstr>
      <vt:lpstr>Anticipated outcomes of a TIC service : </vt:lpstr>
      <vt:lpstr>Some useful resources </vt:lpstr>
    </vt:vector>
  </TitlesOfParts>
  <Company>Cabinet Office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Karen Buckley</dc:creator>
  <cp:lastModifiedBy>Waters, Julia</cp:lastModifiedBy>
  <cp:revision>682</cp:revision>
  <cp:lastPrinted>2019-12-12T10:56:56Z</cp:lastPrinted>
  <dcterms:created xsi:type="dcterms:W3CDTF">2012-10-10T09:02:29Z</dcterms:created>
  <dcterms:modified xsi:type="dcterms:W3CDTF">2022-02-16T13:33:25Z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0x010100855547DEF730D74EA5543201242B40D3</vt:lpwstr>
  </property>
  <property fmtid="{D5CDD505-2E9C-101B-9397-08002B2CF9AE}" pid="3" name="PublishingExpirationDate">
    <vt:lpwstr/>
  </property>
  <property fmtid="{D5CDD505-2E9C-101B-9397-08002B2CF9AE}" pid="4" name="PublishingStartDate">
    <vt:lpwstr/>
  </property>
  <property fmtid="{D5CDD505-2E9C-101B-9397-08002B2CF9AE}" pid="5" name="PublishingContact">
    <vt:lpwstr/>
  </property>
</Properties>
</file>