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0">
  <p:sldMasterIdLst>
    <p:sldMasterId id="2147483648" r:id="rId1"/>
  </p:sldMasterIdLst>
  <p:notesMasterIdLst>
    <p:notesMasterId r:id="rId36"/>
  </p:notesMasterIdLst>
  <p:sldIdLst>
    <p:sldId id="330" r:id="rId2"/>
    <p:sldId id="297" r:id="rId3"/>
    <p:sldId id="298" r:id="rId4"/>
    <p:sldId id="299" r:id="rId5"/>
    <p:sldId id="300" r:id="rId6"/>
    <p:sldId id="301" r:id="rId7"/>
    <p:sldId id="302" r:id="rId8"/>
    <p:sldId id="303" r:id="rId9"/>
    <p:sldId id="304" r:id="rId10"/>
    <p:sldId id="305" r:id="rId11"/>
    <p:sldId id="307" r:id="rId12"/>
    <p:sldId id="308" r:id="rId13"/>
    <p:sldId id="309" r:id="rId14"/>
    <p:sldId id="310" r:id="rId15"/>
    <p:sldId id="311" r:id="rId16"/>
    <p:sldId id="312" r:id="rId17"/>
    <p:sldId id="313" r:id="rId18"/>
    <p:sldId id="314" r:id="rId19"/>
    <p:sldId id="315" r:id="rId20"/>
    <p:sldId id="316" r:id="rId21"/>
    <p:sldId id="317" r:id="rId22"/>
    <p:sldId id="318" r:id="rId23"/>
    <p:sldId id="319" r:id="rId24"/>
    <p:sldId id="320" r:id="rId25"/>
    <p:sldId id="329" r:id="rId26"/>
    <p:sldId id="321" r:id="rId27"/>
    <p:sldId id="322" r:id="rId28"/>
    <p:sldId id="323" r:id="rId29"/>
    <p:sldId id="324" r:id="rId30"/>
    <p:sldId id="325" r:id="rId31"/>
    <p:sldId id="327" r:id="rId32"/>
    <p:sldId id="331" r:id="rId33"/>
    <p:sldId id="328" r:id="rId34"/>
    <p:sldId id="326" r:id="rId3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rgstroem, Will (17486)" initials="BW(" lastIdx="6" clrIdx="0">
    <p:extLst>
      <p:ext uri="{19B8F6BF-5375-455C-9EA6-DF929625EA0E}">
        <p15:presenceInfo xmlns:p15="http://schemas.microsoft.com/office/powerpoint/2012/main" userId="S-1-5-21-166712087-3716907013-1636109673-53387" providerId="AD"/>
      </p:ext>
    </p:extLst>
  </p:cmAuthor>
  <p:cmAuthor id="2" name="Pathak, Ranjeev (41918)" initials="PR(" lastIdx="2" clrIdx="1">
    <p:extLst>
      <p:ext uri="{19B8F6BF-5375-455C-9EA6-DF929625EA0E}">
        <p15:presenceInfo xmlns:p15="http://schemas.microsoft.com/office/powerpoint/2012/main" userId="S-1-5-21-166712087-3716907013-1636109673-186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387" autoAdjust="0"/>
  </p:normalViewPr>
  <p:slideViewPr>
    <p:cSldViewPr snapToGrid="0">
      <p:cViewPr varScale="1">
        <p:scale>
          <a:sx n="59" d="100"/>
          <a:sy n="59" d="100"/>
        </p:scale>
        <p:origin x="212" y="60"/>
      </p:cViewPr>
      <p:guideLst/>
    </p:cSldViewPr>
  </p:slideViewPr>
  <p:outlineViewPr>
    <p:cViewPr>
      <p:scale>
        <a:sx n="33" d="100"/>
        <a:sy n="33" d="100"/>
      </p:scale>
      <p:origin x="0" y="-35676"/>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BE4ACF9-D9BC-4AAC-9E66-A26D0E99C718}" type="datetimeFigureOut">
              <a:rPr lang="en-GB" smtClean="0"/>
              <a:t>15/09/2021</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FBC56F1-839A-4A91-9D24-228B7902DEDD}" type="slidenum">
              <a:rPr lang="en-GB" smtClean="0"/>
              <a:t>‹#›</a:t>
            </a:fld>
            <a:endParaRPr lang="en-GB" dirty="0"/>
          </a:p>
        </p:txBody>
      </p:sp>
    </p:spTree>
    <p:extLst>
      <p:ext uri="{BB962C8B-B14F-4D97-AF65-F5344CB8AC3E}">
        <p14:creationId xmlns:p14="http://schemas.microsoft.com/office/powerpoint/2010/main" val="3817846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1</a:t>
            </a:fld>
            <a:endParaRPr lang="en-GB" dirty="0"/>
          </a:p>
        </p:txBody>
      </p:sp>
    </p:spTree>
    <p:extLst>
      <p:ext uri="{BB962C8B-B14F-4D97-AF65-F5344CB8AC3E}">
        <p14:creationId xmlns:p14="http://schemas.microsoft.com/office/powerpoint/2010/main" val="6509457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11</a:t>
            </a:fld>
            <a:endParaRPr lang="en-GB"/>
          </a:p>
        </p:txBody>
      </p:sp>
    </p:spTree>
    <p:extLst>
      <p:ext uri="{BB962C8B-B14F-4D97-AF65-F5344CB8AC3E}">
        <p14:creationId xmlns:p14="http://schemas.microsoft.com/office/powerpoint/2010/main" val="3926161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12</a:t>
            </a:fld>
            <a:endParaRPr lang="en-GB"/>
          </a:p>
        </p:txBody>
      </p:sp>
    </p:spTree>
    <p:extLst>
      <p:ext uri="{BB962C8B-B14F-4D97-AF65-F5344CB8AC3E}">
        <p14:creationId xmlns:p14="http://schemas.microsoft.com/office/powerpoint/2010/main" val="9174595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13</a:t>
            </a:fld>
            <a:endParaRPr lang="en-GB"/>
          </a:p>
        </p:txBody>
      </p:sp>
    </p:spTree>
    <p:extLst>
      <p:ext uri="{BB962C8B-B14F-4D97-AF65-F5344CB8AC3E}">
        <p14:creationId xmlns:p14="http://schemas.microsoft.com/office/powerpoint/2010/main" val="2499826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BC56F1-839A-4A91-9D24-228B7902DEDD}" type="slidenum">
              <a:rPr lang="en-GB" smtClean="0"/>
              <a:t>17</a:t>
            </a:fld>
            <a:endParaRPr lang="en-GB"/>
          </a:p>
        </p:txBody>
      </p:sp>
    </p:spTree>
    <p:extLst>
      <p:ext uri="{BB962C8B-B14F-4D97-AF65-F5344CB8AC3E}">
        <p14:creationId xmlns:p14="http://schemas.microsoft.com/office/powerpoint/2010/main" val="5736411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18</a:t>
            </a:fld>
            <a:endParaRPr lang="en-GB"/>
          </a:p>
        </p:txBody>
      </p:sp>
    </p:spTree>
    <p:extLst>
      <p:ext uri="{BB962C8B-B14F-4D97-AF65-F5344CB8AC3E}">
        <p14:creationId xmlns:p14="http://schemas.microsoft.com/office/powerpoint/2010/main" val="9556858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19</a:t>
            </a:fld>
            <a:endParaRPr lang="en-GB"/>
          </a:p>
        </p:txBody>
      </p:sp>
    </p:spTree>
    <p:extLst>
      <p:ext uri="{BB962C8B-B14F-4D97-AF65-F5344CB8AC3E}">
        <p14:creationId xmlns:p14="http://schemas.microsoft.com/office/powerpoint/2010/main" val="641141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kumimoji="0" lang="en-GB"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20</a:t>
            </a:fld>
            <a:endParaRPr lang="en-GB"/>
          </a:p>
        </p:txBody>
      </p:sp>
    </p:spTree>
    <p:extLst>
      <p:ext uri="{BB962C8B-B14F-4D97-AF65-F5344CB8AC3E}">
        <p14:creationId xmlns:p14="http://schemas.microsoft.com/office/powerpoint/2010/main" val="36683156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kumimoji="0" lang="en-GB"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23</a:t>
            </a:fld>
            <a:endParaRPr lang="en-GB"/>
          </a:p>
        </p:txBody>
      </p:sp>
    </p:spTree>
    <p:extLst>
      <p:ext uri="{BB962C8B-B14F-4D97-AF65-F5344CB8AC3E}">
        <p14:creationId xmlns:p14="http://schemas.microsoft.com/office/powerpoint/2010/main" val="28630529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kumimoji="0" lang="en-GB"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24</a:t>
            </a:fld>
            <a:endParaRPr lang="en-GB"/>
          </a:p>
        </p:txBody>
      </p:sp>
    </p:spTree>
    <p:extLst>
      <p:ext uri="{BB962C8B-B14F-4D97-AF65-F5344CB8AC3E}">
        <p14:creationId xmlns:p14="http://schemas.microsoft.com/office/powerpoint/2010/main" val="3891140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25</a:t>
            </a:fld>
            <a:endParaRPr lang="en-GB"/>
          </a:p>
        </p:txBody>
      </p:sp>
    </p:spTree>
    <p:extLst>
      <p:ext uri="{BB962C8B-B14F-4D97-AF65-F5344CB8AC3E}">
        <p14:creationId xmlns:p14="http://schemas.microsoft.com/office/powerpoint/2010/main" val="1334004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2</a:t>
            </a:fld>
            <a:endParaRPr lang="en-GB"/>
          </a:p>
        </p:txBody>
      </p:sp>
    </p:spTree>
    <p:extLst>
      <p:ext uri="{BB962C8B-B14F-4D97-AF65-F5344CB8AC3E}">
        <p14:creationId xmlns:p14="http://schemas.microsoft.com/office/powerpoint/2010/main" val="9768474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26</a:t>
            </a:fld>
            <a:endParaRPr lang="en-GB"/>
          </a:p>
        </p:txBody>
      </p:sp>
    </p:spTree>
    <p:extLst>
      <p:ext uri="{BB962C8B-B14F-4D97-AF65-F5344CB8AC3E}">
        <p14:creationId xmlns:p14="http://schemas.microsoft.com/office/powerpoint/2010/main" val="5656009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27</a:t>
            </a:fld>
            <a:endParaRPr lang="en-GB"/>
          </a:p>
        </p:txBody>
      </p:sp>
    </p:spTree>
    <p:extLst>
      <p:ext uri="{BB962C8B-B14F-4D97-AF65-F5344CB8AC3E}">
        <p14:creationId xmlns:p14="http://schemas.microsoft.com/office/powerpoint/2010/main" val="4388193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28</a:t>
            </a:fld>
            <a:endParaRPr lang="en-GB"/>
          </a:p>
        </p:txBody>
      </p:sp>
    </p:spTree>
    <p:extLst>
      <p:ext uri="{BB962C8B-B14F-4D97-AF65-F5344CB8AC3E}">
        <p14:creationId xmlns:p14="http://schemas.microsoft.com/office/powerpoint/2010/main" val="33436860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29</a:t>
            </a:fld>
            <a:endParaRPr lang="en-GB"/>
          </a:p>
        </p:txBody>
      </p:sp>
    </p:spTree>
    <p:extLst>
      <p:ext uri="{BB962C8B-B14F-4D97-AF65-F5344CB8AC3E}">
        <p14:creationId xmlns:p14="http://schemas.microsoft.com/office/powerpoint/2010/main" val="41357513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30</a:t>
            </a:fld>
            <a:endParaRPr lang="en-GB"/>
          </a:p>
        </p:txBody>
      </p:sp>
    </p:spTree>
    <p:extLst>
      <p:ext uri="{BB962C8B-B14F-4D97-AF65-F5344CB8AC3E}">
        <p14:creationId xmlns:p14="http://schemas.microsoft.com/office/powerpoint/2010/main" val="13194747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31</a:t>
            </a:fld>
            <a:endParaRPr lang="en-GB"/>
          </a:p>
        </p:txBody>
      </p:sp>
    </p:spTree>
    <p:extLst>
      <p:ext uri="{BB962C8B-B14F-4D97-AF65-F5344CB8AC3E}">
        <p14:creationId xmlns:p14="http://schemas.microsoft.com/office/powerpoint/2010/main" val="42226260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32</a:t>
            </a:fld>
            <a:endParaRPr lang="en-GB"/>
          </a:p>
        </p:txBody>
      </p:sp>
    </p:spTree>
    <p:extLst>
      <p:ext uri="{BB962C8B-B14F-4D97-AF65-F5344CB8AC3E}">
        <p14:creationId xmlns:p14="http://schemas.microsoft.com/office/powerpoint/2010/main" val="37041797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33</a:t>
            </a:fld>
            <a:endParaRPr lang="en-GB"/>
          </a:p>
        </p:txBody>
      </p:sp>
    </p:spTree>
    <p:extLst>
      <p:ext uri="{BB962C8B-B14F-4D97-AF65-F5344CB8AC3E}">
        <p14:creationId xmlns:p14="http://schemas.microsoft.com/office/powerpoint/2010/main" val="35487604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34</a:t>
            </a:fld>
            <a:endParaRPr lang="en-GB"/>
          </a:p>
        </p:txBody>
      </p:sp>
    </p:spTree>
    <p:extLst>
      <p:ext uri="{BB962C8B-B14F-4D97-AF65-F5344CB8AC3E}">
        <p14:creationId xmlns:p14="http://schemas.microsoft.com/office/powerpoint/2010/main" val="463016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3</a:t>
            </a:fld>
            <a:endParaRPr lang="en-GB"/>
          </a:p>
        </p:txBody>
      </p:sp>
    </p:spTree>
    <p:extLst>
      <p:ext uri="{BB962C8B-B14F-4D97-AF65-F5344CB8AC3E}">
        <p14:creationId xmlns:p14="http://schemas.microsoft.com/office/powerpoint/2010/main" val="3692907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5</a:t>
            </a:fld>
            <a:endParaRPr lang="en-GB"/>
          </a:p>
        </p:txBody>
      </p:sp>
    </p:spTree>
    <p:extLst>
      <p:ext uri="{BB962C8B-B14F-4D97-AF65-F5344CB8AC3E}">
        <p14:creationId xmlns:p14="http://schemas.microsoft.com/office/powerpoint/2010/main" val="2602590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6</a:t>
            </a:fld>
            <a:endParaRPr lang="en-GB"/>
          </a:p>
        </p:txBody>
      </p:sp>
    </p:spTree>
    <p:extLst>
      <p:ext uri="{BB962C8B-B14F-4D97-AF65-F5344CB8AC3E}">
        <p14:creationId xmlns:p14="http://schemas.microsoft.com/office/powerpoint/2010/main" val="408389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7</a:t>
            </a:fld>
            <a:endParaRPr lang="en-GB"/>
          </a:p>
        </p:txBody>
      </p:sp>
    </p:spTree>
    <p:extLst>
      <p:ext uri="{BB962C8B-B14F-4D97-AF65-F5344CB8AC3E}">
        <p14:creationId xmlns:p14="http://schemas.microsoft.com/office/powerpoint/2010/main" val="3762624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8</a:t>
            </a:fld>
            <a:endParaRPr lang="en-GB"/>
          </a:p>
        </p:txBody>
      </p:sp>
    </p:spTree>
    <p:extLst>
      <p:ext uri="{BB962C8B-B14F-4D97-AF65-F5344CB8AC3E}">
        <p14:creationId xmlns:p14="http://schemas.microsoft.com/office/powerpoint/2010/main" val="2340082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9</a:t>
            </a:fld>
            <a:endParaRPr lang="en-GB"/>
          </a:p>
        </p:txBody>
      </p:sp>
    </p:spTree>
    <p:extLst>
      <p:ext uri="{BB962C8B-B14F-4D97-AF65-F5344CB8AC3E}">
        <p14:creationId xmlns:p14="http://schemas.microsoft.com/office/powerpoint/2010/main" val="3977119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BC56F1-839A-4A91-9D24-228B7902DEDD}" type="slidenum">
              <a:rPr lang="en-GB" smtClean="0"/>
              <a:t>10</a:t>
            </a:fld>
            <a:endParaRPr lang="en-GB"/>
          </a:p>
        </p:txBody>
      </p:sp>
    </p:spTree>
    <p:extLst>
      <p:ext uri="{BB962C8B-B14F-4D97-AF65-F5344CB8AC3E}">
        <p14:creationId xmlns:p14="http://schemas.microsoft.com/office/powerpoint/2010/main" val="2708088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169C84E-437B-4606-B7CE-8965FAE0C9AB}" type="datetimeFigureOut">
              <a:rPr lang="en-GB" smtClean="0"/>
              <a:t>15/09/2021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5FCB17-157C-4909-8E59-BE070750B05D}" type="slidenum">
              <a:rPr lang="en-GB" smtClean="0"/>
              <a:t>‹#›</a:t>
            </a:fld>
            <a:endParaRPr lang="en-GB" dirty="0"/>
          </a:p>
        </p:txBody>
      </p:sp>
    </p:spTree>
    <p:extLst>
      <p:ext uri="{BB962C8B-B14F-4D97-AF65-F5344CB8AC3E}">
        <p14:creationId xmlns:p14="http://schemas.microsoft.com/office/powerpoint/2010/main" val="658965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169C84E-437B-4606-B7CE-8965FAE0C9AB}" type="datetimeFigureOut">
              <a:rPr lang="en-GB" smtClean="0"/>
              <a:t>15/09/2021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5FCB17-157C-4909-8E59-BE070750B05D}" type="slidenum">
              <a:rPr lang="en-GB" smtClean="0"/>
              <a:t>‹#›</a:t>
            </a:fld>
            <a:endParaRPr lang="en-GB" dirty="0"/>
          </a:p>
        </p:txBody>
      </p:sp>
    </p:spTree>
    <p:extLst>
      <p:ext uri="{BB962C8B-B14F-4D97-AF65-F5344CB8AC3E}">
        <p14:creationId xmlns:p14="http://schemas.microsoft.com/office/powerpoint/2010/main" val="164949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169C84E-437B-4606-B7CE-8965FAE0C9AB}" type="datetimeFigureOut">
              <a:rPr lang="en-GB" smtClean="0"/>
              <a:t>15/09/2021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5FCB17-157C-4909-8E59-BE070750B05D}" type="slidenum">
              <a:rPr lang="en-GB" smtClean="0"/>
              <a:t>‹#›</a:t>
            </a:fld>
            <a:endParaRPr lang="en-GB" dirty="0"/>
          </a:p>
        </p:txBody>
      </p:sp>
    </p:spTree>
    <p:extLst>
      <p:ext uri="{BB962C8B-B14F-4D97-AF65-F5344CB8AC3E}">
        <p14:creationId xmlns:p14="http://schemas.microsoft.com/office/powerpoint/2010/main" val="1021288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169C84E-437B-4606-B7CE-8965FAE0C9AB}" type="datetimeFigureOut">
              <a:rPr lang="en-GB" smtClean="0"/>
              <a:t>15/09/2021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5FCB17-157C-4909-8E59-BE070750B05D}" type="slidenum">
              <a:rPr lang="en-GB" smtClean="0"/>
              <a:t>‹#›</a:t>
            </a:fld>
            <a:endParaRPr lang="en-GB" dirty="0"/>
          </a:p>
        </p:txBody>
      </p:sp>
    </p:spTree>
    <p:extLst>
      <p:ext uri="{BB962C8B-B14F-4D97-AF65-F5344CB8AC3E}">
        <p14:creationId xmlns:p14="http://schemas.microsoft.com/office/powerpoint/2010/main" val="2705235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169C84E-437B-4606-B7CE-8965FAE0C9AB}" type="datetimeFigureOut">
              <a:rPr lang="en-GB" smtClean="0"/>
              <a:t>15/09/2021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5FCB17-157C-4909-8E59-BE070750B05D}" type="slidenum">
              <a:rPr lang="en-GB" smtClean="0"/>
              <a:t>‹#›</a:t>
            </a:fld>
            <a:endParaRPr lang="en-GB" dirty="0"/>
          </a:p>
        </p:txBody>
      </p:sp>
    </p:spTree>
    <p:extLst>
      <p:ext uri="{BB962C8B-B14F-4D97-AF65-F5344CB8AC3E}">
        <p14:creationId xmlns:p14="http://schemas.microsoft.com/office/powerpoint/2010/main" val="3847080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169C84E-437B-4606-B7CE-8965FAE0C9AB}" type="datetimeFigureOut">
              <a:rPr lang="en-GB" smtClean="0"/>
              <a:t>15/09/2021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5FCB17-157C-4909-8E59-BE070750B05D}" type="slidenum">
              <a:rPr lang="en-GB" smtClean="0"/>
              <a:t>‹#›</a:t>
            </a:fld>
            <a:endParaRPr lang="en-GB" dirty="0"/>
          </a:p>
        </p:txBody>
      </p:sp>
    </p:spTree>
    <p:extLst>
      <p:ext uri="{BB962C8B-B14F-4D97-AF65-F5344CB8AC3E}">
        <p14:creationId xmlns:p14="http://schemas.microsoft.com/office/powerpoint/2010/main" val="2377111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169C84E-437B-4606-B7CE-8965FAE0C9AB}" type="datetimeFigureOut">
              <a:rPr lang="en-GB" smtClean="0"/>
              <a:t>15/09/2021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05FCB17-157C-4909-8E59-BE070750B05D}" type="slidenum">
              <a:rPr lang="en-GB" smtClean="0"/>
              <a:t>‹#›</a:t>
            </a:fld>
            <a:endParaRPr lang="en-GB" dirty="0"/>
          </a:p>
        </p:txBody>
      </p:sp>
    </p:spTree>
    <p:extLst>
      <p:ext uri="{BB962C8B-B14F-4D97-AF65-F5344CB8AC3E}">
        <p14:creationId xmlns:p14="http://schemas.microsoft.com/office/powerpoint/2010/main" val="2445966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169C84E-437B-4606-B7CE-8965FAE0C9AB}" type="datetimeFigureOut">
              <a:rPr lang="en-GB" smtClean="0"/>
              <a:t>15/09/2021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05FCB17-157C-4909-8E59-BE070750B05D}" type="slidenum">
              <a:rPr lang="en-GB" smtClean="0"/>
              <a:t>‹#›</a:t>
            </a:fld>
            <a:endParaRPr lang="en-GB" dirty="0"/>
          </a:p>
        </p:txBody>
      </p:sp>
    </p:spTree>
    <p:extLst>
      <p:ext uri="{BB962C8B-B14F-4D97-AF65-F5344CB8AC3E}">
        <p14:creationId xmlns:p14="http://schemas.microsoft.com/office/powerpoint/2010/main" val="2274455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69C84E-437B-4606-B7CE-8965FAE0C9AB}" type="datetimeFigureOut">
              <a:rPr lang="en-GB" smtClean="0"/>
              <a:t>15/09/2021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05FCB17-157C-4909-8E59-BE070750B05D}" type="slidenum">
              <a:rPr lang="en-GB" smtClean="0"/>
              <a:t>‹#›</a:t>
            </a:fld>
            <a:endParaRPr lang="en-GB" dirty="0"/>
          </a:p>
        </p:txBody>
      </p:sp>
    </p:spTree>
    <p:extLst>
      <p:ext uri="{BB962C8B-B14F-4D97-AF65-F5344CB8AC3E}">
        <p14:creationId xmlns:p14="http://schemas.microsoft.com/office/powerpoint/2010/main" val="1991944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169C84E-437B-4606-B7CE-8965FAE0C9AB}" type="datetimeFigureOut">
              <a:rPr lang="en-GB" smtClean="0"/>
              <a:t>15/09/2021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5FCB17-157C-4909-8E59-BE070750B05D}" type="slidenum">
              <a:rPr lang="en-GB" smtClean="0"/>
              <a:t>‹#›</a:t>
            </a:fld>
            <a:endParaRPr lang="en-GB" dirty="0"/>
          </a:p>
        </p:txBody>
      </p:sp>
    </p:spTree>
    <p:extLst>
      <p:ext uri="{BB962C8B-B14F-4D97-AF65-F5344CB8AC3E}">
        <p14:creationId xmlns:p14="http://schemas.microsoft.com/office/powerpoint/2010/main" val="3418887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169C84E-437B-4606-B7CE-8965FAE0C9AB}" type="datetimeFigureOut">
              <a:rPr lang="en-GB" smtClean="0"/>
              <a:t>15/09/2021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5FCB17-157C-4909-8E59-BE070750B05D}" type="slidenum">
              <a:rPr lang="en-GB" smtClean="0"/>
              <a:t>‹#›</a:t>
            </a:fld>
            <a:endParaRPr lang="en-GB" dirty="0"/>
          </a:p>
        </p:txBody>
      </p:sp>
    </p:spTree>
    <p:extLst>
      <p:ext uri="{BB962C8B-B14F-4D97-AF65-F5344CB8AC3E}">
        <p14:creationId xmlns:p14="http://schemas.microsoft.com/office/powerpoint/2010/main" val="3511195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69C84E-437B-4606-B7CE-8965FAE0C9AB}" type="datetimeFigureOut">
              <a:rPr lang="en-GB" smtClean="0"/>
              <a:t>15/09/2021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FCB17-157C-4909-8E59-BE070750B05D}" type="slidenum">
              <a:rPr lang="en-GB" smtClean="0"/>
              <a:t>‹#›</a:t>
            </a:fld>
            <a:endParaRPr lang="en-GB" dirty="0"/>
          </a:p>
        </p:txBody>
      </p:sp>
    </p:spTree>
    <p:extLst>
      <p:ext uri="{BB962C8B-B14F-4D97-AF65-F5344CB8AC3E}">
        <p14:creationId xmlns:p14="http://schemas.microsoft.com/office/powerpoint/2010/main" val="1354372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urveygizmo.eu/s3/90278241/Hate-crime-or-no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hampshire-pcc.gov.uk/get-involved/taking-action/hatecrime"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hyperlink" Target="http://www.hampshire.police.uk/"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hampshire-pcc.gov.uk/hatecrime"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report-it.org.uk/home"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met.police.uk/true-vision-report-hate-crime/"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34.xml.rels><?xml version="1.0" encoding="UTF-8" standalone="yes"?>
<Relationships xmlns="http://schemas.openxmlformats.org/package/2006/relationships"><Relationship Id="rId3" Type="http://schemas.openxmlformats.org/officeDocument/2006/relationships/hyperlink" Target="http://www.hampshire-pcc.gov.uk/hatecrime"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55149"/>
          </a:xfrm>
        </p:spPr>
        <p:txBody>
          <a:bodyPr/>
          <a:lstStyle/>
          <a:p>
            <a:r>
              <a:rPr lang="en-GB" b="1" dirty="0"/>
              <a:t>PLEASE READ</a:t>
            </a:r>
            <a:endParaRPr lang="en-GB" dirty="0"/>
          </a:p>
        </p:txBody>
      </p:sp>
      <p:sp>
        <p:nvSpPr>
          <p:cNvPr id="3" name="Subtitle 2"/>
          <p:cNvSpPr>
            <a:spLocks noGrp="1"/>
          </p:cNvSpPr>
          <p:nvPr>
            <p:ph type="subTitle" idx="1"/>
          </p:nvPr>
        </p:nvSpPr>
        <p:spPr>
          <a:xfrm>
            <a:off x="1524000" y="2177512"/>
            <a:ext cx="9144000" cy="3613688"/>
          </a:xfrm>
        </p:spPr>
        <p:txBody>
          <a:bodyPr numCol="1">
            <a:noAutofit/>
          </a:bodyPr>
          <a:lstStyle/>
          <a:p>
            <a:pPr>
              <a:lnSpc>
                <a:spcPct val="130000"/>
              </a:lnSpc>
            </a:pPr>
            <a:r>
              <a:rPr lang="en-GB" sz="2000" b="1" dirty="0" smtClean="0"/>
              <a:t>This training presentation has been designed to provide organisations with a basic understanding of hate crime. However, in order to become </a:t>
            </a:r>
            <a:r>
              <a:rPr lang="en-GB" sz="2000" b="1" dirty="0"/>
              <a:t>fully established as a Third Party Reporting Centre, an </a:t>
            </a:r>
            <a:r>
              <a:rPr lang="en-GB" sz="2000" b="1" dirty="0" smtClean="0"/>
              <a:t>organisation MUST contact </a:t>
            </a:r>
            <a:r>
              <a:rPr lang="en-GB" sz="2000" b="1" dirty="0"/>
              <a:t>the Office of the Police and Crime Commissioner to register their </a:t>
            </a:r>
            <a:r>
              <a:rPr lang="en-GB" sz="2000" b="1" dirty="0" smtClean="0"/>
              <a:t>interest. This is so we can ensure you have the right processes in place, are linked in appropriately with your local District Inspector and Community Cohesion Officer, and receive the right support and training going forward.</a:t>
            </a:r>
          </a:p>
          <a:p>
            <a:pPr>
              <a:lnSpc>
                <a:spcPct val="130000"/>
              </a:lnSpc>
            </a:pPr>
            <a:r>
              <a:rPr lang="en-GB" sz="2000" b="1" dirty="0" smtClean="0"/>
              <a:t>Without this in place we will not be able to support you. </a:t>
            </a:r>
            <a:endParaRPr lang="en-GB" sz="2000" dirty="0"/>
          </a:p>
        </p:txBody>
      </p:sp>
    </p:spTree>
    <p:extLst>
      <p:ext uri="{BB962C8B-B14F-4D97-AF65-F5344CB8AC3E}">
        <p14:creationId xmlns:p14="http://schemas.microsoft.com/office/powerpoint/2010/main" val="33728321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40080"/>
            <a:ext cx="7579151" cy="4837814"/>
          </a:xfrm>
        </p:spPr>
        <p:txBody>
          <a:bodyPr>
            <a:normAutofit/>
          </a:bodyPr>
          <a:lstStyle/>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p:txBody>
      </p:sp>
      <p:sp>
        <p:nvSpPr>
          <p:cNvPr id="5" name="Rectangle 4"/>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72880"/>
              </a:solidFill>
            </a:endParaRPr>
          </a:p>
        </p:txBody>
      </p:sp>
      <p:sp>
        <p:nvSpPr>
          <p:cNvPr id="6" name="Title 1"/>
          <p:cNvSpPr>
            <a:spLocks noGrp="1"/>
          </p:cNvSpPr>
          <p:nvPr>
            <p:ph type="title"/>
          </p:nvPr>
        </p:nvSpPr>
        <p:spPr>
          <a:xfrm>
            <a:off x="602530" y="343255"/>
            <a:ext cx="10515600"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a:t>
            </a:r>
            <a:r>
              <a:rPr lang="en-GB" sz="3600" dirty="0" smtClean="0">
                <a:solidFill>
                  <a:schemeClr val="bg1"/>
                </a:solidFill>
                <a:latin typeface="Bungee" charset="0"/>
                <a:ea typeface="Bungee" charset="0"/>
                <a:cs typeface="Bungee" charset="0"/>
              </a:rPr>
              <a:t>– Justice Gap</a:t>
            </a:r>
            <a:endParaRPr lang="en-GB" sz="3600" dirty="0">
              <a:solidFill>
                <a:schemeClr val="bg1"/>
              </a:solidFill>
              <a:latin typeface="Bungee" charset="0"/>
              <a:ea typeface="Bungee" charset="0"/>
              <a:cs typeface="Bungee"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pic>
        <p:nvPicPr>
          <p:cNvPr id="9" name="Picture 8"/>
          <p:cNvPicPr/>
          <p:nvPr/>
        </p:nvPicPr>
        <p:blipFill>
          <a:blip r:embed="rId4">
            <a:extLst>
              <a:ext uri="{28A0092B-C50C-407E-A947-70E740481C1C}">
                <a14:useLocalDpi xmlns:a14="http://schemas.microsoft.com/office/drawing/2010/main" val="0"/>
              </a:ext>
            </a:extLst>
          </a:blip>
          <a:srcRect/>
          <a:stretch>
            <a:fillRect/>
          </a:stretch>
        </p:blipFill>
        <p:spPr bwMode="auto">
          <a:xfrm>
            <a:off x="838199" y="1624701"/>
            <a:ext cx="5944566" cy="5039508"/>
          </a:xfrm>
          <a:prstGeom prst="rect">
            <a:avLst/>
          </a:prstGeom>
          <a:noFill/>
          <a:ln>
            <a:noFill/>
          </a:ln>
        </p:spPr>
      </p:pic>
      <p:sp>
        <p:nvSpPr>
          <p:cNvPr id="2" name="Rectangle 1"/>
          <p:cNvSpPr/>
          <p:nvPr/>
        </p:nvSpPr>
        <p:spPr>
          <a:xfrm flipH="1">
            <a:off x="7186610" y="3285489"/>
            <a:ext cx="3914686" cy="461665"/>
          </a:xfrm>
          <a:prstGeom prst="rect">
            <a:avLst/>
          </a:prstGeom>
        </p:spPr>
        <p:txBody>
          <a:bodyPr wrap="square">
            <a:spAutoFit/>
          </a:bodyPr>
          <a:lstStyle/>
          <a:p>
            <a:pPr algn="ctr"/>
            <a:r>
              <a:rPr lang="en-US" sz="2400" b="1" i="1" dirty="0">
                <a:solidFill>
                  <a:prstClr val="black"/>
                </a:solidFill>
              </a:rPr>
              <a:t>Estimated</a:t>
            </a:r>
            <a:r>
              <a:rPr lang="en-US" sz="2400" b="1" dirty="0">
                <a:solidFill>
                  <a:prstClr val="black"/>
                </a:solidFill>
              </a:rPr>
              <a:t> “Justice Gap”:</a:t>
            </a:r>
            <a:r>
              <a:rPr lang="en-US" sz="2400" dirty="0">
                <a:solidFill>
                  <a:prstClr val="black"/>
                </a:solidFill>
              </a:rPr>
              <a:t> </a:t>
            </a:r>
            <a:r>
              <a:rPr lang="en-US" sz="2400" b="1" dirty="0">
                <a:solidFill>
                  <a:prstClr val="black"/>
                </a:solidFill>
              </a:rPr>
              <a:t>92%</a:t>
            </a:r>
          </a:p>
        </p:txBody>
      </p:sp>
    </p:spTree>
    <p:extLst>
      <p:ext uri="{BB962C8B-B14F-4D97-AF65-F5344CB8AC3E}">
        <p14:creationId xmlns:p14="http://schemas.microsoft.com/office/powerpoint/2010/main" val="3269284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39876"/>
            <a:ext cx="11312164" cy="4521560"/>
          </a:xfrm>
        </p:spPr>
        <p:txBody>
          <a:bodyPr>
            <a:normAutofit/>
          </a:bodyPr>
          <a:lstStyle/>
          <a:p>
            <a:pPr marL="0" indent="0">
              <a:buNone/>
            </a:pPr>
            <a:r>
              <a:rPr lang="en-GB" sz="1800" b="1" dirty="0">
                <a:latin typeface="Bungee" charset="0"/>
                <a:ea typeface="Bungee" charset="0"/>
                <a:cs typeface="Bungee" charset="0"/>
              </a:rPr>
              <a:t>Crime, incident or neither?</a:t>
            </a:r>
            <a:r>
              <a:rPr lang="en-GB" sz="1800" b="1" dirty="0"/>
              <a:t/>
            </a:r>
            <a:br>
              <a:rPr lang="en-GB" sz="1800" b="1" dirty="0"/>
            </a:br>
            <a:endParaRPr lang="en-GB" sz="1800" i="1" dirty="0"/>
          </a:p>
          <a:p>
            <a:pPr marL="0" lvl="0" indent="0">
              <a:buNone/>
            </a:pPr>
            <a:r>
              <a:rPr lang="en-GB" sz="1800" dirty="0"/>
              <a:t>I was working on the ward one evening. As I walked past a patient lying in bed, she said “go back to your own country“.</a:t>
            </a:r>
          </a:p>
          <a:p>
            <a:pPr marL="0" lvl="0" indent="0">
              <a:buNone/>
            </a:pPr>
            <a:r>
              <a:rPr lang="en-GB" sz="1800" dirty="0"/>
              <a:t>Is it a:</a:t>
            </a:r>
          </a:p>
          <a:p>
            <a:pPr lvl="0"/>
            <a:r>
              <a:rPr lang="en-GB" sz="1800" dirty="0"/>
              <a:t>Hate crime</a:t>
            </a:r>
          </a:p>
          <a:p>
            <a:pPr lvl="0"/>
            <a:r>
              <a:rPr lang="en-GB" sz="1800" dirty="0"/>
              <a:t>Hate incident</a:t>
            </a:r>
          </a:p>
          <a:p>
            <a:pPr lvl="0"/>
            <a:r>
              <a:rPr lang="en-GB" sz="1800" dirty="0"/>
              <a:t>Neither</a:t>
            </a:r>
            <a:br>
              <a:rPr lang="en-GB" sz="1800" dirty="0"/>
            </a:br>
            <a:endParaRPr lang="en-GB" sz="1800" dirty="0"/>
          </a:p>
          <a:p>
            <a:pPr marL="0" indent="0">
              <a:buNone/>
            </a:pPr>
            <a:r>
              <a:rPr lang="en-GB" sz="1800" b="1" dirty="0"/>
              <a:t>Based on the information given, this would constitute a hate incident. However, if the victim felt threatened or was caused distress, it could become a hate crime. </a:t>
            </a:r>
            <a:endParaRPr lang="en-GB" sz="1800" dirty="0"/>
          </a:p>
          <a:p>
            <a:pPr marL="0" indent="0">
              <a:buNone/>
            </a:pPr>
            <a:r>
              <a:rPr lang="en-GB" sz="1800" b="1" dirty="0"/>
              <a:t>The reference to the victim's country of origin makes it a race-related hate crime, regardless of where the victim is actually from. It is based on the perception of the offender as to the victim’s origins. Hate crime and incidents against emergency workers are common and should not be tolerated. </a:t>
            </a: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p:txBody>
      </p:sp>
      <p:sp>
        <p:nvSpPr>
          <p:cNvPr id="5" name="Rectangle 4"/>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602530" y="343255"/>
            <a:ext cx="10515600"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Examples</a:t>
            </a:r>
            <a:endParaRPr lang="en-GB" sz="3600" dirty="0">
              <a:solidFill>
                <a:schemeClr val="bg1"/>
              </a:solidFill>
              <a:latin typeface="Bungee" charset="0"/>
              <a:ea typeface="Bungee" charset="0"/>
              <a:cs typeface="Bungee"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Tree>
    <p:extLst>
      <p:ext uri="{BB962C8B-B14F-4D97-AF65-F5344CB8AC3E}">
        <p14:creationId xmlns:p14="http://schemas.microsoft.com/office/powerpoint/2010/main" val="2676168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91537"/>
            <a:ext cx="11312164" cy="4969517"/>
          </a:xfrm>
        </p:spPr>
        <p:txBody>
          <a:bodyPr>
            <a:noAutofit/>
          </a:bodyPr>
          <a:lstStyle/>
          <a:p>
            <a:pPr marL="0" indent="0">
              <a:buNone/>
            </a:pPr>
            <a:r>
              <a:rPr lang="en-GB" sz="1800" b="1" dirty="0">
                <a:latin typeface="Bungee" charset="0"/>
                <a:ea typeface="Bungee" charset="0"/>
                <a:cs typeface="Bungee" charset="0"/>
              </a:rPr>
              <a:t>Crime, incident or neither?</a:t>
            </a:r>
            <a:r>
              <a:rPr lang="en-GB" sz="1800" b="1" dirty="0"/>
              <a:t/>
            </a:r>
            <a:br>
              <a:rPr lang="en-GB" sz="1800" b="1" dirty="0"/>
            </a:br>
            <a:endParaRPr lang="en-GB" sz="1800" b="1" dirty="0"/>
          </a:p>
          <a:p>
            <a:pPr marL="0" lvl="0" indent="0">
              <a:buNone/>
            </a:pPr>
            <a:r>
              <a:rPr lang="en-US" sz="1800" dirty="0"/>
              <a:t>Tom has Down Syndrome. He takes the bus into town every morning and is regularly spat at when he boards the bus by youths known to regularly make fun of people with disabilities. Tom thinks this is normal, and is therefore not upset by the behavior. </a:t>
            </a:r>
          </a:p>
          <a:p>
            <a:pPr marL="0" lvl="0" indent="0">
              <a:buNone/>
            </a:pPr>
            <a:r>
              <a:rPr lang="en-GB" sz="1800" dirty="0"/>
              <a:t>Is it a:</a:t>
            </a:r>
          </a:p>
          <a:p>
            <a:pPr lvl="0"/>
            <a:r>
              <a:rPr lang="en-GB" sz="1800" dirty="0"/>
              <a:t>Hate crime</a:t>
            </a:r>
          </a:p>
          <a:p>
            <a:pPr lvl="0"/>
            <a:r>
              <a:rPr lang="en-GB" sz="1800" dirty="0"/>
              <a:t>Hate incident</a:t>
            </a:r>
          </a:p>
          <a:p>
            <a:pPr lvl="0"/>
            <a:r>
              <a:rPr lang="en-GB" sz="1800" dirty="0"/>
              <a:t>Neither</a:t>
            </a:r>
            <a:br>
              <a:rPr lang="en-GB" sz="1800" dirty="0"/>
            </a:br>
            <a:endParaRPr lang="en-GB" sz="1800" dirty="0"/>
          </a:p>
          <a:p>
            <a:pPr marL="0" indent="0">
              <a:buNone/>
            </a:pPr>
            <a:r>
              <a:rPr lang="en-GB" sz="1800" b="1" dirty="0"/>
              <a:t>This is a hate crime, as spitting is physical assault. </a:t>
            </a:r>
            <a:endParaRPr lang="en-GB" sz="1800" dirty="0"/>
          </a:p>
          <a:p>
            <a:pPr marL="0" indent="0">
              <a:buNone/>
            </a:pPr>
            <a:r>
              <a:rPr lang="en-GB" sz="1800" b="1" dirty="0"/>
              <a:t>Sometimes the victim is not aware that they have been a victim of hate crime. However, the recording definition of hate crime states that the victim or any other person can recognize that a hate crime has taken place. Hence, in this case, while the victim does not recognize it as a hate crime, any person made aware of the incident would rightly identify it as a disablist hate crime. This is why it is important to report even if you are not sure, either to the police or through a third party. </a:t>
            </a:r>
          </a:p>
          <a:p>
            <a:pPr marL="0" indent="0">
              <a:buNone/>
            </a:pPr>
            <a:endParaRPr lang="en-GB" sz="1800" dirty="0"/>
          </a:p>
          <a:p>
            <a:pPr marL="0" indent="0">
              <a:buNone/>
            </a:pPr>
            <a:endParaRPr lang="en-GB" sz="1800" i="1"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p:txBody>
      </p:sp>
      <p:sp>
        <p:nvSpPr>
          <p:cNvPr id="5" name="Rectangle 4"/>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602530" y="343255"/>
            <a:ext cx="10515600"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Examples</a:t>
            </a:r>
            <a:endParaRPr lang="en-GB" sz="3600" dirty="0">
              <a:solidFill>
                <a:schemeClr val="bg1"/>
              </a:solidFill>
              <a:latin typeface="Bungee" charset="0"/>
              <a:ea typeface="Bungee" charset="0"/>
              <a:cs typeface="Bungee" charset="0"/>
            </a:endParaRPr>
          </a:p>
        </p:txBody>
      </p:sp>
    </p:spTree>
    <p:extLst>
      <p:ext uri="{BB962C8B-B14F-4D97-AF65-F5344CB8AC3E}">
        <p14:creationId xmlns:p14="http://schemas.microsoft.com/office/powerpoint/2010/main" val="2200676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608437"/>
            <a:ext cx="11312164" cy="4537839"/>
          </a:xfrm>
        </p:spPr>
        <p:txBody>
          <a:bodyPr>
            <a:normAutofit/>
          </a:bodyPr>
          <a:lstStyle/>
          <a:p>
            <a:pPr marL="0" indent="0">
              <a:buNone/>
            </a:pPr>
            <a:r>
              <a:rPr lang="en-GB" sz="1800" b="1" dirty="0">
                <a:latin typeface="Bungee" charset="0"/>
                <a:ea typeface="Bungee" charset="0"/>
                <a:cs typeface="Bungee" charset="0"/>
              </a:rPr>
              <a:t>Crime, incident or neither?</a:t>
            </a:r>
            <a:r>
              <a:rPr lang="en-GB" sz="1800" b="1" dirty="0"/>
              <a:t/>
            </a:r>
            <a:br>
              <a:rPr lang="en-GB" sz="1800" b="1" dirty="0"/>
            </a:br>
            <a:endParaRPr lang="en-GB" sz="1800" b="1" dirty="0"/>
          </a:p>
          <a:p>
            <a:pPr marL="0" lvl="0" indent="0">
              <a:buNone/>
            </a:pPr>
            <a:r>
              <a:rPr lang="en-US" sz="1800" dirty="0"/>
              <a:t>Anna is part of a Facebook group. She decides to write a new post, where she makes discriminatory comments about trans people, calling them “trannies” and making threats against trans people. No one person is specifically mentioned in her post.</a:t>
            </a:r>
          </a:p>
          <a:p>
            <a:pPr marL="0" lvl="0" indent="0">
              <a:buNone/>
            </a:pPr>
            <a:r>
              <a:rPr lang="en-GB" sz="1800" dirty="0"/>
              <a:t>Is it a:</a:t>
            </a:r>
          </a:p>
          <a:p>
            <a:pPr lvl="0"/>
            <a:r>
              <a:rPr lang="en-GB" sz="1800" dirty="0"/>
              <a:t>Hate crime</a:t>
            </a:r>
          </a:p>
          <a:p>
            <a:pPr lvl="0"/>
            <a:r>
              <a:rPr lang="en-GB" sz="1800" dirty="0"/>
              <a:t>Hate incident</a:t>
            </a:r>
          </a:p>
          <a:p>
            <a:pPr lvl="0"/>
            <a:r>
              <a:rPr lang="en-GB" sz="1800" dirty="0"/>
              <a:t>Neither</a:t>
            </a:r>
            <a:br>
              <a:rPr lang="en-GB" sz="1800" dirty="0"/>
            </a:br>
            <a:endParaRPr lang="en-GB" sz="1800" dirty="0"/>
          </a:p>
          <a:p>
            <a:pPr marL="0" indent="0">
              <a:buNone/>
            </a:pPr>
            <a:r>
              <a:rPr lang="en-GB" sz="1800" b="1" dirty="0"/>
              <a:t>This is a hate crime as Anna makes specific threats against a group of people. It can be a hate crime even if a specific person is not named. </a:t>
            </a:r>
            <a:r>
              <a:rPr lang="en-GB" sz="1800" dirty="0"/>
              <a:t> </a:t>
            </a:r>
            <a:r>
              <a:rPr lang="en-GB" sz="1800" b="1" dirty="0"/>
              <a:t>While there is clear legislation around cyber-related offences and the police would take this seriously, it can be difficult to prove who committed the offence. </a:t>
            </a:r>
            <a:r>
              <a:rPr lang="en-GB" sz="1800" dirty="0"/>
              <a:t> </a:t>
            </a:r>
            <a:r>
              <a:rPr lang="en-GB" sz="1800" b="1" dirty="0"/>
              <a:t>However, you should can still report online hate crime to the police, to third-party organizations or to the social media company. </a:t>
            </a:r>
          </a:p>
          <a:p>
            <a:pPr marL="0" indent="0">
              <a:buNone/>
            </a:pPr>
            <a:endParaRPr lang="en-GB" sz="1800" b="1" dirty="0"/>
          </a:p>
          <a:p>
            <a:pPr marL="0" indent="0">
              <a:buNone/>
            </a:pPr>
            <a:endParaRPr lang="en-GB" sz="1800" dirty="0"/>
          </a:p>
          <a:p>
            <a:pPr marL="0" indent="0">
              <a:buNone/>
            </a:pPr>
            <a:endParaRPr lang="en-GB" sz="1800" i="1"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p:txBody>
      </p:sp>
      <p:sp>
        <p:nvSpPr>
          <p:cNvPr id="5" name="Rectangle 4"/>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602530" y="343255"/>
            <a:ext cx="9766955"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Examples</a:t>
            </a:r>
            <a:endParaRPr lang="en-GB" sz="3600" dirty="0">
              <a:solidFill>
                <a:schemeClr val="bg1"/>
              </a:solidFill>
              <a:latin typeface="Bungee" charset="0"/>
              <a:ea typeface="Bungee" charset="0"/>
              <a:cs typeface="Bungee"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Tree>
    <p:extLst>
      <p:ext uri="{BB962C8B-B14F-4D97-AF65-F5344CB8AC3E}">
        <p14:creationId xmlns:p14="http://schemas.microsoft.com/office/powerpoint/2010/main" val="572261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608438"/>
            <a:ext cx="11312164" cy="4662795"/>
          </a:xfrm>
        </p:spPr>
        <p:txBody>
          <a:bodyPr>
            <a:noAutofit/>
          </a:bodyPr>
          <a:lstStyle/>
          <a:p>
            <a:pPr marL="0" indent="0">
              <a:buNone/>
            </a:pPr>
            <a:r>
              <a:rPr lang="en-GB" sz="1800" b="1" dirty="0">
                <a:latin typeface="Bungee" charset="0"/>
                <a:ea typeface="Bungee" charset="0"/>
                <a:cs typeface="Bungee" charset="0"/>
              </a:rPr>
              <a:t>Crime, incident or neither?</a:t>
            </a:r>
            <a:r>
              <a:rPr lang="en-GB" sz="1800" b="1" dirty="0"/>
              <a:t/>
            </a:r>
            <a:br>
              <a:rPr lang="en-GB" sz="1800" b="1" dirty="0"/>
            </a:br>
            <a:endParaRPr lang="en-GB" sz="1800" b="1" dirty="0"/>
          </a:p>
          <a:p>
            <a:pPr marL="0" lvl="0" indent="0">
              <a:buNone/>
            </a:pPr>
            <a:r>
              <a:rPr lang="en-US" sz="1800" dirty="0"/>
              <a:t>I am part of a </a:t>
            </a:r>
            <a:r>
              <a:rPr lang="en-US" sz="1800" dirty="0" smtClean="0"/>
              <a:t>gypsy-</a:t>
            </a:r>
            <a:r>
              <a:rPr lang="en-US" sz="1800" dirty="0" err="1" smtClean="0"/>
              <a:t>traveller</a:t>
            </a:r>
            <a:r>
              <a:rPr lang="en-US" sz="1800" dirty="0" smtClean="0"/>
              <a:t> </a:t>
            </a:r>
            <a:r>
              <a:rPr lang="en-US" sz="1800" dirty="0"/>
              <a:t>community who have recently moved onto a field on the outskirts of a town. Last night someone spray painted “f*** off” on our caravan. I think it is because many people in the town are angry about the presence of my community.</a:t>
            </a:r>
            <a:endParaRPr lang="en-GB" sz="1800" dirty="0"/>
          </a:p>
          <a:p>
            <a:pPr marL="0" indent="0">
              <a:buNone/>
            </a:pPr>
            <a:r>
              <a:rPr lang="en-GB" sz="1800" dirty="0"/>
              <a:t>Is it a:</a:t>
            </a:r>
          </a:p>
          <a:p>
            <a:pPr marL="0" indent="0">
              <a:buNone/>
            </a:pPr>
            <a:endParaRPr lang="en-GB" sz="1800" dirty="0"/>
          </a:p>
          <a:p>
            <a:pPr lvl="0"/>
            <a:r>
              <a:rPr lang="en-GB" sz="1800" dirty="0"/>
              <a:t>Hate </a:t>
            </a:r>
            <a:r>
              <a:rPr lang="en-GB" sz="1800" dirty="0" smtClean="0"/>
              <a:t>crime</a:t>
            </a:r>
            <a:endParaRPr lang="en-GB" sz="1800" dirty="0"/>
          </a:p>
          <a:p>
            <a:pPr lvl="0"/>
            <a:r>
              <a:rPr lang="en-GB" sz="1800" dirty="0"/>
              <a:t>Hate incident</a:t>
            </a:r>
          </a:p>
          <a:p>
            <a:pPr lvl="0"/>
            <a:r>
              <a:rPr lang="en-GB" sz="1800" dirty="0"/>
              <a:t>Neither</a:t>
            </a:r>
          </a:p>
          <a:p>
            <a:pPr marL="0" lvl="0" indent="0">
              <a:buNone/>
            </a:pPr>
            <a:endParaRPr lang="en-GB" sz="1800" dirty="0"/>
          </a:p>
          <a:p>
            <a:pPr marL="0" indent="0">
              <a:buNone/>
            </a:pPr>
            <a:r>
              <a:rPr lang="en-GB" sz="1800" b="1" dirty="0"/>
              <a:t>This is a hate crime as it involves criminal damage to the caravan (graffiti) and the victim perceives it to be motivated by hatred towards their protected characteristic. </a:t>
            </a:r>
            <a:r>
              <a:rPr lang="en-GB" sz="1800" dirty="0"/>
              <a:t> </a:t>
            </a:r>
            <a:r>
              <a:rPr lang="en-GB" sz="1800" b="1" dirty="0"/>
              <a:t>Gypsy, Roma and Traveller communities are included in the definition of race, and this would therefore be a race-related hate crime. </a:t>
            </a:r>
            <a:endParaRPr lang="en-GB" sz="1800" dirty="0"/>
          </a:p>
          <a:p>
            <a:pPr marL="0" indent="0">
              <a:buNone/>
            </a:pPr>
            <a:endParaRPr lang="en-GB" sz="1800" b="1" dirty="0"/>
          </a:p>
          <a:p>
            <a:pPr marL="0" indent="0">
              <a:buNone/>
            </a:pPr>
            <a:endParaRPr lang="en-GB" sz="1800" dirty="0"/>
          </a:p>
          <a:p>
            <a:pPr marL="0" indent="0">
              <a:buNone/>
            </a:pPr>
            <a:endParaRPr lang="en-GB" sz="1800" i="1"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p:txBody>
      </p:sp>
      <p:sp>
        <p:nvSpPr>
          <p:cNvPr id="5" name="Rectangle 4"/>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602530" y="343255"/>
            <a:ext cx="9766955"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Examples</a:t>
            </a:r>
            <a:endParaRPr lang="en-GB" sz="3600" dirty="0">
              <a:solidFill>
                <a:schemeClr val="bg1"/>
              </a:solidFill>
              <a:latin typeface="Bungee" charset="0"/>
              <a:ea typeface="Bungee" charset="0"/>
              <a:cs typeface="Bungee"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Tree>
    <p:extLst>
      <p:ext uri="{BB962C8B-B14F-4D97-AF65-F5344CB8AC3E}">
        <p14:creationId xmlns:p14="http://schemas.microsoft.com/office/powerpoint/2010/main" val="174906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608438"/>
            <a:ext cx="11312164" cy="4662795"/>
          </a:xfrm>
        </p:spPr>
        <p:txBody>
          <a:bodyPr>
            <a:normAutofit/>
          </a:bodyPr>
          <a:lstStyle/>
          <a:p>
            <a:pPr marL="0" indent="0">
              <a:buNone/>
            </a:pPr>
            <a:r>
              <a:rPr lang="en-GB" sz="1800" b="1" dirty="0">
                <a:latin typeface="Bungee" charset="0"/>
                <a:ea typeface="Bungee" charset="0"/>
                <a:cs typeface="Bungee" charset="0"/>
              </a:rPr>
              <a:t>Crime, incident or neither?</a:t>
            </a:r>
            <a:r>
              <a:rPr lang="en-GB" sz="1800" b="1" dirty="0"/>
              <a:t/>
            </a:r>
            <a:br>
              <a:rPr lang="en-GB" sz="1800" b="1" dirty="0"/>
            </a:br>
            <a:endParaRPr lang="en-GB" sz="1800" b="1" dirty="0"/>
          </a:p>
          <a:p>
            <a:pPr marL="0" lvl="0" indent="0">
              <a:buNone/>
            </a:pPr>
            <a:r>
              <a:rPr lang="en-US" sz="1800" dirty="0"/>
              <a:t>Gareth works with a Jordanian male who sits on the desk next to him. Gareth asks his manager for a different desk, because he doesn’t like Muslims and his colleague hears the conversation. The Jordanian colleague is not Muslim, in fact he is a Christian.  </a:t>
            </a:r>
            <a:endParaRPr lang="en-GB" sz="1800" dirty="0"/>
          </a:p>
          <a:p>
            <a:pPr marL="0" lvl="0" indent="0">
              <a:buNone/>
            </a:pPr>
            <a:r>
              <a:rPr lang="en-GB" sz="1800" dirty="0"/>
              <a:t>Is it a:</a:t>
            </a:r>
          </a:p>
          <a:p>
            <a:pPr lvl="0"/>
            <a:r>
              <a:rPr lang="en-GB" sz="1800" dirty="0"/>
              <a:t>Hate crime</a:t>
            </a:r>
          </a:p>
          <a:p>
            <a:pPr lvl="0"/>
            <a:r>
              <a:rPr lang="en-GB" sz="1800" dirty="0"/>
              <a:t>Hate incident</a:t>
            </a:r>
          </a:p>
          <a:p>
            <a:pPr lvl="0"/>
            <a:r>
              <a:rPr lang="en-GB" sz="1800" dirty="0"/>
              <a:t>Neither</a:t>
            </a:r>
            <a:br>
              <a:rPr lang="en-GB" sz="1800" dirty="0"/>
            </a:br>
            <a:endParaRPr lang="en-GB" sz="1800" b="1" dirty="0"/>
          </a:p>
          <a:p>
            <a:pPr marL="0" indent="0">
              <a:buNone/>
            </a:pPr>
            <a:r>
              <a:rPr lang="en-GB" sz="1800" b="1" dirty="0"/>
              <a:t>This would be a hate incident, as a criminal offense has not taken place. You do not have to possess the characteristic inferred to be a victim of a hate incident or hate crime. </a:t>
            </a:r>
            <a:endParaRPr lang="en-GB" sz="1800" dirty="0"/>
          </a:p>
          <a:p>
            <a:pPr marL="0" indent="0">
              <a:buNone/>
            </a:pPr>
            <a:endParaRPr lang="en-GB" sz="1800" i="1"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p:txBody>
      </p:sp>
      <p:sp>
        <p:nvSpPr>
          <p:cNvPr id="5" name="Rectangle 4"/>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602530" y="343255"/>
            <a:ext cx="9766955"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Examples</a:t>
            </a:r>
            <a:endParaRPr lang="en-GB" sz="3600" dirty="0">
              <a:solidFill>
                <a:schemeClr val="bg1"/>
              </a:solidFill>
              <a:latin typeface="Bungee" charset="0"/>
              <a:ea typeface="Bungee" charset="0"/>
              <a:cs typeface="Bungee"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Tree>
    <p:extLst>
      <p:ext uri="{BB962C8B-B14F-4D97-AF65-F5344CB8AC3E}">
        <p14:creationId xmlns:p14="http://schemas.microsoft.com/office/powerpoint/2010/main" val="415193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89585"/>
            <a:ext cx="11312164" cy="3972232"/>
          </a:xfrm>
        </p:spPr>
        <p:txBody>
          <a:bodyPr>
            <a:normAutofit/>
          </a:bodyPr>
          <a:lstStyle/>
          <a:p>
            <a:pPr marL="0" indent="0">
              <a:buNone/>
            </a:pPr>
            <a:r>
              <a:rPr lang="en-GB" sz="1800" b="1" dirty="0">
                <a:latin typeface="Bungee" charset="0"/>
                <a:ea typeface="Bungee" charset="0"/>
                <a:cs typeface="Bungee" charset="0"/>
              </a:rPr>
              <a:t>Crime, incident or neither?</a:t>
            </a:r>
            <a:r>
              <a:rPr lang="en-GB" sz="1800" dirty="0">
                <a:latin typeface="Bungee" charset="0"/>
                <a:ea typeface="Bungee" charset="0"/>
                <a:cs typeface="Bungee" charset="0"/>
              </a:rPr>
              <a:t/>
            </a:r>
            <a:br>
              <a:rPr lang="en-GB" sz="1800" dirty="0">
                <a:latin typeface="Bungee" charset="0"/>
                <a:ea typeface="Bungee" charset="0"/>
                <a:cs typeface="Bungee" charset="0"/>
              </a:rPr>
            </a:br>
            <a:endParaRPr lang="en-GB" sz="1800" b="1" dirty="0"/>
          </a:p>
          <a:p>
            <a:pPr marL="0" indent="0">
              <a:buNone/>
            </a:pPr>
            <a:r>
              <a:rPr lang="en-GB" sz="1800" dirty="0"/>
              <a:t>Julia is walking past two males at the corner of the street. One of them wolf-whistles as she walks past, causing her to feel distressed and afraid. She feels this is because she is a woman.</a:t>
            </a:r>
          </a:p>
          <a:p>
            <a:pPr marL="0" indent="0">
              <a:buNone/>
            </a:pPr>
            <a:r>
              <a:rPr lang="en-GB" sz="1800" dirty="0"/>
              <a:t>Is it a:</a:t>
            </a:r>
          </a:p>
          <a:p>
            <a:pPr lvl="0"/>
            <a:r>
              <a:rPr lang="en-GB" sz="1800" dirty="0"/>
              <a:t>Hate crime</a:t>
            </a:r>
          </a:p>
          <a:p>
            <a:pPr lvl="0"/>
            <a:r>
              <a:rPr lang="en-GB" sz="1800" dirty="0"/>
              <a:t>Hate incident</a:t>
            </a:r>
          </a:p>
          <a:p>
            <a:pPr lvl="0"/>
            <a:r>
              <a:rPr lang="en-GB" sz="1800" dirty="0"/>
              <a:t>Neither</a:t>
            </a:r>
            <a:br>
              <a:rPr lang="en-GB" sz="1800" dirty="0"/>
            </a:br>
            <a:endParaRPr lang="en-GB" sz="1800" b="1" dirty="0"/>
          </a:p>
          <a:p>
            <a:pPr marL="0" indent="0">
              <a:buNone/>
            </a:pPr>
            <a:r>
              <a:rPr lang="en-GB" sz="1800" b="1" dirty="0"/>
              <a:t>This is not a hate crime or hate incident, as gender is not a protected characteristic for the purposes of hate crime. However, this is still a criminal offense, as Julia is caused distress and fear. Therefore, police would still investigate the crime, but it would not be a hate crime. </a:t>
            </a:r>
          </a:p>
          <a:p>
            <a:pPr marL="0" indent="0">
              <a:buNone/>
            </a:pPr>
            <a:endParaRPr lang="en-GB" sz="1800" b="1" dirty="0"/>
          </a:p>
          <a:p>
            <a:pPr marL="0" indent="0">
              <a:buNone/>
            </a:pPr>
            <a:endParaRPr lang="en-GB" sz="1800" dirty="0"/>
          </a:p>
          <a:p>
            <a:pPr marL="0" indent="0">
              <a:buNone/>
            </a:pPr>
            <a:endParaRPr lang="en-GB" sz="1800" i="1"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p:txBody>
      </p:sp>
      <p:sp>
        <p:nvSpPr>
          <p:cNvPr id="5" name="Rectangle 4"/>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602530" y="343255"/>
            <a:ext cx="9766955"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Examples</a:t>
            </a:r>
            <a:endParaRPr lang="en-GB" sz="3600" dirty="0">
              <a:solidFill>
                <a:schemeClr val="bg1"/>
              </a:solidFill>
              <a:latin typeface="Bungee" charset="0"/>
              <a:ea typeface="Bungee" charset="0"/>
              <a:cs typeface="Bungee"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Tree>
    <p:extLst>
      <p:ext uri="{BB962C8B-B14F-4D97-AF65-F5344CB8AC3E}">
        <p14:creationId xmlns:p14="http://schemas.microsoft.com/office/powerpoint/2010/main" val="989673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70201" y="2630078"/>
            <a:ext cx="8239028" cy="2743200"/>
          </a:xfrm>
          <a:prstGeom prst="rect">
            <a:avLst/>
          </a:prstGeom>
          <a:solidFill>
            <a:srgbClr val="E53B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33633" y="2799761"/>
            <a:ext cx="11312164" cy="2384982"/>
          </a:xfrm>
        </p:spPr>
        <p:txBody>
          <a:bodyPr anchor="ctr">
            <a:normAutofit fontScale="92500" lnSpcReduction="20000"/>
          </a:bodyPr>
          <a:lstStyle/>
          <a:p>
            <a:pPr marL="0" indent="0" algn="ctr">
              <a:buNone/>
            </a:pPr>
            <a:r>
              <a:rPr lang="en-GB" dirty="0">
                <a:solidFill>
                  <a:srgbClr val="FBD900"/>
                </a:solidFill>
                <a:latin typeface="Bungee" charset="0"/>
                <a:ea typeface="Bungee" charset="0"/>
                <a:cs typeface="Bungee" charset="0"/>
              </a:rPr>
              <a:t>Crime, incident or neither?</a:t>
            </a:r>
          </a:p>
          <a:p>
            <a:pPr marL="0" indent="0" algn="ctr">
              <a:buNone/>
            </a:pPr>
            <a:r>
              <a:rPr lang="en-GB" b="1" dirty="0">
                <a:solidFill>
                  <a:srgbClr val="FBD900"/>
                </a:solidFill>
              </a:rPr>
              <a:t>Take the full quiz yourself at:</a:t>
            </a:r>
          </a:p>
          <a:p>
            <a:pPr marL="0" indent="0" algn="ctr">
              <a:buNone/>
            </a:pPr>
            <a:endParaRPr lang="en-GB" sz="2000" b="1" dirty="0">
              <a:solidFill>
                <a:srgbClr val="472880"/>
              </a:solidFill>
            </a:endParaRPr>
          </a:p>
          <a:p>
            <a:pPr marL="0" indent="0" algn="ctr">
              <a:buNone/>
            </a:pPr>
            <a:r>
              <a:rPr lang="en-GB" sz="2400" b="1" dirty="0" smtClean="0">
                <a:solidFill>
                  <a:srgbClr val="0000FF"/>
                </a:solidFill>
                <a:hlinkClick r:id="rId3"/>
              </a:rPr>
              <a:t>surveygizmo.eu/s3/90278241/Hate-crime-or-not</a:t>
            </a:r>
            <a:endParaRPr lang="en-GB" sz="2400" b="1" dirty="0" smtClean="0">
              <a:solidFill>
                <a:srgbClr val="0000FF"/>
              </a:solidFill>
            </a:endParaRPr>
          </a:p>
          <a:p>
            <a:pPr marL="0" indent="0" algn="ctr">
              <a:buNone/>
            </a:pPr>
            <a:endParaRPr lang="en-GB" sz="2400" b="1" dirty="0">
              <a:solidFill>
                <a:schemeClr val="bg1"/>
              </a:solidFill>
            </a:endParaRPr>
          </a:p>
          <a:p>
            <a:pPr marL="0" indent="0" algn="ctr">
              <a:buNone/>
            </a:pPr>
            <a:r>
              <a:rPr lang="en-GB" sz="2400" b="1" dirty="0" smtClean="0">
                <a:solidFill>
                  <a:schemeClr val="bg1"/>
                </a:solidFill>
              </a:rPr>
              <a:t>(also accessible from </a:t>
            </a:r>
            <a:r>
              <a:rPr lang="en-GB" sz="2400" b="1" dirty="0" smtClean="0">
                <a:solidFill>
                  <a:schemeClr val="bg1"/>
                </a:solidFill>
                <a:hlinkClick r:id="rId4"/>
              </a:rPr>
              <a:t>hampshire-pcc.gov.uk/</a:t>
            </a:r>
            <a:r>
              <a:rPr lang="en-GB" sz="2400" b="1" dirty="0" err="1" smtClean="0">
                <a:solidFill>
                  <a:schemeClr val="bg1"/>
                </a:solidFill>
                <a:hlinkClick r:id="rId4"/>
              </a:rPr>
              <a:t>hatecrime</a:t>
            </a:r>
            <a:r>
              <a:rPr lang="en-GB" sz="2400" b="1" dirty="0" smtClean="0">
                <a:solidFill>
                  <a:schemeClr val="bg1"/>
                </a:solidFill>
              </a:rPr>
              <a:t>)</a:t>
            </a:r>
            <a:endParaRPr lang="en-GB" sz="2400" b="1" dirty="0">
              <a:solidFill>
                <a:schemeClr val="bg1"/>
              </a:solidFill>
            </a:endParaRPr>
          </a:p>
        </p:txBody>
      </p:sp>
      <p:sp>
        <p:nvSpPr>
          <p:cNvPr id="5" name="Rectangle 4"/>
          <p:cNvSpPr/>
          <p:nvPr/>
        </p:nvSpPr>
        <p:spPr>
          <a:xfrm>
            <a:off x="433633" y="424206"/>
            <a:ext cx="11312164" cy="829559"/>
          </a:xfrm>
          <a:prstGeom prst="rect">
            <a:avLst/>
          </a:prstGeom>
          <a:solidFill>
            <a:srgbClr val="FB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602530" y="343255"/>
            <a:ext cx="9766955" cy="991460"/>
          </a:xfrm>
        </p:spPr>
        <p:txBody>
          <a:bodyPr vert="horz" lIns="91440" tIns="45720" rIns="91440" bIns="45720" rtlCol="0" anchor="ctr">
            <a:normAutofit/>
          </a:bodyPr>
          <a:lstStyle/>
          <a:p>
            <a:r>
              <a:rPr lang="en-GB" sz="3600" dirty="0">
                <a:solidFill>
                  <a:srgbClr val="472880"/>
                </a:solidFill>
                <a:latin typeface="Bungee" charset="0"/>
                <a:ea typeface="Bungee" charset="0"/>
                <a:cs typeface="Bungee" charset="0"/>
              </a:rPr>
              <a:t>Hate crime - QUIZ</a:t>
            </a:r>
          </a:p>
        </p:txBody>
      </p:sp>
    </p:spTree>
    <p:extLst>
      <p:ext uri="{BB962C8B-B14F-4D97-AF65-F5344CB8AC3E}">
        <p14:creationId xmlns:p14="http://schemas.microsoft.com/office/powerpoint/2010/main" val="26556324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p:nvPr>
        </p:nvSpPr>
        <p:spPr>
          <a:xfrm>
            <a:off x="602530" y="343255"/>
            <a:ext cx="11001866" cy="991460"/>
          </a:xfrm>
        </p:spPr>
        <p:txBody>
          <a:bodyPr vert="horz" lIns="91440" tIns="45720" rIns="91440" bIns="45720" rtlCol="0" anchor="ctr">
            <a:normAutofit/>
          </a:bodyPr>
          <a:lstStyle/>
          <a:p>
            <a:r>
              <a:rPr lang="en-GB" sz="2800" dirty="0">
                <a:solidFill>
                  <a:schemeClr val="bg1"/>
                </a:solidFill>
                <a:latin typeface="Bungee" charset="0"/>
                <a:ea typeface="Bungee" charset="0"/>
                <a:cs typeface="Bungee" charset="0"/>
              </a:rPr>
              <a:t>Hate crime – </a:t>
            </a:r>
            <a:r>
              <a:rPr lang="en-GB" sz="2800" dirty="0" smtClean="0">
                <a:solidFill>
                  <a:schemeClr val="bg1"/>
                </a:solidFill>
                <a:latin typeface="Bungee" charset="0"/>
                <a:ea typeface="Bungee" charset="0"/>
                <a:cs typeface="Bungee" charset="0"/>
              </a:rPr>
              <a:t>The need for early intervention</a:t>
            </a:r>
            <a:endParaRPr lang="en-GB" sz="2800" dirty="0">
              <a:solidFill>
                <a:schemeClr val="bg1"/>
              </a:solidFill>
              <a:latin typeface="Bungee" charset="0"/>
              <a:ea typeface="Bungee" charset="0"/>
              <a:cs typeface="Bungee" charset="0"/>
            </a:endParaRP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50826" y="1850607"/>
            <a:ext cx="6877777" cy="3793094"/>
          </a:xfrm>
          <a:prstGeom prst="rect">
            <a:avLst/>
          </a:prstGeom>
        </p:spPr>
      </p:pic>
    </p:spTree>
    <p:extLst>
      <p:ext uri="{BB962C8B-B14F-4D97-AF65-F5344CB8AC3E}">
        <p14:creationId xmlns:p14="http://schemas.microsoft.com/office/powerpoint/2010/main" val="35253764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66751"/>
            <a:ext cx="10515600" cy="467672"/>
          </a:xfrm>
        </p:spPr>
        <p:txBody>
          <a:bodyPr>
            <a:normAutofit/>
          </a:bodyPr>
          <a:lstStyle/>
          <a:p>
            <a:pPr marL="0" indent="0">
              <a:buNone/>
            </a:pPr>
            <a:r>
              <a:rPr lang="en-GB" sz="1800" b="1" dirty="0">
                <a:latin typeface="Bungee" charset="0"/>
                <a:ea typeface="Bungee" charset="0"/>
                <a:cs typeface="Bungee" charset="0"/>
              </a:rPr>
              <a:t>Approximate reporting rates for hate crime</a:t>
            </a:r>
          </a:p>
          <a:p>
            <a:pPr marL="0" indent="0">
              <a:buNone/>
            </a:pPr>
            <a:endParaRPr lang="en-GB" sz="1800" dirty="0">
              <a:latin typeface="Bungee" charset="0"/>
              <a:ea typeface="Bungee" charset="0"/>
              <a:cs typeface="Bungee" charset="0"/>
            </a:endParaRPr>
          </a:p>
        </p:txBody>
      </p:sp>
      <p:grpSp>
        <p:nvGrpSpPr>
          <p:cNvPr id="54" name="Group 53"/>
          <p:cNvGrpSpPr/>
          <p:nvPr/>
        </p:nvGrpSpPr>
        <p:grpSpPr>
          <a:xfrm>
            <a:off x="5877282" y="2280503"/>
            <a:ext cx="1821948" cy="1890099"/>
            <a:chOff x="4096796" y="2841587"/>
            <a:chExt cx="1821948" cy="1890099"/>
          </a:xfrm>
        </p:grpSpPr>
        <p:grpSp>
          <p:nvGrpSpPr>
            <p:cNvPr id="47" name="Group 46"/>
            <p:cNvGrpSpPr/>
            <p:nvPr/>
          </p:nvGrpSpPr>
          <p:grpSpPr>
            <a:xfrm>
              <a:off x="4096796" y="3300547"/>
              <a:ext cx="1821948" cy="1431139"/>
              <a:chOff x="3962391" y="3296418"/>
              <a:chExt cx="1821948" cy="1431139"/>
            </a:xfrm>
          </p:grpSpPr>
          <p:pic>
            <p:nvPicPr>
              <p:cNvPr id="39" name="Picture 38"/>
              <p:cNvPicPr>
                <a:picLocks noChangeAspect="1"/>
              </p:cNvPicPr>
              <p:nvPr/>
            </p:nvPicPr>
            <p:blipFill>
              <a:blip r:embed="rId3"/>
              <a:stretch>
                <a:fillRect/>
              </a:stretch>
            </p:blipFill>
            <p:spPr>
              <a:xfrm>
                <a:off x="4157650" y="3304677"/>
                <a:ext cx="715904" cy="342710"/>
              </a:xfrm>
              <a:prstGeom prst="rect">
                <a:avLst/>
              </a:prstGeom>
            </p:spPr>
          </p:pic>
          <p:pic>
            <p:nvPicPr>
              <p:cNvPr id="40" name="Picture 39"/>
              <p:cNvPicPr>
                <a:picLocks noChangeAspect="1"/>
              </p:cNvPicPr>
              <p:nvPr/>
            </p:nvPicPr>
            <p:blipFill>
              <a:blip r:embed="rId4"/>
              <a:stretch>
                <a:fillRect/>
              </a:stretch>
            </p:blipFill>
            <p:spPr>
              <a:xfrm>
                <a:off x="3962391" y="3296418"/>
                <a:ext cx="201348" cy="346839"/>
              </a:xfrm>
              <a:prstGeom prst="rect">
                <a:avLst/>
              </a:prstGeom>
            </p:spPr>
          </p:pic>
          <p:pic>
            <p:nvPicPr>
              <p:cNvPr id="41" name="Picture 40"/>
              <p:cNvPicPr>
                <a:picLocks noChangeAspect="1"/>
              </p:cNvPicPr>
              <p:nvPr/>
            </p:nvPicPr>
            <p:blipFill>
              <a:blip r:embed="rId5"/>
              <a:stretch>
                <a:fillRect/>
              </a:stretch>
            </p:blipFill>
            <p:spPr>
              <a:xfrm>
                <a:off x="4873554" y="3300547"/>
                <a:ext cx="900473" cy="350968"/>
              </a:xfrm>
              <a:prstGeom prst="rect">
                <a:avLst/>
              </a:prstGeom>
            </p:spPr>
          </p:pic>
          <p:pic>
            <p:nvPicPr>
              <p:cNvPr id="42" name="Picture 41"/>
              <p:cNvPicPr>
                <a:picLocks noChangeAspect="1"/>
              </p:cNvPicPr>
              <p:nvPr/>
            </p:nvPicPr>
            <p:blipFill>
              <a:blip r:embed="rId5"/>
              <a:stretch>
                <a:fillRect/>
              </a:stretch>
            </p:blipFill>
            <p:spPr>
              <a:xfrm>
                <a:off x="3973081" y="3643257"/>
                <a:ext cx="900473" cy="350968"/>
              </a:xfrm>
              <a:prstGeom prst="rect">
                <a:avLst/>
              </a:prstGeom>
            </p:spPr>
          </p:pic>
          <p:pic>
            <p:nvPicPr>
              <p:cNvPr id="43" name="Picture 42"/>
              <p:cNvPicPr>
                <a:picLocks noChangeAspect="1"/>
              </p:cNvPicPr>
              <p:nvPr/>
            </p:nvPicPr>
            <p:blipFill>
              <a:blip r:embed="rId5"/>
              <a:stretch>
                <a:fillRect/>
              </a:stretch>
            </p:blipFill>
            <p:spPr>
              <a:xfrm>
                <a:off x="4873554" y="3649204"/>
                <a:ext cx="900473" cy="350968"/>
              </a:xfrm>
              <a:prstGeom prst="rect">
                <a:avLst/>
              </a:prstGeom>
            </p:spPr>
          </p:pic>
          <p:pic>
            <p:nvPicPr>
              <p:cNvPr id="44" name="Picture 43"/>
              <p:cNvPicPr>
                <a:picLocks noChangeAspect="1"/>
              </p:cNvPicPr>
              <p:nvPr/>
            </p:nvPicPr>
            <p:blipFill>
              <a:blip r:embed="rId5"/>
              <a:stretch>
                <a:fillRect/>
              </a:stretch>
            </p:blipFill>
            <p:spPr>
              <a:xfrm>
                <a:off x="3983393" y="4006119"/>
                <a:ext cx="900473" cy="350968"/>
              </a:xfrm>
              <a:prstGeom prst="rect">
                <a:avLst/>
              </a:prstGeom>
            </p:spPr>
          </p:pic>
          <p:pic>
            <p:nvPicPr>
              <p:cNvPr id="45" name="Picture 44"/>
              <p:cNvPicPr>
                <a:picLocks noChangeAspect="1"/>
              </p:cNvPicPr>
              <p:nvPr/>
            </p:nvPicPr>
            <p:blipFill>
              <a:blip r:embed="rId5"/>
              <a:stretch>
                <a:fillRect/>
              </a:stretch>
            </p:blipFill>
            <p:spPr>
              <a:xfrm>
                <a:off x="4883866" y="4006119"/>
                <a:ext cx="900473" cy="350968"/>
              </a:xfrm>
              <a:prstGeom prst="rect">
                <a:avLst/>
              </a:prstGeom>
            </p:spPr>
          </p:pic>
          <p:pic>
            <p:nvPicPr>
              <p:cNvPr id="46" name="Picture 45"/>
              <p:cNvPicPr>
                <a:picLocks noChangeAspect="1"/>
              </p:cNvPicPr>
              <p:nvPr/>
            </p:nvPicPr>
            <p:blipFill>
              <a:blip r:embed="rId6"/>
              <a:stretch>
                <a:fillRect/>
              </a:stretch>
            </p:blipFill>
            <p:spPr>
              <a:xfrm>
                <a:off x="3984304" y="4365607"/>
                <a:ext cx="390525" cy="361950"/>
              </a:xfrm>
              <a:prstGeom prst="rect">
                <a:avLst/>
              </a:prstGeom>
            </p:spPr>
          </p:pic>
        </p:grpSp>
        <p:sp>
          <p:nvSpPr>
            <p:cNvPr id="48" name="TextBox 47"/>
            <p:cNvSpPr txBox="1"/>
            <p:nvPr/>
          </p:nvSpPr>
          <p:spPr>
            <a:xfrm>
              <a:off x="4096796" y="2841587"/>
              <a:ext cx="1821947" cy="369332"/>
            </a:xfrm>
            <a:prstGeom prst="rect">
              <a:avLst/>
            </a:prstGeom>
            <a:noFill/>
          </p:spPr>
          <p:txBody>
            <a:bodyPr wrap="square" rtlCol="0">
              <a:spAutoFit/>
            </a:bodyPr>
            <a:lstStyle/>
            <a:p>
              <a:r>
                <a:rPr lang="en-GB" dirty="0"/>
                <a:t>Disability – 1/32</a:t>
              </a:r>
            </a:p>
          </p:txBody>
        </p:sp>
      </p:grpSp>
      <p:grpSp>
        <p:nvGrpSpPr>
          <p:cNvPr id="55" name="Group 54"/>
          <p:cNvGrpSpPr/>
          <p:nvPr/>
        </p:nvGrpSpPr>
        <p:grpSpPr>
          <a:xfrm>
            <a:off x="8166383" y="2280503"/>
            <a:ext cx="2232248" cy="3384731"/>
            <a:chOff x="6084168" y="2841587"/>
            <a:chExt cx="2232248" cy="3384731"/>
          </a:xfrm>
        </p:grpSpPr>
        <p:grpSp>
          <p:nvGrpSpPr>
            <p:cNvPr id="38" name="Group 37"/>
            <p:cNvGrpSpPr/>
            <p:nvPr/>
          </p:nvGrpSpPr>
          <p:grpSpPr>
            <a:xfrm>
              <a:off x="6183289" y="3284984"/>
              <a:ext cx="1844699" cy="2941334"/>
              <a:chOff x="2520926" y="2389436"/>
              <a:chExt cx="1844699" cy="2941334"/>
            </a:xfrm>
          </p:grpSpPr>
          <p:grpSp>
            <p:nvGrpSpPr>
              <p:cNvPr id="33" name="Group 32"/>
              <p:cNvGrpSpPr/>
              <p:nvPr/>
            </p:nvGrpSpPr>
            <p:grpSpPr>
              <a:xfrm>
                <a:off x="2520926" y="2389436"/>
                <a:ext cx="1844699" cy="2108422"/>
                <a:chOff x="1647181" y="2257821"/>
                <a:chExt cx="3141563" cy="4863777"/>
              </a:xfrm>
            </p:grpSpPr>
            <p:pic>
              <p:nvPicPr>
                <p:cNvPr id="18" name="Picture 17"/>
                <p:cNvPicPr>
                  <a:picLocks noChangeAspect="1"/>
                </p:cNvPicPr>
                <p:nvPr/>
              </p:nvPicPr>
              <p:blipFill>
                <a:blip r:embed="rId3"/>
                <a:stretch>
                  <a:fillRect/>
                </a:stretch>
              </p:blipFill>
              <p:spPr>
                <a:xfrm>
                  <a:off x="1979712" y="2276872"/>
                  <a:ext cx="1219200" cy="790575"/>
                </a:xfrm>
                <a:prstGeom prst="rect">
                  <a:avLst/>
                </a:prstGeom>
              </p:spPr>
            </p:pic>
            <p:pic>
              <p:nvPicPr>
                <p:cNvPr id="20" name="Picture 19"/>
                <p:cNvPicPr>
                  <a:picLocks noChangeAspect="1"/>
                </p:cNvPicPr>
                <p:nvPr/>
              </p:nvPicPr>
              <p:blipFill>
                <a:blip r:embed="rId4"/>
                <a:stretch>
                  <a:fillRect/>
                </a:stretch>
              </p:blipFill>
              <p:spPr>
                <a:xfrm>
                  <a:off x="1647181" y="2257821"/>
                  <a:ext cx="342900" cy="800100"/>
                </a:xfrm>
                <a:prstGeom prst="rect">
                  <a:avLst/>
                </a:prstGeom>
              </p:spPr>
            </p:pic>
            <p:pic>
              <p:nvPicPr>
                <p:cNvPr id="21" name="Picture 20"/>
                <p:cNvPicPr>
                  <a:picLocks noChangeAspect="1"/>
                </p:cNvPicPr>
                <p:nvPr/>
              </p:nvPicPr>
              <p:blipFill>
                <a:blip r:embed="rId5"/>
                <a:stretch>
                  <a:fillRect/>
                </a:stretch>
              </p:blipFill>
              <p:spPr>
                <a:xfrm>
                  <a:off x="3198912" y="2267346"/>
                  <a:ext cx="1533525" cy="809625"/>
                </a:xfrm>
                <a:prstGeom prst="rect">
                  <a:avLst/>
                </a:prstGeom>
              </p:spPr>
            </p:pic>
            <p:pic>
              <p:nvPicPr>
                <p:cNvPr id="22" name="Picture 21"/>
                <p:cNvPicPr>
                  <a:picLocks noChangeAspect="1"/>
                </p:cNvPicPr>
                <p:nvPr/>
              </p:nvPicPr>
              <p:blipFill>
                <a:blip r:embed="rId5"/>
                <a:stretch>
                  <a:fillRect/>
                </a:stretch>
              </p:blipFill>
              <p:spPr>
                <a:xfrm>
                  <a:off x="1665387" y="3057921"/>
                  <a:ext cx="1533525" cy="809625"/>
                </a:xfrm>
                <a:prstGeom prst="rect">
                  <a:avLst/>
                </a:prstGeom>
              </p:spPr>
            </p:pic>
            <p:pic>
              <p:nvPicPr>
                <p:cNvPr id="23" name="Picture 22"/>
                <p:cNvPicPr>
                  <a:picLocks noChangeAspect="1"/>
                </p:cNvPicPr>
                <p:nvPr/>
              </p:nvPicPr>
              <p:blipFill>
                <a:blip r:embed="rId5"/>
                <a:stretch>
                  <a:fillRect/>
                </a:stretch>
              </p:blipFill>
              <p:spPr>
                <a:xfrm>
                  <a:off x="3198911" y="3071639"/>
                  <a:ext cx="1533525" cy="809625"/>
                </a:xfrm>
                <a:prstGeom prst="rect">
                  <a:avLst/>
                </a:prstGeom>
              </p:spPr>
            </p:pic>
            <p:pic>
              <p:nvPicPr>
                <p:cNvPr id="24" name="Picture 23"/>
                <p:cNvPicPr>
                  <a:picLocks noChangeAspect="1"/>
                </p:cNvPicPr>
                <p:nvPr/>
              </p:nvPicPr>
              <p:blipFill>
                <a:blip r:embed="rId5"/>
                <a:stretch>
                  <a:fillRect/>
                </a:stretch>
              </p:blipFill>
              <p:spPr>
                <a:xfrm>
                  <a:off x="1682948" y="3894982"/>
                  <a:ext cx="1533525" cy="809625"/>
                </a:xfrm>
                <a:prstGeom prst="rect">
                  <a:avLst/>
                </a:prstGeom>
              </p:spPr>
            </p:pic>
            <p:pic>
              <p:nvPicPr>
                <p:cNvPr id="25" name="Picture 24"/>
                <p:cNvPicPr>
                  <a:picLocks noChangeAspect="1"/>
                </p:cNvPicPr>
                <p:nvPr/>
              </p:nvPicPr>
              <p:blipFill>
                <a:blip r:embed="rId5"/>
                <a:stretch>
                  <a:fillRect/>
                </a:stretch>
              </p:blipFill>
              <p:spPr>
                <a:xfrm>
                  <a:off x="3216473" y="3894982"/>
                  <a:ext cx="1533525" cy="809625"/>
                </a:xfrm>
                <a:prstGeom prst="rect">
                  <a:avLst/>
                </a:prstGeom>
              </p:spPr>
            </p:pic>
            <p:pic>
              <p:nvPicPr>
                <p:cNvPr id="26" name="Picture 25"/>
                <p:cNvPicPr>
                  <a:picLocks noChangeAspect="1"/>
                </p:cNvPicPr>
                <p:nvPr/>
              </p:nvPicPr>
              <p:blipFill>
                <a:blip r:embed="rId5"/>
                <a:stretch>
                  <a:fillRect/>
                </a:stretch>
              </p:blipFill>
              <p:spPr>
                <a:xfrm>
                  <a:off x="1709887" y="4685557"/>
                  <a:ext cx="1533525" cy="809625"/>
                </a:xfrm>
                <a:prstGeom prst="rect">
                  <a:avLst/>
                </a:prstGeom>
              </p:spPr>
            </p:pic>
            <p:pic>
              <p:nvPicPr>
                <p:cNvPr id="27" name="Picture 26"/>
                <p:cNvPicPr>
                  <a:picLocks noChangeAspect="1"/>
                </p:cNvPicPr>
                <p:nvPr/>
              </p:nvPicPr>
              <p:blipFill>
                <a:blip r:embed="rId5"/>
                <a:stretch>
                  <a:fillRect/>
                </a:stretch>
              </p:blipFill>
              <p:spPr>
                <a:xfrm>
                  <a:off x="3229943" y="4698665"/>
                  <a:ext cx="1533525" cy="809625"/>
                </a:xfrm>
                <a:prstGeom prst="rect">
                  <a:avLst/>
                </a:prstGeom>
              </p:spPr>
            </p:pic>
            <p:pic>
              <p:nvPicPr>
                <p:cNvPr id="28" name="Picture 27"/>
                <p:cNvPicPr>
                  <a:picLocks noChangeAspect="1"/>
                </p:cNvPicPr>
                <p:nvPr/>
              </p:nvPicPr>
              <p:blipFill>
                <a:blip r:embed="rId5"/>
                <a:stretch>
                  <a:fillRect/>
                </a:stretch>
              </p:blipFill>
              <p:spPr>
                <a:xfrm>
                  <a:off x="1703153" y="5481638"/>
                  <a:ext cx="1533525" cy="809625"/>
                </a:xfrm>
                <a:prstGeom prst="rect">
                  <a:avLst/>
                </a:prstGeom>
              </p:spPr>
            </p:pic>
            <p:pic>
              <p:nvPicPr>
                <p:cNvPr id="29" name="Picture 28"/>
                <p:cNvPicPr>
                  <a:picLocks noChangeAspect="1"/>
                </p:cNvPicPr>
                <p:nvPr/>
              </p:nvPicPr>
              <p:blipFill>
                <a:blip r:embed="rId5"/>
                <a:stretch>
                  <a:fillRect/>
                </a:stretch>
              </p:blipFill>
              <p:spPr>
                <a:xfrm>
                  <a:off x="3243412" y="5469141"/>
                  <a:ext cx="1533525" cy="809625"/>
                </a:xfrm>
                <a:prstGeom prst="rect">
                  <a:avLst/>
                </a:prstGeom>
              </p:spPr>
            </p:pic>
            <p:pic>
              <p:nvPicPr>
                <p:cNvPr id="30" name="Picture 29"/>
                <p:cNvPicPr>
                  <a:picLocks noChangeAspect="1"/>
                </p:cNvPicPr>
                <p:nvPr/>
              </p:nvPicPr>
              <p:blipFill>
                <a:blip r:embed="rId5"/>
                <a:stretch>
                  <a:fillRect/>
                </a:stretch>
              </p:blipFill>
              <p:spPr>
                <a:xfrm>
                  <a:off x="1721694" y="6311973"/>
                  <a:ext cx="1533525" cy="809625"/>
                </a:xfrm>
                <a:prstGeom prst="rect">
                  <a:avLst/>
                </a:prstGeom>
              </p:spPr>
            </p:pic>
            <p:pic>
              <p:nvPicPr>
                <p:cNvPr id="31" name="Picture 30"/>
                <p:cNvPicPr>
                  <a:picLocks noChangeAspect="1"/>
                </p:cNvPicPr>
                <p:nvPr/>
              </p:nvPicPr>
              <p:blipFill>
                <a:blip r:embed="rId5"/>
                <a:stretch>
                  <a:fillRect/>
                </a:stretch>
              </p:blipFill>
              <p:spPr>
                <a:xfrm>
                  <a:off x="3255219" y="6309001"/>
                  <a:ext cx="1533525" cy="809625"/>
                </a:xfrm>
                <a:prstGeom prst="rect">
                  <a:avLst/>
                </a:prstGeom>
              </p:spPr>
            </p:pic>
          </p:grpSp>
          <p:grpSp>
            <p:nvGrpSpPr>
              <p:cNvPr id="37" name="Group 36"/>
              <p:cNvGrpSpPr/>
              <p:nvPr/>
            </p:nvGrpSpPr>
            <p:grpSpPr>
              <a:xfrm>
                <a:off x="2566588" y="4502073"/>
                <a:ext cx="1765973" cy="828697"/>
                <a:chOff x="2541928" y="4463915"/>
                <a:chExt cx="3060836" cy="1590551"/>
              </a:xfrm>
            </p:grpSpPr>
            <p:pic>
              <p:nvPicPr>
                <p:cNvPr id="32" name="Picture 31"/>
                <p:cNvPicPr>
                  <a:picLocks noChangeAspect="1"/>
                </p:cNvPicPr>
                <p:nvPr/>
              </p:nvPicPr>
              <p:blipFill>
                <a:blip r:embed="rId5"/>
                <a:stretch>
                  <a:fillRect/>
                </a:stretch>
              </p:blipFill>
              <p:spPr>
                <a:xfrm>
                  <a:off x="2541928" y="4463915"/>
                  <a:ext cx="1533525" cy="809625"/>
                </a:xfrm>
                <a:prstGeom prst="rect">
                  <a:avLst/>
                </a:prstGeom>
              </p:spPr>
            </p:pic>
            <p:pic>
              <p:nvPicPr>
                <p:cNvPr id="34" name="Picture 33"/>
                <p:cNvPicPr>
                  <a:picLocks noChangeAspect="1"/>
                </p:cNvPicPr>
                <p:nvPr/>
              </p:nvPicPr>
              <p:blipFill>
                <a:blip r:embed="rId5"/>
                <a:stretch>
                  <a:fillRect/>
                </a:stretch>
              </p:blipFill>
              <p:spPr>
                <a:xfrm>
                  <a:off x="4069239" y="4480242"/>
                  <a:ext cx="1533525" cy="809625"/>
                </a:xfrm>
                <a:prstGeom prst="rect">
                  <a:avLst/>
                </a:prstGeom>
              </p:spPr>
            </p:pic>
            <p:pic>
              <p:nvPicPr>
                <p:cNvPr id="35" name="Picture 34"/>
                <p:cNvPicPr>
                  <a:picLocks noChangeAspect="1"/>
                </p:cNvPicPr>
                <p:nvPr/>
              </p:nvPicPr>
              <p:blipFill>
                <a:blip r:embed="rId5"/>
                <a:stretch>
                  <a:fillRect/>
                </a:stretch>
              </p:blipFill>
              <p:spPr>
                <a:xfrm>
                  <a:off x="2552455" y="5244841"/>
                  <a:ext cx="1533525" cy="809625"/>
                </a:xfrm>
                <a:prstGeom prst="rect">
                  <a:avLst/>
                </a:prstGeom>
              </p:spPr>
            </p:pic>
            <p:pic>
              <p:nvPicPr>
                <p:cNvPr id="36" name="Picture 35"/>
                <p:cNvPicPr>
                  <a:picLocks noChangeAspect="1"/>
                </p:cNvPicPr>
                <p:nvPr/>
              </p:nvPicPr>
              <p:blipFill>
                <a:blip r:embed="rId5"/>
                <a:stretch>
                  <a:fillRect/>
                </a:stretch>
              </p:blipFill>
              <p:spPr>
                <a:xfrm>
                  <a:off x="4060412" y="5243552"/>
                  <a:ext cx="1533525" cy="809625"/>
                </a:xfrm>
                <a:prstGeom prst="rect">
                  <a:avLst/>
                </a:prstGeom>
              </p:spPr>
            </p:pic>
          </p:grpSp>
        </p:grpSp>
        <p:sp>
          <p:nvSpPr>
            <p:cNvPr id="49" name="TextBox 48"/>
            <p:cNvSpPr txBox="1"/>
            <p:nvPr/>
          </p:nvSpPr>
          <p:spPr>
            <a:xfrm>
              <a:off x="6084168" y="2841587"/>
              <a:ext cx="2232248" cy="369332"/>
            </a:xfrm>
            <a:prstGeom prst="rect">
              <a:avLst/>
            </a:prstGeom>
            <a:noFill/>
          </p:spPr>
          <p:txBody>
            <a:bodyPr wrap="square" rtlCol="0">
              <a:spAutoFit/>
            </a:bodyPr>
            <a:lstStyle/>
            <a:p>
              <a:r>
                <a:rPr lang="en-GB" dirty="0"/>
                <a:t>Transgender – 1/80</a:t>
              </a:r>
            </a:p>
          </p:txBody>
        </p:sp>
      </p:grpSp>
      <p:grpSp>
        <p:nvGrpSpPr>
          <p:cNvPr id="67" name="Group 66"/>
          <p:cNvGrpSpPr/>
          <p:nvPr/>
        </p:nvGrpSpPr>
        <p:grpSpPr>
          <a:xfrm>
            <a:off x="3421927" y="2270343"/>
            <a:ext cx="1988201" cy="1383051"/>
            <a:chOff x="1943170" y="2702726"/>
            <a:chExt cx="1988201" cy="1383051"/>
          </a:xfrm>
        </p:grpSpPr>
        <p:grpSp>
          <p:nvGrpSpPr>
            <p:cNvPr id="56" name="Group 55"/>
            <p:cNvGrpSpPr/>
            <p:nvPr/>
          </p:nvGrpSpPr>
          <p:grpSpPr>
            <a:xfrm>
              <a:off x="1998197" y="3364601"/>
              <a:ext cx="1811636" cy="721176"/>
              <a:chOff x="1896060" y="3352327"/>
              <a:chExt cx="1811636" cy="721176"/>
            </a:xfrm>
          </p:grpSpPr>
          <p:pic>
            <p:nvPicPr>
              <p:cNvPr id="50" name="Picture 49"/>
              <p:cNvPicPr>
                <a:picLocks noChangeAspect="1"/>
              </p:cNvPicPr>
              <p:nvPr/>
            </p:nvPicPr>
            <p:blipFill>
              <a:blip r:embed="rId3"/>
              <a:stretch>
                <a:fillRect/>
              </a:stretch>
            </p:blipFill>
            <p:spPr>
              <a:xfrm>
                <a:off x="2091319" y="3360586"/>
                <a:ext cx="715904" cy="342710"/>
              </a:xfrm>
              <a:prstGeom prst="rect">
                <a:avLst/>
              </a:prstGeom>
            </p:spPr>
          </p:pic>
          <p:pic>
            <p:nvPicPr>
              <p:cNvPr id="51" name="Picture 50"/>
              <p:cNvPicPr>
                <a:picLocks noChangeAspect="1"/>
              </p:cNvPicPr>
              <p:nvPr/>
            </p:nvPicPr>
            <p:blipFill>
              <a:blip r:embed="rId4"/>
              <a:stretch>
                <a:fillRect/>
              </a:stretch>
            </p:blipFill>
            <p:spPr>
              <a:xfrm>
                <a:off x="1896060" y="3352327"/>
                <a:ext cx="201348" cy="346839"/>
              </a:xfrm>
              <a:prstGeom prst="rect">
                <a:avLst/>
              </a:prstGeom>
            </p:spPr>
          </p:pic>
          <p:pic>
            <p:nvPicPr>
              <p:cNvPr id="52" name="Picture 51"/>
              <p:cNvPicPr>
                <a:picLocks noChangeAspect="1"/>
              </p:cNvPicPr>
              <p:nvPr/>
            </p:nvPicPr>
            <p:blipFill>
              <a:blip r:embed="rId5"/>
              <a:stretch>
                <a:fillRect/>
              </a:stretch>
            </p:blipFill>
            <p:spPr>
              <a:xfrm>
                <a:off x="2807223" y="3356456"/>
                <a:ext cx="900473" cy="350968"/>
              </a:xfrm>
              <a:prstGeom prst="rect">
                <a:avLst/>
              </a:prstGeom>
            </p:spPr>
          </p:pic>
          <p:pic>
            <p:nvPicPr>
              <p:cNvPr id="53" name="Picture 52"/>
              <p:cNvPicPr>
                <a:picLocks noChangeAspect="1"/>
              </p:cNvPicPr>
              <p:nvPr/>
            </p:nvPicPr>
            <p:blipFill>
              <a:blip r:embed="rId6"/>
              <a:stretch>
                <a:fillRect/>
              </a:stretch>
            </p:blipFill>
            <p:spPr>
              <a:xfrm>
                <a:off x="1931198" y="3711553"/>
                <a:ext cx="390525" cy="361950"/>
              </a:xfrm>
              <a:prstGeom prst="rect">
                <a:avLst/>
              </a:prstGeom>
            </p:spPr>
          </p:pic>
        </p:grpSp>
        <p:sp>
          <p:nvSpPr>
            <p:cNvPr id="57" name="TextBox 56"/>
            <p:cNvSpPr txBox="1"/>
            <p:nvPr/>
          </p:nvSpPr>
          <p:spPr>
            <a:xfrm>
              <a:off x="1943170" y="2702726"/>
              <a:ext cx="1988201" cy="646331"/>
            </a:xfrm>
            <a:prstGeom prst="rect">
              <a:avLst/>
            </a:prstGeom>
            <a:noFill/>
          </p:spPr>
          <p:txBody>
            <a:bodyPr wrap="square" rtlCol="0">
              <a:spAutoFit/>
            </a:bodyPr>
            <a:lstStyle/>
            <a:p>
              <a:r>
                <a:rPr lang="en-GB" dirty="0"/>
                <a:t>Sexual orientation – 1/12</a:t>
              </a:r>
            </a:p>
          </p:txBody>
        </p:sp>
      </p:grpSp>
      <p:grpSp>
        <p:nvGrpSpPr>
          <p:cNvPr id="70" name="Group 69"/>
          <p:cNvGrpSpPr/>
          <p:nvPr/>
        </p:nvGrpSpPr>
        <p:grpSpPr>
          <a:xfrm>
            <a:off x="1668143" y="2280503"/>
            <a:ext cx="1821947" cy="732311"/>
            <a:chOff x="273216" y="2841587"/>
            <a:chExt cx="1821947" cy="732311"/>
          </a:xfrm>
        </p:grpSpPr>
        <p:grpSp>
          <p:nvGrpSpPr>
            <p:cNvPr id="62" name="Group 61"/>
            <p:cNvGrpSpPr/>
            <p:nvPr/>
          </p:nvGrpSpPr>
          <p:grpSpPr>
            <a:xfrm>
              <a:off x="613352" y="3210919"/>
              <a:ext cx="774491" cy="362979"/>
              <a:chOff x="670808" y="4006756"/>
              <a:chExt cx="774491" cy="362979"/>
            </a:xfrm>
          </p:grpSpPr>
          <p:pic>
            <p:nvPicPr>
              <p:cNvPr id="60" name="Picture 59"/>
              <p:cNvPicPr>
                <a:picLocks noChangeAspect="1"/>
              </p:cNvPicPr>
              <p:nvPr/>
            </p:nvPicPr>
            <p:blipFill>
              <a:blip r:embed="rId7"/>
              <a:stretch>
                <a:fillRect/>
              </a:stretch>
            </p:blipFill>
            <p:spPr>
              <a:xfrm>
                <a:off x="882056" y="4006756"/>
                <a:ext cx="563243" cy="362979"/>
              </a:xfrm>
              <a:prstGeom prst="rect">
                <a:avLst/>
              </a:prstGeom>
            </p:spPr>
          </p:pic>
          <p:pic>
            <p:nvPicPr>
              <p:cNvPr id="61" name="Picture 60"/>
              <p:cNvPicPr>
                <a:picLocks noChangeAspect="1"/>
              </p:cNvPicPr>
              <p:nvPr/>
            </p:nvPicPr>
            <p:blipFill>
              <a:blip r:embed="rId4"/>
              <a:stretch>
                <a:fillRect/>
              </a:stretch>
            </p:blipFill>
            <p:spPr>
              <a:xfrm>
                <a:off x="670808" y="4012312"/>
                <a:ext cx="201348" cy="346839"/>
              </a:xfrm>
              <a:prstGeom prst="rect">
                <a:avLst/>
              </a:prstGeom>
            </p:spPr>
          </p:pic>
        </p:grpSp>
        <p:sp>
          <p:nvSpPr>
            <p:cNvPr id="68" name="TextBox 67"/>
            <p:cNvSpPr txBox="1"/>
            <p:nvPr/>
          </p:nvSpPr>
          <p:spPr>
            <a:xfrm>
              <a:off x="273216" y="2841587"/>
              <a:ext cx="1821947" cy="369332"/>
            </a:xfrm>
            <a:prstGeom prst="rect">
              <a:avLst/>
            </a:prstGeom>
            <a:noFill/>
          </p:spPr>
          <p:txBody>
            <a:bodyPr wrap="square" rtlCol="0">
              <a:spAutoFit/>
            </a:bodyPr>
            <a:lstStyle/>
            <a:p>
              <a:r>
                <a:rPr lang="en-GB" dirty="0"/>
                <a:t>Race – 1/4</a:t>
              </a:r>
            </a:p>
          </p:txBody>
        </p:sp>
      </p:grpSp>
      <p:grpSp>
        <p:nvGrpSpPr>
          <p:cNvPr id="71" name="Group 70"/>
          <p:cNvGrpSpPr/>
          <p:nvPr/>
        </p:nvGrpSpPr>
        <p:grpSpPr>
          <a:xfrm>
            <a:off x="1663262" y="3448499"/>
            <a:ext cx="1821947" cy="720305"/>
            <a:chOff x="361909" y="4192870"/>
            <a:chExt cx="1821947" cy="720305"/>
          </a:xfrm>
        </p:grpSpPr>
        <p:grpSp>
          <p:nvGrpSpPr>
            <p:cNvPr id="64" name="Group 63"/>
            <p:cNvGrpSpPr/>
            <p:nvPr/>
          </p:nvGrpSpPr>
          <p:grpSpPr>
            <a:xfrm>
              <a:off x="714026" y="4550196"/>
              <a:ext cx="774491" cy="362979"/>
              <a:chOff x="670808" y="4006756"/>
              <a:chExt cx="774491" cy="362979"/>
            </a:xfrm>
          </p:grpSpPr>
          <p:pic>
            <p:nvPicPr>
              <p:cNvPr id="65" name="Picture 64"/>
              <p:cNvPicPr>
                <a:picLocks noChangeAspect="1"/>
              </p:cNvPicPr>
              <p:nvPr/>
            </p:nvPicPr>
            <p:blipFill>
              <a:blip r:embed="rId7"/>
              <a:stretch>
                <a:fillRect/>
              </a:stretch>
            </p:blipFill>
            <p:spPr>
              <a:xfrm>
                <a:off x="882056" y="4006756"/>
                <a:ext cx="563243" cy="362979"/>
              </a:xfrm>
              <a:prstGeom prst="rect">
                <a:avLst/>
              </a:prstGeom>
            </p:spPr>
          </p:pic>
          <p:pic>
            <p:nvPicPr>
              <p:cNvPr id="66" name="Picture 65"/>
              <p:cNvPicPr>
                <a:picLocks noChangeAspect="1"/>
              </p:cNvPicPr>
              <p:nvPr/>
            </p:nvPicPr>
            <p:blipFill>
              <a:blip r:embed="rId4"/>
              <a:stretch>
                <a:fillRect/>
              </a:stretch>
            </p:blipFill>
            <p:spPr>
              <a:xfrm>
                <a:off x="670808" y="4012312"/>
                <a:ext cx="201348" cy="346839"/>
              </a:xfrm>
              <a:prstGeom prst="rect">
                <a:avLst/>
              </a:prstGeom>
            </p:spPr>
          </p:pic>
        </p:grpSp>
        <p:sp>
          <p:nvSpPr>
            <p:cNvPr id="69" name="TextBox 68"/>
            <p:cNvSpPr txBox="1"/>
            <p:nvPr/>
          </p:nvSpPr>
          <p:spPr>
            <a:xfrm>
              <a:off x="361909" y="4192870"/>
              <a:ext cx="1821947" cy="369332"/>
            </a:xfrm>
            <a:prstGeom prst="rect">
              <a:avLst/>
            </a:prstGeom>
            <a:noFill/>
          </p:spPr>
          <p:txBody>
            <a:bodyPr wrap="square" rtlCol="0">
              <a:spAutoFit/>
            </a:bodyPr>
            <a:lstStyle/>
            <a:p>
              <a:r>
                <a:rPr lang="en-GB" dirty="0"/>
                <a:t>Religion – 1/4</a:t>
              </a:r>
            </a:p>
          </p:txBody>
        </p:sp>
      </p:grpSp>
      <p:sp>
        <p:nvSpPr>
          <p:cNvPr id="58" name="Rectangle 57"/>
          <p:cNvSpPr/>
          <p:nvPr/>
        </p:nvSpPr>
        <p:spPr>
          <a:xfrm>
            <a:off x="433633" y="424206"/>
            <a:ext cx="11312164" cy="829559"/>
          </a:xfrm>
          <a:prstGeom prst="rect">
            <a:avLst/>
          </a:prstGeom>
          <a:solidFill>
            <a:srgbClr val="E53B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itle 1"/>
          <p:cNvSpPr>
            <a:spLocks noGrp="1"/>
          </p:cNvSpPr>
          <p:nvPr>
            <p:ph type="title"/>
          </p:nvPr>
        </p:nvSpPr>
        <p:spPr>
          <a:xfrm>
            <a:off x="602530" y="343255"/>
            <a:ext cx="11001866"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Underreporting</a:t>
            </a:r>
            <a:endParaRPr lang="en-GB" sz="3600" dirty="0">
              <a:solidFill>
                <a:schemeClr val="bg1"/>
              </a:solidFill>
              <a:latin typeface="Bungee" charset="0"/>
              <a:ea typeface="Bungee" charset="0"/>
              <a:cs typeface="Bungee" charset="0"/>
            </a:endParaRPr>
          </a:p>
        </p:txBody>
      </p:sp>
      <p:pic>
        <p:nvPicPr>
          <p:cNvPr id="63" name="Picture 6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Tree>
    <p:extLst>
      <p:ext uri="{BB962C8B-B14F-4D97-AF65-F5344CB8AC3E}">
        <p14:creationId xmlns:p14="http://schemas.microsoft.com/office/powerpoint/2010/main" val="377792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0"/>
                                        </p:tgtEl>
                                        <p:attrNameLst>
                                          <p:attrName>style.visibility</p:attrName>
                                        </p:attrNameLst>
                                      </p:cBhvr>
                                      <p:to>
                                        <p:strVal val="visible"/>
                                      </p:to>
                                    </p:set>
                                    <p:animEffect transition="in" filter="fade">
                                      <p:cBhvr>
                                        <p:cTn id="12" dur="1000"/>
                                        <p:tgtEl>
                                          <p:spTgt spid="7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fade">
                                      <p:cBhvr>
                                        <p:cTn id="17" dur="1000"/>
                                        <p:tgtEl>
                                          <p:spTgt spid="7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7"/>
                                        </p:tgtEl>
                                        <p:attrNameLst>
                                          <p:attrName>style.visibility</p:attrName>
                                        </p:attrNameLst>
                                      </p:cBhvr>
                                      <p:to>
                                        <p:strVal val="visible"/>
                                      </p:to>
                                    </p:set>
                                    <p:animEffect transition="in" filter="fade">
                                      <p:cBhvr>
                                        <p:cTn id="22" dur="1000"/>
                                        <p:tgtEl>
                                          <p:spTgt spid="6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4"/>
                                        </p:tgtEl>
                                        <p:attrNameLst>
                                          <p:attrName>style.visibility</p:attrName>
                                        </p:attrNameLst>
                                      </p:cBhvr>
                                      <p:to>
                                        <p:strVal val="visible"/>
                                      </p:to>
                                    </p:set>
                                    <p:animEffect transition="in" filter="fade">
                                      <p:cBhvr>
                                        <p:cTn id="27" dur="1000"/>
                                        <p:tgtEl>
                                          <p:spTgt spid="5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5"/>
                                        </p:tgtEl>
                                        <p:attrNameLst>
                                          <p:attrName>style.visibility</p:attrName>
                                        </p:attrNameLst>
                                      </p:cBhvr>
                                      <p:to>
                                        <p:strVal val="visible"/>
                                      </p:to>
                                    </p:set>
                                    <p:animEffect transition="in" filter="fade">
                                      <p:cBhvr>
                                        <p:cTn id="32" dur="10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33633" y="424206"/>
            <a:ext cx="11312164" cy="5995448"/>
          </a:xfrm>
          <a:prstGeom prst="rect">
            <a:avLst/>
          </a:prstGeom>
          <a:solidFill>
            <a:srgbClr val="FB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06315" y="610214"/>
            <a:ext cx="8793867" cy="3313522"/>
          </a:xfrm>
        </p:spPr>
        <p:txBody>
          <a:bodyPr anchor="ctr">
            <a:normAutofit/>
          </a:bodyPr>
          <a:lstStyle/>
          <a:p>
            <a:pPr algn="l"/>
            <a:r>
              <a:rPr lang="en-GB" sz="4800" b="1" dirty="0"/>
              <a:t>Third Party Reporting </a:t>
            </a:r>
            <a:r>
              <a:rPr lang="en-GB" sz="4800" b="1" dirty="0" smtClean="0"/>
              <a:t>Centres</a:t>
            </a:r>
            <a:br>
              <a:rPr lang="en-GB" sz="4800" b="1" dirty="0" smtClean="0"/>
            </a:br>
            <a:r>
              <a:rPr lang="en-GB" sz="4800" b="1" dirty="0"/>
              <a:t>Refresher Training</a:t>
            </a:r>
            <a:r>
              <a:rPr lang="en-GB" sz="4800" dirty="0"/>
              <a:t/>
            </a:r>
            <a:br>
              <a:rPr lang="en-GB" sz="4800" dirty="0"/>
            </a:br>
            <a:endParaRPr lang="en-GB" sz="4800" dirty="0">
              <a:solidFill>
                <a:srgbClr val="472880"/>
              </a:solidFill>
              <a:latin typeface="Bungee" charset="0"/>
              <a:ea typeface="Bungee" charset="0"/>
              <a:cs typeface="Bungee"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8838" y="3940058"/>
            <a:ext cx="1954048" cy="1954048"/>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1730" y="5642489"/>
            <a:ext cx="2883259" cy="242194"/>
          </a:xfrm>
          <a:prstGeom prst="rect">
            <a:avLst/>
          </a:prstGeom>
        </p:spPr>
      </p:pic>
    </p:spTree>
    <p:extLst>
      <p:ext uri="{BB962C8B-B14F-4D97-AF65-F5344CB8AC3E}">
        <p14:creationId xmlns:p14="http://schemas.microsoft.com/office/powerpoint/2010/main" val="1839994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33633" y="424206"/>
            <a:ext cx="11312164" cy="829559"/>
          </a:xfrm>
          <a:prstGeom prst="rect">
            <a:avLst/>
          </a:prstGeom>
          <a:solidFill>
            <a:srgbClr val="E53B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02530" y="343255"/>
            <a:ext cx="11001866"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Barriers to reporting</a:t>
            </a:r>
            <a:endParaRPr lang="en-GB" sz="3600" dirty="0">
              <a:solidFill>
                <a:schemeClr val="bg1"/>
              </a:solidFill>
              <a:latin typeface="Bungee" charset="0"/>
              <a:ea typeface="Bungee" charset="0"/>
              <a:cs typeface="Bungee" charset="0"/>
            </a:endParaRP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
        <p:nvSpPr>
          <p:cNvPr id="10" name="Rectangle 9"/>
          <p:cNvSpPr/>
          <p:nvPr/>
        </p:nvSpPr>
        <p:spPr>
          <a:xfrm>
            <a:off x="602530" y="2962324"/>
            <a:ext cx="11143267" cy="1569660"/>
          </a:xfrm>
          <a:prstGeom prst="rect">
            <a:avLst/>
          </a:prstGeom>
        </p:spPr>
        <p:txBody>
          <a:bodyPr wrap="square">
            <a:spAutoFit/>
          </a:bodyPr>
          <a:lstStyle/>
          <a:p>
            <a:pPr algn="ctr"/>
            <a:r>
              <a:rPr lang="en-GB" sz="4800" dirty="0"/>
              <a:t>Why would a victim </a:t>
            </a:r>
            <a:endParaRPr lang="en-GB" sz="4800" dirty="0" smtClean="0"/>
          </a:p>
          <a:p>
            <a:pPr algn="ctr"/>
            <a:r>
              <a:rPr lang="en-GB" sz="4800" dirty="0" smtClean="0"/>
              <a:t>not </a:t>
            </a:r>
            <a:r>
              <a:rPr lang="en-GB" sz="4800" dirty="0"/>
              <a:t>want to report a hate crime?</a:t>
            </a:r>
          </a:p>
        </p:txBody>
      </p:sp>
    </p:spTree>
    <p:extLst>
      <p:ext uri="{BB962C8B-B14F-4D97-AF65-F5344CB8AC3E}">
        <p14:creationId xmlns:p14="http://schemas.microsoft.com/office/powerpoint/2010/main" val="1079752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668793"/>
            <a:ext cx="11312164" cy="3683793"/>
          </a:xfrm>
        </p:spPr>
        <p:txBody>
          <a:bodyPr>
            <a:normAutofit/>
          </a:bodyPr>
          <a:lstStyle/>
          <a:p>
            <a:pPr marL="0" indent="0">
              <a:buNone/>
            </a:pPr>
            <a:r>
              <a:rPr lang="en-GB" altLang="en-US" sz="2200" dirty="0"/>
              <a:t>Not realising the reason for being targeted	Ashamed or embarrassed</a:t>
            </a:r>
          </a:p>
          <a:p>
            <a:pPr marL="0" indent="0">
              <a:buNone/>
            </a:pPr>
            <a:r>
              <a:rPr lang="en-GB" altLang="en-US" sz="2200" dirty="0"/>
              <a:t>Not wanting to share personal information	Not serious enough</a:t>
            </a:r>
          </a:p>
          <a:p>
            <a:pPr marL="0" indent="0">
              <a:buNone/>
            </a:pPr>
            <a:r>
              <a:rPr lang="en-GB" altLang="en-US" sz="2200" dirty="0"/>
              <a:t>Will not be believed				Believe nothing will change</a:t>
            </a:r>
          </a:p>
          <a:p>
            <a:pPr marL="0" indent="0">
              <a:buNone/>
            </a:pPr>
            <a:r>
              <a:rPr lang="en-GB" altLang="en-US" sz="2200" dirty="0"/>
              <a:t>Abuse becomes normal				</a:t>
            </a:r>
            <a:r>
              <a:rPr lang="en-GB" sz="2200" dirty="0"/>
              <a:t>Communication/life skills</a:t>
            </a:r>
          </a:p>
          <a:p>
            <a:pPr marL="0" indent="0">
              <a:buNone/>
              <a:defRPr/>
            </a:pPr>
            <a:r>
              <a:rPr lang="en-GB" sz="2200" dirty="0"/>
              <a:t>Cultural issues					Poor MH</a:t>
            </a:r>
          </a:p>
          <a:p>
            <a:pPr marL="0" indent="0">
              <a:buNone/>
              <a:defRPr/>
            </a:pPr>
            <a:r>
              <a:rPr lang="en-GB" sz="2200" dirty="0"/>
              <a:t>Poor Physical health				Denial</a:t>
            </a:r>
          </a:p>
          <a:p>
            <a:pPr marL="0" indent="0">
              <a:buNone/>
              <a:defRPr/>
            </a:pPr>
            <a:r>
              <a:rPr lang="en-GB" sz="2200" dirty="0"/>
              <a:t>Fear it will get worse				Mistrust</a:t>
            </a:r>
          </a:p>
          <a:p>
            <a:pPr marL="0" indent="0">
              <a:buNone/>
              <a:defRPr/>
            </a:pPr>
            <a:r>
              <a:rPr lang="en-GB" sz="2200" dirty="0"/>
              <a:t>Fear of involvement of professionals</a:t>
            </a:r>
          </a:p>
        </p:txBody>
      </p:sp>
      <p:sp>
        <p:nvSpPr>
          <p:cNvPr id="6" name="Rectangle 5"/>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p:nvPr>
        </p:nvSpPr>
        <p:spPr>
          <a:xfrm>
            <a:off x="602530" y="343255"/>
            <a:ext cx="11001866"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Barriers to reporting</a:t>
            </a:r>
            <a:endParaRPr lang="en-GB" sz="3600" dirty="0">
              <a:solidFill>
                <a:schemeClr val="bg1"/>
              </a:solidFill>
              <a:latin typeface="Bungee" charset="0"/>
              <a:ea typeface="Bungee" charset="0"/>
              <a:cs typeface="Bungee" charset="0"/>
            </a:endParaRPr>
          </a:p>
        </p:txBody>
      </p:sp>
      <p:sp>
        <p:nvSpPr>
          <p:cNvPr id="8" name="Rectangle 7"/>
          <p:cNvSpPr/>
          <p:nvPr/>
        </p:nvSpPr>
        <p:spPr>
          <a:xfrm>
            <a:off x="433633" y="6110196"/>
            <a:ext cx="2791726" cy="369332"/>
          </a:xfrm>
          <a:prstGeom prst="rect">
            <a:avLst/>
          </a:prstGeom>
        </p:spPr>
        <p:txBody>
          <a:bodyPr wrap="none">
            <a:spAutoFit/>
          </a:bodyPr>
          <a:lstStyle/>
          <a:p>
            <a:r>
              <a:rPr lang="en-GB" altLang="en-US"/>
              <a:t>This is not an exhaustive list</a:t>
            </a:r>
            <a:endParaRPr lang="en-GB" alt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Tree>
    <p:extLst>
      <p:ext uri="{BB962C8B-B14F-4D97-AF65-F5344CB8AC3E}">
        <p14:creationId xmlns:p14="http://schemas.microsoft.com/office/powerpoint/2010/main" val="41520588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668793"/>
            <a:ext cx="11312164" cy="3683793"/>
          </a:xfrm>
        </p:spPr>
        <p:txBody>
          <a:bodyPr>
            <a:normAutofit/>
          </a:bodyPr>
          <a:lstStyle/>
          <a:p>
            <a:pPr marL="0" indent="0" algn="ctr">
              <a:buNone/>
            </a:pPr>
            <a:endParaRPr lang="en-GB" sz="4000" dirty="0" smtClean="0"/>
          </a:p>
          <a:p>
            <a:pPr marL="0" indent="0" algn="ctr">
              <a:buNone/>
            </a:pPr>
            <a:endParaRPr lang="en-GB" sz="4000" dirty="0"/>
          </a:p>
          <a:p>
            <a:pPr marL="0" indent="0" algn="ctr">
              <a:buNone/>
            </a:pPr>
            <a:r>
              <a:rPr lang="en-GB" sz="4000" dirty="0" smtClean="0"/>
              <a:t>Why </a:t>
            </a:r>
            <a:r>
              <a:rPr lang="en-GB" sz="4000" dirty="0"/>
              <a:t>should hate crime be reported?</a:t>
            </a:r>
          </a:p>
        </p:txBody>
      </p:sp>
      <p:sp>
        <p:nvSpPr>
          <p:cNvPr id="6" name="Rectangle 5"/>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p:nvPr>
        </p:nvSpPr>
        <p:spPr>
          <a:xfrm>
            <a:off x="602530" y="343255"/>
            <a:ext cx="11001866"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Why Report?</a:t>
            </a:r>
            <a:endParaRPr lang="en-GB" sz="3600" dirty="0">
              <a:solidFill>
                <a:schemeClr val="bg1"/>
              </a:solidFill>
              <a:latin typeface="Bungee" charset="0"/>
              <a:ea typeface="Bungee" charset="0"/>
              <a:cs typeface="Bungee"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Tree>
    <p:extLst>
      <p:ext uri="{BB962C8B-B14F-4D97-AF65-F5344CB8AC3E}">
        <p14:creationId xmlns:p14="http://schemas.microsoft.com/office/powerpoint/2010/main" val="14144990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33633" y="424206"/>
            <a:ext cx="11312164" cy="829559"/>
          </a:xfrm>
          <a:prstGeom prst="rect">
            <a:avLst/>
          </a:prstGeom>
          <a:solidFill>
            <a:srgbClr val="E53B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02530" y="343255"/>
            <a:ext cx="11001866"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Importance of reporting</a:t>
            </a:r>
            <a:endParaRPr lang="en-GB" sz="3600" dirty="0">
              <a:solidFill>
                <a:schemeClr val="bg1"/>
              </a:solidFill>
              <a:latin typeface="Bungee" charset="0"/>
              <a:ea typeface="Bungee" charset="0"/>
              <a:cs typeface="Bungee" charset="0"/>
            </a:endParaRP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
        <p:nvSpPr>
          <p:cNvPr id="3" name="Rectangle 2"/>
          <p:cNvSpPr/>
          <p:nvPr/>
        </p:nvSpPr>
        <p:spPr>
          <a:xfrm>
            <a:off x="526877" y="1470007"/>
            <a:ext cx="11312164" cy="4708981"/>
          </a:xfrm>
          <a:prstGeom prst="rect">
            <a:avLst/>
          </a:prstGeom>
        </p:spPr>
        <p:txBody>
          <a:bodyPr wrap="square">
            <a:spAutoFit/>
          </a:bodyPr>
          <a:lstStyle/>
          <a:p>
            <a:r>
              <a:rPr lang="en-GB" sz="2000" b="1" dirty="0"/>
              <a:t>Reporting</a:t>
            </a:r>
            <a:r>
              <a:rPr lang="en-GB" sz="2000" b="1" dirty="0" smtClean="0"/>
              <a:t>:</a:t>
            </a:r>
          </a:p>
          <a:p>
            <a:endParaRPr lang="en-GB" sz="2000" b="1" dirty="0"/>
          </a:p>
          <a:p>
            <a:pPr marL="342900" indent="-342900">
              <a:buFont typeface="Arial" panose="020B0604020202020204" pitchFamily="34" charset="0"/>
              <a:buChar char="•"/>
            </a:pPr>
            <a:r>
              <a:rPr lang="en-GB" sz="2400" dirty="0"/>
              <a:t>It is a serious criminal </a:t>
            </a:r>
            <a:r>
              <a:rPr lang="en-GB" sz="2400" dirty="0" smtClean="0"/>
              <a:t>offense</a:t>
            </a:r>
            <a:endParaRPr lang="en-GB" sz="2400" dirty="0"/>
          </a:p>
          <a:p>
            <a:pPr lvl="1"/>
            <a:r>
              <a:rPr lang="en-GB" sz="2000" dirty="0"/>
              <a:t>Early intervention can prevent further escalation</a:t>
            </a:r>
          </a:p>
          <a:p>
            <a:pPr lvl="1"/>
            <a:r>
              <a:rPr lang="en-GB" sz="2000" dirty="0"/>
              <a:t>Those found guilty can receive an uplifted sentence to reflect the disproportionate impact</a:t>
            </a:r>
          </a:p>
          <a:p>
            <a:endParaRPr lang="en-GB" sz="2400" dirty="0" smtClean="0"/>
          </a:p>
          <a:p>
            <a:pPr marL="342900" indent="-342900">
              <a:buFont typeface="Arial" panose="020B0604020202020204" pitchFamily="34" charset="0"/>
              <a:buChar char="•"/>
            </a:pPr>
            <a:r>
              <a:rPr lang="en-GB" sz="2400" dirty="0" smtClean="0"/>
              <a:t>Greater knowledge</a:t>
            </a:r>
            <a:endParaRPr lang="en-GB" sz="2400" dirty="0"/>
          </a:p>
          <a:p>
            <a:pPr lvl="1"/>
            <a:r>
              <a:rPr lang="en-GB" sz="2000" dirty="0"/>
              <a:t>We do not know if we are not told about it</a:t>
            </a:r>
          </a:p>
          <a:p>
            <a:pPr lvl="1"/>
            <a:r>
              <a:rPr lang="en-GB" sz="2000" dirty="0"/>
              <a:t>Identifying trends, patterns and hot spots</a:t>
            </a:r>
          </a:p>
          <a:p>
            <a:pPr lvl="1"/>
            <a:r>
              <a:rPr lang="en-GB" sz="2000" dirty="0"/>
              <a:t>Identify repeat victims and offenders</a:t>
            </a:r>
          </a:p>
          <a:p>
            <a:endParaRPr lang="en-GB" sz="2400" dirty="0" smtClean="0"/>
          </a:p>
          <a:p>
            <a:pPr marL="342900" indent="-342900">
              <a:buFont typeface="Arial" panose="020B0604020202020204" pitchFamily="34" charset="0"/>
              <a:buChar char="•"/>
            </a:pPr>
            <a:r>
              <a:rPr lang="en-GB" sz="2400" dirty="0" smtClean="0"/>
              <a:t>Directing resources</a:t>
            </a:r>
            <a:endParaRPr lang="en-GB" sz="2400" dirty="0"/>
          </a:p>
          <a:p>
            <a:pPr lvl="1"/>
            <a:r>
              <a:rPr lang="en-GB" sz="2000" dirty="0"/>
              <a:t>Plan responses and work with communities </a:t>
            </a:r>
          </a:p>
          <a:p>
            <a:pPr lvl="1"/>
            <a:r>
              <a:rPr lang="en-GB" sz="2000" dirty="0"/>
              <a:t>Target patterns and hot spots</a:t>
            </a:r>
          </a:p>
        </p:txBody>
      </p:sp>
    </p:spTree>
    <p:extLst>
      <p:ext uri="{BB962C8B-B14F-4D97-AF65-F5344CB8AC3E}">
        <p14:creationId xmlns:p14="http://schemas.microsoft.com/office/powerpoint/2010/main" val="431496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a:srcRect t="12337"/>
          <a:stretch/>
        </p:blipFill>
        <p:spPr>
          <a:xfrm>
            <a:off x="2934568" y="1673465"/>
            <a:ext cx="7916069" cy="4362140"/>
          </a:xfrm>
          <a:prstGeom prst="rect">
            <a:avLst/>
          </a:prstGeom>
        </p:spPr>
      </p:pic>
      <p:sp>
        <p:nvSpPr>
          <p:cNvPr id="5" name="Rectangle 4"/>
          <p:cNvSpPr/>
          <p:nvPr/>
        </p:nvSpPr>
        <p:spPr>
          <a:xfrm>
            <a:off x="938497" y="2134269"/>
            <a:ext cx="1996071" cy="1477328"/>
          </a:xfrm>
          <a:prstGeom prst="rect">
            <a:avLst/>
          </a:prstGeom>
        </p:spPr>
        <p:txBody>
          <a:bodyPr wrap="square">
            <a:spAutoFit/>
          </a:bodyPr>
          <a:lstStyle/>
          <a:p>
            <a:r>
              <a:rPr lang="en-GB" dirty="0"/>
              <a:t>Figure 3.4: Emotional impact of hate crime incidents, 2015/16 to 2017/18 CSEW</a:t>
            </a:r>
            <a:endParaRPr lang="en-US" dirty="0"/>
          </a:p>
        </p:txBody>
      </p:sp>
      <p:sp>
        <p:nvSpPr>
          <p:cNvPr id="8" name="Rectangle 7"/>
          <p:cNvSpPr/>
          <p:nvPr/>
        </p:nvSpPr>
        <p:spPr>
          <a:xfrm>
            <a:off x="433633" y="424206"/>
            <a:ext cx="11312164" cy="829559"/>
          </a:xfrm>
          <a:prstGeom prst="rect">
            <a:avLst/>
          </a:prstGeom>
          <a:solidFill>
            <a:srgbClr val="E53B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02530" y="343255"/>
            <a:ext cx="11001866"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Disproportionate Impact</a:t>
            </a:r>
            <a:endParaRPr lang="en-GB" sz="3600" dirty="0">
              <a:solidFill>
                <a:schemeClr val="bg1"/>
              </a:solidFill>
              <a:latin typeface="Bungee" charset="0"/>
              <a:ea typeface="Bungee" charset="0"/>
              <a:cs typeface="Bungee" charset="0"/>
            </a:endParaRP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Tree>
    <p:extLst>
      <p:ext uri="{BB962C8B-B14F-4D97-AF65-F5344CB8AC3E}">
        <p14:creationId xmlns:p14="http://schemas.microsoft.com/office/powerpoint/2010/main" val="309449374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86179"/>
            <a:ext cx="10920167" cy="3632594"/>
          </a:xfrm>
        </p:spPr>
        <p:txBody>
          <a:bodyPr>
            <a:normAutofit/>
          </a:bodyPr>
          <a:lstStyle/>
          <a:p>
            <a:pPr marL="0" indent="0">
              <a:buNone/>
            </a:pPr>
            <a:r>
              <a:rPr lang="en-GB" sz="1800" b="1" dirty="0">
                <a:latin typeface="Bungee" charset="0"/>
                <a:ea typeface="Bungee" charset="0"/>
                <a:cs typeface="Bungee" charset="0"/>
              </a:rPr>
              <a:t>Reporting options:</a:t>
            </a:r>
            <a:r>
              <a:rPr lang="en-GB" sz="1800" b="1" dirty="0"/>
              <a:t/>
            </a:r>
            <a:br>
              <a:rPr lang="en-GB" sz="1800" b="1" dirty="0"/>
            </a:br>
            <a:endParaRPr lang="en-GB" sz="1800" dirty="0"/>
          </a:p>
          <a:p>
            <a:r>
              <a:rPr lang="en-GB" sz="1800" dirty="0"/>
              <a:t>In emergencies, call the police on 999</a:t>
            </a:r>
          </a:p>
          <a:p>
            <a:r>
              <a:rPr lang="en-GB" sz="1800" dirty="0"/>
              <a:t>If you are deaf, hard of hearing, or have a speech impairment, a text phone is available on 18000</a:t>
            </a:r>
          </a:p>
          <a:p>
            <a:r>
              <a:rPr lang="en-GB" sz="1800" dirty="0"/>
              <a:t>Pre-registered users can also text Hampshire Constabulary on 999</a:t>
            </a:r>
          </a:p>
          <a:p>
            <a:r>
              <a:rPr lang="en-GB" sz="1800" dirty="0"/>
              <a:t>The non-emergency number for your police force is 101</a:t>
            </a:r>
          </a:p>
          <a:p>
            <a:r>
              <a:rPr lang="en-GB" sz="1800" dirty="0"/>
              <a:t>The non-emergency number for Deaf or Speech Impaired people is 07781 480 999</a:t>
            </a:r>
          </a:p>
          <a:p>
            <a:r>
              <a:rPr lang="en-GB" sz="1800" dirty="0"/>
              <a:t>Report online: </a:t>
            </a:r>
            <a:r>
              <a:rPr lang="en-GB" sz="1800" b="1" dirty="0">
                <a:hlinkClick r:id="rId3"/>
              </a:rPr>
              <a:t>hampshire.police.uk</a:t>
            </a:r>
            <a:endParaRPr lang="en-GB" sz="1800" b="1" dirty="0"/>
          </a:p>
          <a:p>
            <a:r>
              <a:rPr lang="en-GB" sz="1800" dirty="0"/>
              <a:t>To a third party reporting centre</a:t>
            </a:r>
          </a:p>
          <a:p>
            <a:r>
              <a:rPr lang="en-GB" sz="1800" dirty="0"/>
              <a:t>True Vision</a:t>
            </a:r>
          </a:p>
        </p:txBody>
      </p:sp>
      <p:sp>
        <p:nvSpPr>
          <p:cNvPr id="5" name="Rectangle 4"/>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602530" y="343255"/>
            <a:ext cx="11001866"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Reporting</a:t>
            </a:r>
            <a:endParaRPr lang="en-GB" sz="3600" dirty="0">
              <a:solidFill>
                <a:schemeClr val="bg1"/>
              </a:solidFill>
              <a:latin typeface="Bungee" charset="0"/>
              <a:ea typeface="Bungee" charset="0"/>
              <a:cs typeface="Bungee" charset="0"/>
            </a:endParaRP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13191" y="3558170"/>
            <a:ext cx="2291205" cy="2291205"/>
          </a:xfrm>
          <a:prstGeom prst="rect">
            <a:avLst/>
          </a:prstGeom>
        </p:spPr>
      </p:pic>
    </p:spTree>
    <p:extLst>
      <p:ext uri="{BB962C8B-B14F-4D97-AF65-F5344CB8AC3E}">
        <p14:creationId xmlns:p14="http://schemas.microsoft.com/office/powerpoint/2010/main" val="16032334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63877"/>
            <a:ext cx="11312164" cy="5091565"/>
          </a:xfrm>
        </p:spPr>
        <p:txBody>
          <a:bodyPr>
            <a:normAutofit/>
          </a:bodyPr>
          <a:lstStyle/>
          <a:p>
            <a:pPr marL="0" indent="0">
              <a:buNone/>
            </a:pPr>
            <a:r>
              <a:rPr lang="en-GB" sz="1800" b="1" dirty="0" smtClean="0">
                <a:latin typeface="Bungee" charset="0"/>
                <a:ea typeface="Bungee" charset="0"/>
                <a:cs typeface="Bungee" charset="0"/>
              </a:rPr>
              <a:t>Background to Third </a:t>
            </a:r>
            <a:r>
              <a:rPr lang="en-GB" sz="1800" b="1" dirty="0">
                <a:latin typeface="Bungee" charset="0"/>
                <a:ea typeface="Bungee" charset="0"/>
                <a:cs typeface="Bungee" charset="0"/>
              </a:rPr>
              <a:t>party reporting centres</a:t>
            </a:r>
            <a:r>
              <a:rPr lang="en-GB" sz="1800" b="1" dirty="0" smtClean="0">
                <a:latin typeface="Bungee" charset="0"/>
                <a:ea typeface="Bungee" charset="0"/>
                <a:cs typeface="Bungee" charset="0"/>
              </a:rPr>
              <a:t>:</a:t>
            </a:r>
          </a:p>
          <a:p>
            <a:pPr marL="0" indent="0">
              <a:buNone/>
            </a:pPr>
            <a:endParaRPr lang="en-GB" sz="1800" dirty="0">
              <a:latin typeface="Bungee" charset="0"/>
              <a:ea typeface="Bungee" charset="0"/>
              <a:cs typeface="Bungee" charset="0"/>
            </a:endParaRPr>
          </a:p>
          <a:p>
            <a:r>
              <a:rPr lang="en-GB" sz="1800" dirty="0" smtClean="0"/>
              <a:t>TPRCs </a:t>
            </a:r>
            <a:r>
              <a:rPr lang="en-GB" sz="1800" dirty="0"/>
              <a:t>emerged following the public inquiry into the police handling of the racist murder of teenager Stephen Lawrence in April 1993. The inquiry led by Sir William Macpherson produced a detailed report (the Macpherson Report) in 1998 which made a number of recommendations. In relation to </a:t>
            </a:r>
            <a:r>
              <a:rPr lang="en-GB" sz="1800" dirty="0" smtClean="0"/>
              <a:t>TPRCs </a:t>
            </a:r>
            <a:r>
              <a:rPr lang="en-GB" sz="1800" dirty="0"/>
              <a:t>the most important was recommendation 16.</a:t>
            </a:r>
          </a:p>
          <a:p>
            <a:pPr marL="0" indent="0">
              <a:buNone/>
            </a:pPr>
            <a:endParaRPr lang="en-GB" sz="1800" dirty="0"/>
          </a:p>
          <a:p>
            <a:r>
              <a:rPr lang="en-GB" sz="1800" b="1" dirty="0"/>
              <a:t>“That all possible steps should be taken by Police Services at local level in consultation with local Government and other agencies and local communities to encourage the reporting of racist incidents and crimes. This should include:</a:t>
            </a:r>
          </a:p>
          <a:p>
            <a:pPr marL="0" lvl="0" indent="0">
              <a:buNone/>
            </a:pPr>
            <a:r>
              <a:rPr lang="en-GB" sz="1800" b="1" dirty="0" smtClean="0"/>
              <a:t>	- the </a:t>
            </a:r>
            <a:r>
              <a:rPr lang="en-GB" sz="1800" b="1" dirty="0"/>
              <a:t>ability to report at locations other than police stations; and</a:t>
            </a:r>
          </a:p>
          <a:p>
            <a:pPr marL="0" lvl="0" indent="0">
              <a:buNone/>
            </a:pPr>
            <a:r>
              <a:rPr lang="en-GB" sz="1800" b="1" dirty="0" smtClean="0"/>
              <a:t>	- the </a:t>
            </a:r>
            <a:r>
              <a:rPr lang="en-GB" sz="1800" b="1" dirty="0"/>
              <a:t>ability to report 24 hours a day”</a:t>
            </a:r>
          </a:p>
          <a:p>
            <a:pPr marL="0" indent="0">
              <a:buNone/>
            </a:pPr>
            <a:endParaRPr lang="en-GB" sz="1800" dirty="0"/>
          </a:p>
          <a:p>
            <a:pPr marL="0" indent="0">
              <a:buNone/>
            </a:pPr>
            <a:r>
              <a:rPr lang="en-GB" sz="1800" dirty="0"/>
              <a:t>Despite the recommendation only specifically mentioning racist incidents and crimes, </a:t>
            </a:r>
            <a:r>
              <a:rPr lang="en-GB" sz="1800" dirty="0" smtClean="0"/>
              <a:t>TPRCs </a:t>
            </a:r>
            <a:r>
              <a:rPr lang="en-GB" sz="1800" dirty="0"/>
              <a:t>have evolved to support victims of all forms of hate crime</a:t>
            </a:r>
          </a:p>
          <a:p>
            <a:pPr marL="0" indent="0">
              <a:buNone/>
            </a:pPr>
            <a:endParaRPr lang="en-GB" sz="18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
        <p:nvSpPr>
          <p:cNvPr id="7" name="Rectangle 6"/>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a:xfrm>
            <a:off x="602530" y="343255"/>
            <a:ext cx="11001866"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Third Party Reporting Centres </a:t>
            </a:r>
            <a:endParaRPr lang="en-GB" sz="3600" dirty="0">
              <a:solidFill>
                <a:schemeClr val="bg1"/>
              </a:solidFill>
              <a:latin typeface="Bungee" charset="0"/>
              <a:ea typeface="Bungee" charset="0"/>
              <a:cs typeface="Bungee" charset="0"/>
            </a:endParaRPr>
          </a:p>
        </p:txBody>
      </p:sp>
    </p:spTree>
    <p:extLst>
      <p:ext uri="{BB962C8B-B14F-4D97-AF65-F5344CB8AC3E}">
        <p14:creationId xmlns:p14="http://schemas.microsoft.com/office/powerpoint/2010/main" val="3528509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63878"/>
            <a:ext cx="11312164" cy="3654897"/>
          </a:xfrm>
        </p:spPr>
        <p:txBody>
          <a:bodyPr>
            <a:normAutofit/>
          </a:bodyPr>
          <a:lstStyle/>
          <a:p>
            <a:pPr marL="0" indent="0">
              <a:buNone/>
            </a:pPr>
            <a:r>
              <a:rPr lang="en-GB" sz="1800" b="1" dirty="0">
                <a:latin typeface="Bungee" charset="0"/>
                <a:ea typeface="Bungee" charset="0"/>
                <a:cs typeface="Bungee" charset="0"/>
              </a:rPr>
              <a:t>Third party reporting centres:</a:t>
            </a:r>
          </a:p>
          <a:p>
            <a:pPr marL="0" indent="0">
              <a:buNone/>
            </a:pPr>
            <a:endParaRPr lang="en-GB" sz="1800" dirty="0"/>
          </a:p>
          <a:p>
            <a:r>
              <a:rPr lang="en-GB" sz="1800" dirty="0"/>
              <a:t>It is widely accepted that hate crimes are under-reported across all strands. Not all victims are comfortable with reporting their experiences directly to the police.  </a:t>
            </a:r>
          </a:p>
          <a:p>
            <a:pPr marL="0" indent="0">
              <a:buNone/>
            </a:pPr>
            <a:endParaRPr lang="en-GB" sz="1800" dirty="0"/>
          </a:p>
          <a:p>
            <a:r>
              <a:rPr lang="en-GB" sz="1800" dirty="0"/>
              <a:t>Third Party Reporting Centres (TPRCs) overcome these barriers by providing an alternative to directly reporting to the police, give confidential advice, help victims report it, and support them. </a:t>
            </a:r>
          </a:p>
          <a:p>
            <a:pPr marL="0" indent="0">
              <a:buNone/>
            </a:pPr>
            <a:endParaRPr lang="en-GB" sz="1800" dirty="0"/>
          </a:p>
          <a:p>
            <a:r>
              <a:rPr lang="en-GB" sz="1800" dirty="0"/>
              <a:t>Victims can remain anonymous if they wish, and don’t need to have contact with the police if they don’t want to. Without alternative reporting mechanisms a number of hate incidents and crimes would never be reported or recorded.</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
        <p:nvSpPr>
          <p:cNvPr id="7" name="Rectangle 6"/>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a:xfrm>
            <a:off x="602530" y="343255"/>
            <a:ext cx="11001866"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Third Party Reporting Centres</a:t>
            </a:r>
            <a:endParaRPr lang="en-GB" sz="3600" dirty="0">
              <a:solidFill>
                <a:schemeClr val="bg1"/>
              </a:solidFill>
              <a:latin typeface="Bungee" charset="0"/>
              <a:ea typeface="Bungee" charset="0"/>
              <a:cs typeface="Bungee" charset="0"/>
            </a:endParaRPr>
          </a:p>
        </p:txBody>
      </p:sp>
    </p:spTree>
    <p:extLst>
      <p:ext uri="{BB962C8B-B14F-4D97-AF65-F5344CB8AC3E}">
        <p14:creationId xmlns:p14="http://schemas.microsoft.com/office/powerpoint/2010/main" val="32991010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52727"/>
            <a:ext cx="11312164" cy="4636204"/>
          </a:xfrm>
        </p:spPr>
        <p:txBody>
          <a:bodyPr>
            <a:normAutofit/>
          </a:bodyPr>
          <a:lstStyle/>
          <a:p>
            <a:pPr marL="0" indent="0">
              <a:buNone/>
            </a:pPr>
            <a:r>
              <a:rPr lang="en-GB" sz="1800" b="1" dirty="0">
                <a:latin typeface="Bungee" charset="0"/>
                <a:ea typeface="Bungee" charset="0"/>
                <a:cs typeface="Bungee" charset="0"/>
              </a:rPr>
              <a:t>Main functions:</a:t>
            </a:r>
          </a:p>
          <a:p>
            <a:pPr marL="0" indent="0">
              <a:buNone/>
            </a:pPr>
            <a:endParaRPr lang="en-GB" sz="1800" dirty="0"/>
          </a:p>
          <a:p>
            <a:pPr marL="0" indent="0">
              <a:buNone/>
            </a:pPr>
            <a:r>
              <a:rPr lang="en-GB" sz="1800" dirty="0"/>
              <a:t>Commonly known as the 3Rs, TPRCs have three main functions:</a:t>
            </a:r>
          </a:p>
          <a:p>
            <a:pPr marL="0" indent="0">
              <a:buNone/>
            </a:pPr>
            <a:endParaRPr lang="en-GB" sz="1800" dirty="0"/>
          </a:p>
          <a:p>
            <a:r>
              <a:rPr lang="en-GB" sz="1800" dirty="0"/>
              <a:t>A place to </a:t>
            </a:r>
            <a:r>
              <a:rPr lang="en-GB" sz="1800" b="1" i="1" dirty="0"/>
              <a:t>report</a:t>
            </a:r>
            <a:r>
              <a:rPr lang="en-GB" sz="1800" dirty="0"/>
              <a:t> hate crimes</a:t>
            </a:r>
          </a:p>
          <a:p>
            <a:pPr marL="0" indent="0">
              <a:buNone/>
            </a:pPr>
            <a:endParaRPr lang="en-GB" sz="1800" dirty="0"/>
          </a:p>
          <a:p>
            <a:r>
              <a:rPr lang="en-GB" sz="1800" dirty="0"/>
              <a:t>A place to help </a:t>
            </a:r>
            <a:r>
              <a:rPr lang="en-GB" sz="1800" b="1" i="1" dirty="0"/>
              <a:t>record</a:t>
            </a:r>
            <a:r>
              <a:rPr lang="en-GB" sz="1800" dirty="0"/>
              <a:t> hate crimes</a:t>
            </a:r>
          </a:p>
          <a:p>
            <a:pPr marL="0" indent="0">
              <a:buNone/>
            </a:pPr>
            <a:endParaRPr lang="en-GB" sz="1800" dirty="0"/>
          </a:p>
          <a:p>
            <a:r>
              <a:rPr lang="en-GB" sz="1800" dirty="0"/>
              <a:t>A place to help support, signpost and </a:t>
            </a:r>
            <a:r>
              <a:rPr lang="en-GB" sz="1800" b="1" i="1" dirty="0"/>
              <a:t>refer</a:t>
            </a:r>
            <a:r>
              <a:rPr lang="en-GB" sz="1800" dirty="0"/>
              <a:t> victims of hate crimes</a:t>
            </a:r>
          </a:p>
          <a:p>
            <a:pPr marL="0" indent="0">
              <a:buNone/>
            </a:pPr>
            <a:endParaRPr lang="en-GB" sz="1800" dirty="0"/>
          </a:p>
          <a:p>
            <a:pPr marL="0" indent="0">
              <a:buNone/>
            </a:pPr>
            <a:r>
              <a:rPr lang="en-GB" sz="1800" dirty="0"/>
              <a:t>For further details about TPRCs, please visit: </a:t>
            </a:r>
          </a:p>
          <a:p>
            <a:pPr marL="0" indent="0">
              <a:buNone/>
            </a:pPr>
            <a:r>
              <a:rPr lang="en-GB" sz="2000" b="1" i="1" dirty="0" smtClean="0">
                <a:solidFill>
                  <a:srgbClr val="472880"/>
                </a:solidFill>
                <a:hlinkClick r:id="rId3"/>
              </a:rPr>
              <a:t>hampshire-pcc.gov.uk/</a:t>
            </a:r>
            <a:r>
              <a:rPr lang="en-GB" sz="2000" b="1" i="1" dirty="0" err="1" smtClean="0">
                <a:solidFill>
                  <a:srgbClr val="472880"/>
                </a:solidFill>
                <a:hlinkClick r:id="rId3"/>
              </a:rPr>
              <a:t>hatecrime</a:t>
            </a:r>
            <a:endParaRPr lang="en-GB" sz="2000" b="1" i="1" dirty="0">
              <a:solidFill>
                <a:srgbClr val="472880"/>
              </a:solidFill>
            </a:endParaRPr>
          </a:p>
        </p:txBody>
      </p:sp>
      <p:sp>
        <p:nvSpPr>
          <p:cNvPr id="5" name="Rectangle 4"/>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602530" y="343255"/>
            <a:ext cx="11001866"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Third Party Reporting Centres</a:t>
            </a:r>
            <a:endParaRPr lang="en-GB" sz="3600" dirty="0">
              <a:solidFill>
                <a:schemeClr val="bg1"/>
              </a:solidFill>
              <a:latin typeface="Bungee" charset="0"/>
              <a:ea typeface="Bungee" charset="0"/>
              <a:cs typeface="Bungee" charset="0"/>
            </a:endParaRP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123392" y="2719731"/>
            <a:ext cx="2622405" cy="2200198"/>
          </a:xfrm>
          <a:prstGeom prst="rect">
            <a:avLst/>
          </a:prstGeom>
        </p:spPr>
      </p:pic>
    </p:spTree>
    <p:extLst>
      <p:ext uri="{BB962C8B-B14F-4D97-AF65-F5344CB8AC3E}">
        <p14:creationId xmlns:p14="http://schemas.microsoft.com/office/powerpoint/2010/main" val="524788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52727"/>
            <a:ext cx="11312164" cy="4636204"/>
          </a:xfrm>
        </p:spPr>
        <p:txBody>
          <a:bodyPr>
            <a:normAutofit/>
          </a:bodyPr>
          <a:lstStyle/>
          <a:p>
            <a:pPr marL="0" indent="0">
              <a:buNone/>
            </a:pPr>
            <a:r>
              <a:rPr lang="en-GB" sz="2200" b="1" dirty="0"/>
              <a:t>What is it?</a:t>
            </a:r>
          </a:p>
          <a:p>
            <a:pPr marL="0" indent="0">
              <a:buNone/>
            </a:pPr>
            <a:endParaRPr lang="en-GB" sz="2200" dirty="0"/>
          </a:p>
          <a:p>
            <a:r>
              <a:rPr lang="en-GB" sz="2000" b="1" dirty="0"/>
              <a:t>True Vision</a:t>
            </a:r>
            <a:r>
              <a:rPr lang="en-GB" sz="2000" dirty="0"/>
              <a:t> is a police-funded web site designed to provide you the public with information about Hate Crime and victims / third parties a secure way of reporting their hate experiences to the police</a:t>
            </a:r>
          </a:p>
          <a:p>
            <a:pPr marL="0" indent="0">
              <a:buNone/>
            </a:pPr>
            <a:endParaRPr lang="en-GB" sz="2000" dirty="0"/>
          </a:p>
          <a:p>
            <a:r>
              <a:rPr lang="en-GB" sz="2000" dirty="0"/>
              <a:t>Includes useful resources (strategies, personal safety tips, hate crime prosecution levels and national hate crime data)</a:t>
            </a:r>
          </a:p>
          <a:p>
            <a:pPr marL="0" indent="0">
              <a:buNone/>
            </a:pPr>
            <a:endParaRPr lang="en-GB" sz="2000" b="1" i="1" dirty="0">
              <a:solidFill>
                <a:srgbClr val="472880"/>
              </a:solidFill>
            </a:endParaRPr>
          </a:p>
        </p:txBody>
      </p:sp>
      <p:sp>
        <p:nvSpPr>
          <p:cNvPr id="5" name="Rectangle 4"/>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602530" y="343255"/>
            <a:ext cx="11001866"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True Vision</a:t>
            </a:r>
            <a:endParaRPr lang="en-GB" sz="3600" dirty="0">
              <a:solidFill>
                <a:schemeClr val="bg1"/>
              </a:solidFill>
              <a:latin typeface="Bungee" charset="0"/>
              <a:ea typeface="Bungee" charset="0"/>
              <a:cs typeface="Bungee"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2530" y="4412455"/>
            <a:ext cx="2622405" cy="2200198"/>
          </a:xfrm>
          <a:prstGeom prst="rect">
            <a:avLst/>
          </a:prstGeom>
        </p:spPr>
      </p:pic>
    </p:spTree>
    <p:extLst>
      <p:ext uri="{BB962C8B-B14F-4D97-AF65-F5344CB8AC3E}">
        <p14:creationId xmlns:p14="http://schemas.microsoft.com/office/powerpoint/2010/main" val="854241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3633" y="424206"/>
            <a:ext cx="11312164" cy="829559"/>
          </a:xfrm>
          <a:prstGeom prst="rect">
            <a:avLst/>
          </a:prstGeom>
          <a:solidFill>
            <a:srgbClr val="E53B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33633" y="1553044"/>
            <a:ext cx="11312164" cy="4568842"/>
          </a:xfrm>
        </p:spPr>
        <p:txBody>
          <a:bodyPr>
            <a:noAutofit/>
          </a:bodyPr>
          <a:lstStyle/>
          <a:p>
            <a:pPr marL="0" indent="0">
              <a:buNone/>
            </a:pPr>
            <a:r>
              <a:rPr lang="en-GB" sz="1800" b="1" dirty="0">
                <a:latin typeface="Bungee" charset="0"/>
                <a:ea typeface="Bungee" charset="0"/>
                <a:cs typeface="Bungee" charset="0"/>
              </a:rPr>
              <a:t>Hate crime:</a:t>
            </a:r>
          </a:p>
          <a:p>
            <a:pPr marL="0" indent="0">
              <a:buNone/>
            </a:pPr>
            <a:r>
              <a:rPr lang="en-GB" sz="1800" b="1" dirty="0"/>
              <a:t>The National Police Chief’s Council (NPCC) and the Crown Prosecution Service (CPS) have agreed a common definition* of hate crime as:</a:t>
            </a:r>
          </a:p>
          <a:p>
            <a:pPr marL="0" indent="0">
              <a:buNone/>
            </a:pPr>
            <a:endParaRPr lang="en-GB" sz="1800" dirty="0"/>
          </a:p>
          <a:p>
            <a:pPr marL="0" indent="0">
              <a:buNone/>
            </a:pPr>
            <a:r>
              <a:rPr lang="en-GB" sz="1800" dirty="0"/>
              <a:t>“Any </a:t>
            </a:r>
            <a:r>
              <a:rPr lang="en-GB" sz="1800" b="1" dirty="0"/>
              <a:t>criminal offence </a:t>
            </a:r>
            <a:r>
              <a:rPr lang="en-GB" sz="1800" dirty="0"/>
              <a:t>which is </a:t>
            </a:r>
            <a:r>
              <a:rPr lang="en-GB" sz="1800" b="1" dirty="0"/>
              <a:t>perceived</a:t>
            </a:r>
            <a:r>
              <a:rPr lang="en-GB" sz="1800" dirty="0"/>
              <a:t> by the </a:t>
            </a:r>
            <a:r>
              <a:rPr lang="en-GB" sz="1800" b="1" dirty="0"/>
              <a:t>victim </a:t>
            </a:r>
            <a:r>
              <a:rPr lang="en-GB" sz="1800" dirty="0"/>
              <a:t>or </a:t>
            </a:r>
            <a:r>
              <a:rPr lang="en-GB" sz="1800" b="1" dirty="0"/>
              <a:t>any other person</a:t>
            </a:r>
            <a:r>
              <a:rPr lang="en-GB" sz="1800" dirty="0"/>
              <a:t>, to be </a:t>
            </a:r>
            <a:r>
              <a:rPr lang="en-GB" sz="1800" b="1" dirty="0"/>
              <a:t>motivated</a:t>
            </a:r>
            <a:r>
              <a:rPr lang="en-GB" sz="1800" dirty="0"/>
              <a:t> by </a:t>
            </a:r>
            <a:r>
              <a:rPr lang="en-GB" sz="1800" b="1" dirty="0"/>
              <a:t>hostility</a:t>
            </a:r>
            <a:r>
              <a:rPr lang="en-GB" sz="1800" dirty="0"/>
              <a:t> or </a:t>
            </a:r>
            <a:r>
              <a:rPr lang="en-GB" sz="1800" b="1" dirty="0"/>
              <a:t>prejudice </a:t>
            </a:r>
            <a:r>
              <a:rPr lang="en-GB" sz="1800" dirty="0"/>
              <a:t>based on a </a:t>
            </a:r>
            <a:r>
              <a:rPr lang="en-GB" sz="1800" b="1" dirty="0"/>
              <a:t>person’s actual or perceived</a:t>
            </a:r>
            <a:r>
              <a:rPr lang="en-GB" sz="1800" dirty="0"/>
              <a:t> </a:t>
            </a:r>
          </a:p>
          <a:p>
            <a:r>
              <a:rPr lang="en-GB" sz="1800" dirty="0"/>
              <a:t>race (including ethnicity and country of origin; </a:t>
            </a:r>
          </a:p>
          <a:p>
            <a:r>
              <a:rPr lang="en-GB" sz="1800" dirty="0"/>
              <a:t>religion or perceived religion (including belief and lack thereof; </a:t>
            </a:r>
          </a:p>
          <a:p>
            <a:r>
              <a:rPr lang="en-GB" sz="1800" dirty="0"/>
              <a:t>sexual orientation or perceived sexual orientation;</a:t>
            </a:r>
          </a:p>
          <a:p>
            <a:r>
              <a:rPr lang="en-GB" sz="1800" dirty="0" smtClean="0"/>
              <a:t>disability </a:t>
            </a:r>
            <a:r>
              <a:rPr lang="en-GB" sz="1800" dirty="0"/>
              <a:t>or perceived disability (including mental health and learning disabilities) and </a:t>
            </a:r>
          </a:p>
          <a:p>
            <a:r>
              <a:rPr lang="en-GB" sz="1800" dirty="0"/>
              <a:t>any crime motivated by hostility or prejudice against a person who is transgender or perceived to be transgender.”</a:t>
            </a:r>
          </a:p>
          <a:p>
            <a:pPr marL="0" indent="0">
              <a:buNone/>
            </a:pPr>
            <a:r>
              <a:rPr lang="en-GB" sz="2000" dirty="0"/>
              <a:t>							</a:t>
            </a:r>
          </a:p>
          <a:p>
            <a:pPr marL="0" indent="0">
              <a:buNone/>
            </a:pPr>
            <a:r>
              <a:rPr lang="en-GB" sz="1400" dirty="0"/>
              <a:t>* This definition is used for recording purposes</a:t>
            </a:r>
          </a:p>
        </p:txBody>
      </p:sp>
      <p:sp>
        <p:nvSpPr>
          <p:cNvPr id="6" name="Title 1"/>
          <p:cNvSpPr txBox="1">
            <a:spLocks/>
          </p:cNvSpPr>
          <p:nvPr/>
        </p:nvSpPr>
        <p:spPr>
          <a:xfrm>
            <a:off x="602530" y="343255"/>
            <a:ext cx="10515600" cy="9914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a:solidFill>
                  <a:schemeClr val="bg1"/>
                </a:solidFill>
                <a:latin typeface="Bungee" charset="0"/>
                <a:ea typeface="Bungee" charset="0"/>
                <a:cs typeface="Bungee" charset="0"/>
              </a:rPr>
              <a:t>Hate crime - Definitions</a:t>
            </a:r>
            <a:endParaRPr lang="en-GB" sz="3600" dirty="0">
              <a:solidFill>
                <a:schemeClr val="bg1"/>
              </a:solidFill>
              <a:latin typeface="Bungee" charset="0"/>
              <a:ea typeface="Bungee" charset="0"/>
              <a:cs typeface="Bungee"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Tree>
    <p:extLst>
      <p:ext uri="{BB962C8B-B14F-4D97-AF65-F5344CB8AC3E}">
        <p14:creationId xmlns:p14="http://schemas.microsoft.com/office/powerpoint/2010/main" val="40694199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86181"/>
            <a:ext cx="7572943" cy="3755258"/>
          </a:xfrm>
        </p:spPr>
        <p:txBody>
          <a:bodyPr>
            <a:normAutofit/>
          </a:bodyPr>
          <a:lstStyle/>
          <a:p>
            <a:r>
              <a:rPr lang="en-GB" sz="1800" dirty="0"/>
              <a:t>Provides more power to the victim</a:t>
            </a:r>
          </a:p>
          <a:p>
            <a:endParaRPr lang="en-GB" sz="1800" dirty="0"/>
          </a:p>
          <a:p>
            <a:r>
              <a:rPr lang="en-GB" sz="1800" dirty="0"/>
              <a:t>Reporting person has choice:</a:t>
            </a:r>
          </a:p>
          <a:p>
            <a:pPr marL="0" indent="0">
              <a:buNone/>
            </a:pPr>
            <a:endParaRPr lang="en-GB" sz="1800" dirty="0"/>
          </a:p>
          <a:p>
            <a:r>
              <a:rPr lang="en-GB" sz="1800" dirty="0"/>
              <a:t>To report anonymously</a:t>
            </a:r>
          </a:p>
          <a:p>
            <a:pPr lvl="1">
              <a:buFont typeface="Courier New" charset="0"/>
              <a:buChar char="o"/>
            </a:pPr>
            <a:r>
              <a:rPr lang="en-GB" sz="1800" dirty="0"/>
              <a:t>Report as victim, witness or third person</a:t>
            </a:r>
          </a:p>
          <a:p>
            <a:pPr lvl="1">
              <a:buFont typeface="Courier New" charset="0"/>
              <a:buChar char="o"/>
            </a:pPr>
            <a:r>
              <a:rPr lang="en-GB" sz="1800" dirty="0"/>
              <a:t>Provide as much details as comfortable</a:t>
            </a:r>
          </a:p>
          <a:p>
            <a:pPr lvl="1">
              <a:buFont typeface="Courier New" charset="0"/>
              <a:buChar char="o"/>
            </a:pPr>
            <a:r>
              <a:rPr lang="en-GB" sz="1800" dirty="0"/>
              <a:t>Decide how and when to be contacted, including through a third party</a:t>
            </a:r>
          </a:p>
          <a:p>
            <a:pPr lvl="1">
              <a:buFont typeface="Courier New" charset="0"/>
              <a:buChar char="o"/>
            </a:pPr>
            <a:r>
              <a:rPr lang="en-GB" sz="1800" dirty="0"/>
              <a:t>Decide to not give personal details to police -&gt; no police investigation</a:t>
            </a:r>
          </a:p>
          <a:p>
            <a:pPr lvl="1">
              <a:buFont typeface="Courier New" charset="0"/>
              <a:buChar char="o"/>
            </a:pPr>
            <a:r>
              <a:rPr lang="en-GB" sz="1800" dirty="0"/>
              <a:t>Can report on physical form in other languages and easy-read format</a:t>
            </a:r>
          </a:p>
          <a:p>
            <a:pPr lvl="1">
              <a:buFont typeface="Courier New" charset="0"/>
              <a:buChar char="o"/>
            </a:pPr>
            <a:r>
              <a:rPr lang="en-GB" sz="1800" dirty="0"/>
              <a:t>Can also report online hate material</a:t>
            </a:r>
          </a:p>
        </p:txBody>
      </p:sp>
      <p:sp>
        <p:nvSpPr>
          <p:cNvPr id="5" name="Rectangle 4"/>
          <p:cNvSpPr/>
          <p:nvPr/>
        </p:nvSpPr>
        <p:spPr>
          <a:xfrm>
            <a:off x="433633" y="424206"/>
            <a:ext cx="11312164" cy="829559"/>
          </a:xfrm>
          <a:prstGeom prst="rect">
            <a:avLst/>
          </a:prstGeom>
          <a:solidFill>
            <a:srgbClr val="FB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602530" y="343255"/>
            <a:ext cx="11001866" cy="991460"/>
          </a:xfrm>
        </p:spPr>
        <p:txBody>
          <a:bodyPr vert="horz" lIns="91440" tIns="45720" rIns="91440" bIns="45720" rtlCol="0" anchor="ctr">
            <a:normAutofit/>
          </a:bodyPr>
          <a:lstStyle/>
          <a:p>
            <a:r>
              <a:rPr lang="en-GB" sz="3600" dirty="0">
                <a:solidFill>
                  <a:srgbClr val="472880"/>
                </a:solidFill>
                <a:latin typeface="Bungee" charset="0"/>
                <a:ea typeface="Bungee" charset="0"/>
                <a:cs typeface="Bungee" charset="0"/>
              </a:rPr>
              <a:t>Hate crime – </a:t>
            </a:r>
            <a:r>
              <a:rPr lang="en-GB" sz="3600" dirty="0" smtClean="0">
                <a:solidFill>
                  <a:srgbClr val="472880"/>
                </a:solidFill>
                <a:latin typeface="Bungee" charset="0"/>
                <a:ea typeface="Bungee" charset="0"/>
                <a:cs typeface="Bungee" charset="0"/>
              </a:rPr>
              <a:t>True Vision</a:t>
            </a:r>
            <a:endParaRPr lang="en-GB" sz="3600" dirty="0">
              <a:solidFill>
                <a:srgbClr val="472880"/>
              </a:solidFill>
              <a:latin typeface="Bungee" charset="0"/>
              <a:ea typeface="Bungee" charset="0"/>
              <a:cs typeface="Bungee" charset="0"/>
            </a:endParaRPr>
          </a:p>
        </p:txBody>
      </p:sp>
      <p:sp>
        <p:nvSpPr>
          <p:cNvPr id="7" name="Rectangle 6"/>
          <p:cNvSpPr/>
          <p:nvPr/>
        </p:nvSpPr>
        <p:spPr>
          <a:xfrm>
            <a:off x="2338133" y="5871212"/>
            <a:ext cx="3460501" cy="369332"/>
          </a:xfrm>
          <a:prstGeom prst="rect">
            <a:avLst/>
          </a:prstGeom>
        </p:spPr>
        <p:txBody>
          <a:bodyPr wrap="square">
            <a:spAutoFit/>
          </a:bodyPr>
          <a:lstStyle/>
          <a:p>
            <a:pPr algn="ctr"/>
            <a:r>
              <a:rPr lang="en-GB" dirty="0">
                <a:hlinkClick r:id="rId3"/>
              </a:rPr>
              <a:t>True Vision - report-it.org.uk</a:t>
            </a:r>
            <a:endParaRPr lang="en-GB" dirty="0"/>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
        <p:nvSpPr>
          <p:cNvPr id="9" name="Rectangle 8"/>
          <p:cNvSpPr/>
          <p:nvPr/>
        </p:nvSpPr>
        <p:spPr>
          <a:xfrm>
            <a:off x="8408021" y="1661990"/>
            <a:ext cx="3337776" cy="3679449"/>
          </a:xfrm>
          <a:prstGeom prst="rect">
            <a:avLst/>
          </a:prstGeom>
          <a:solidFill>
            <a:srgbClr val="E53B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2"/>
          <p:cNvSpPr txBox="1">
            <a:spLocks/>
          </p:cNvSpPr>
          <p:nvPr/>
        </p:nvSpPr>
        <p:spPr>
          <a:xfrm>
            <a:off x="8184995" y="2233821"/>
            <a:ext cx="3783828" cy="2535786"/>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dirty="0">
                <a:solidFill>
                  <a:srgbClr val="FBD900"/>
                </a:solidFill>
                <a:latin typeface="Bungee" charset="0"/>
                <a:ea typeface="Bungee" charset="0"/>
                <a:cs typeface="Bungee" charset="0"/>
              </a:rPr>
              <a:t>TRUE VISION</a:t>
            </a:r>
            <a:r>
              <a:rPr lang="en-GB" dirty="0"/>
              <a:t/>
            </a:r>
            <a:br>
              <a:rPr lang="en-GB" dirty="0"/>
            </a:br>
            <a:r>
              <a:rPr lang="en-GB" dirty="0"/>
              <a:t/>
            </a:r>
            <a:br>
              <a:rPr lang="en-GB" dirty="0"/>
            </a:br>
            <a:r>
              <a:rPr lang="en-GB" sz="3200" b="1" i="1" dirty="0">
                <a:solidFill>
                  <a:schemeClr val="bg1"/>
                </a:solidFill>
              </a:rPr>
              <a:t>report-</a:t>
            </a:r>
            <a:r>
              <a:rPr lang="en-GB" sz="3200" b="1" i="1" dirty="0" err="1">
                <a:solidFill>
                  <a:schemeClr val="bg1"/>
                </a:solidFill>
              </a:rPr>
              <a:t>it.org.uk</a:t>
            </a:r>
            <a:endParaRPr lang="en-GB" sz="3200" b="1" i="1" dirty="0">
              <a:solidFill>
                <a:schemeClr val="bg1"/>
              </a:solidFill>
            </a:endParaRPr>
          </a:p>
        </p:txBody>
      </p:sp>
    </p:spTree>
    <p:extLst>
      <p:ext uri="{BB962C8B-B14F-4D97-AF65-F5344CB8AC3E}">
        <p14:creationId xmlns:p14="http://schemas.microsoft.com/office/powerpoint/2010/main" val="424493999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33633" y="424207"/>
            <a:ext cx="11312164" cy="794812"/>
          </a:xfrm>
          <a:prstGeom prst="rect">
            <a:avLst/>
          </a:prstGeom>
          <a:solidFill>
            <a:srgbClr val="FB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602530" y="343255"/>
            <a:ext cx="11001866" cy="991460"/>
          </a:xfrm>
        </p:spPr>
        <p:txBody>
          <a:bodyPr vert="horz" lIns="91440" tIns="45720" rIns="91440" bIns="45720" rtlCol="0" anchor="ctr">
            <a:normAutofit/>
          </a:bodyPr>
          <a:lstStyle/>
          <a:p>
            <a:r>
              <a:rPr lang="en-GB" sz="3600" dirty="0">
                <a:solidFill>
                  <a:srgbClr val="472880"/>
                </a:solidFill>
                <a:latin typeface="Bungee" charset="0"/>
                <a:ea typeface="Bungee" charset="0"/>
                <a:cs typeface="Bungee" charset="0"/>
              </a:rPr>
              <a:t>Hate crime – </a:t>
            </a:r>
            <a:r>
              <a:rPr lang="en-GB" sz="3600" dirty="0" smtClean="0">
                <a:solidFill>
                  <a:srgbClr val="472880"/>
                </a:solidFill>
                <a:latin typeface="Bungee" charset="0"/>
                <a:ea typeface="Bungee" charset="0"/>
                <a:cs typeface="Bungee" charset="0"/>
              </a:rPr>
              <a:t>True Vision</a:t>
            </a:r>
            <a:endParaRPr lang="en-GB" sz="3600" dirty="0">
              <a:solidFill>
                <a:srgbClr val="472880"/>
              </a:solidFill>
              <a:latin typeface="Bungee" charset="0"/>
              <a:ea typeface="Bungee" charset="0"/>
              <a:cs typeface="Bungee"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grpSp>
        <p:nvGrpSpPr>
          <p:cNvPr id="11" name="Group 10"/>
          <p:cNvGrpSpPr/>
          <p:nvPr/>
        </p:nvGrpSpPr>
        <p:grpSpPr>
          <a:xfrm>
            <a:off x="433633" y="1219019"/>
            <a:ext cx="9289101" cy="5540595"/>
            <a:chOff x="1154088" y="332656"/>
            <a:chExt cx="6562725" cy="6212262"/>
          </a:xfrm>
        </p:grpSpPr>
        <p:cxnSp>
          <p:nvCxnSpPr>
            <p:cNvPr id="12" name="Straight Arrow Connector 11"/>
            <p:cNvCxnSpPr/>
            <p:nvPr/>
          </p:nvCxnSpPr>
          <p:spPr>
            <a:xfrm flipH="1">
              <a:off x="7164363" y="3895007"/>
              <a:ext cx="95250" cy="238125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a:off x="5754663" y="5754635"/>
              <a:ext cx="0" cy="521623"/>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a:off x="3271813" y="5780958"/>
              <a:ext cx="15875" cy="485774"/>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a:off x="1752377" y="2932982"/>
              <a:ext cx="285155" cy="3343276"/>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16" name="Group 15"/>
            <p:cNvGrpSpPr/>
            <p:nvPr/>
          </p:nvGrpSpPr>
          <p:grpSpPr>
            <a:xfrm>
              <a:off x="1154088" y="332656"/>
              <a:ext cx="6562725" cy="5638801"/>
              <a:chOff x="114300" y="-19051"/>
              <a:chExt cx="6562725" cy="5638801"/>
            </a:xfrm>
          </p:grpSpPr>
          <p:sp>
            <p:nvSpPr>
              <p:cNvPr id="18" name="Text Box 2"/>
              <p:cNvSpPr txBox="1">
                <a:spLocks noChangeArrowheads="1"/>
              </p:cNvSpPr>
              <p:nvPr/>
            </p:nvSpPr>
            <p:spPr bwMode="auto">
              <a:xfrm>
                <a:off x="114300" y="1981199"/>
                <a:ext cx="1524000" cy="847725"/>
              </a:xfrm>
              <a:prstGeom prst="rect">
                <a:avLst/>
              </a:prstGeom>
              <a:solidFill>
                <a:schemeClr val="bg2">
                  <a:lumMod val="20000"/>
                  <a:lumOff val="80000"/>
                </a:schemeClr>
              </a:solidFill>
              <a:ln>
                <a:headEnd/>
                <a:tailEnd/>
              </a:ln>
            </p:spPr>
            <p:style>
              <a:lnRef idx="2">
                <a:schemeClr val="dk1"/>
              </a:lnRef>
              <a:fillRef idx="1">
                <a:schemeClr val="lt1"/>
              </a:fillRef>
              <a:effectRef idx="0">
                <a:schemeClr val="dk1"/>
              </a:effectRef>
              <a:fontRef idx="minor">
                <a:schemeClr val="dk1"/>
              </a:fontRef>
            </p:style>
            <p:txBody>
              <a:bodyPr rot="0" vert="horz" wrap="square" lIns="91440" tIns="45720" rIns="91440" bIns="45720" anchor="t" anchorCtr="0">
                <a:noAutofit/>
              </a:bodyPr>
              <a:lstStyle/>
              <a:p>
                <a:pPr algn="ctr">
                  <a:lnSpc>
                    <a:spcPct val="107000"/>
                  </a:lnSpc>
                  <a:spcAft>
                    <a:spcPts val="800"/>
                  </a:spcAft>
                </a:pPr>
                <a:r>
                  <a:rPr lang="en-GB" sz="1100" dirty="0">
                    <a:ea typeface="Calibri" panose="020F0502020204030204" pitchFamily="34" charset="0"/>
                    <a:cs typeface="Times New Roman" panose="02020603050405020304" pitchFamily="18" charset="0"/>
                  </a:rPr>
                  <a:t>Provide any additional support/signposting as required </a:t>
                </a:r>
              </a:p>
            </p:txBody>
          </p:sp>
          <p:sp>
            <p:nvSpPr>
              <p:cNvPr id="19" name="Text Box 2"/>
              <p:cNvSpPr txBox="1">
                <a:spLocks noChangeArrowheads="1"/>
              </p:cNvSpPr>
              <p:nvPr/>
            </p:nvSpPr>
            <p:spPr bwMode="auto">
              <a:xfrm>
                <a:off x="3800475" y="4448175"/>
                <a:ext cx="1924050" cy="1114425"/>
              </a:xfrm>
              <a:prstGeom prst="rect">
                <a:avLst/>
              </a:prstGeom>
              <a:solidFill>
                <a:schemeClr val="accent2">
                  <a:lumMod val="20000"/>
                  <a:lumOff val="80000"/>
                </a:schemeClr>
              </a:solidFill>
              <a:ln>
                <a:headEnd/>
                <a:tailEnd/>
              </a:ln>
            </p:spPr>
            <p:style>
              <a:lnRef idx="2">
                <a:schemeClr val="dk1"/>
              </a:lnRef>
              <a:fillRef idx="1">
                <a:schemeClr val="lt1"/>
              </a:fillRef>
              <a:effectRef idx="0">
                <a:schemeClr val="dk1"/>
              </a:effectRef>
              <a:fontRef idx="minor">
                <a:schemeClr val="dk1"/>
              </a:fontRef>
            </p:style>
            <p:txBody>
              <a:bodyPr rot="0" vert="horz" wrap="square" lIns="91440" tIns="45720" rIns="91440" bIns="45720" anchor="t" anchorCtr="0">
                <a:noAutofit/>
              </a:bodyPr>
              <a:lstStyle/>
              <a:p>
                <a:pPr algn="ctr">
                  <a:lnSpc>
                    <a:spcPct val="107000"/>
                  </a:lnSpc>
                  <a:spcAft>
                    <a:spcPts val="800"/>
                  </a:spcAft>
                </a:pPr>
                <a:r>
                  <a:rPr lang="en-GB" sz="1100" dirty="0">
                    <a:ea typeface="Calibri" panose="020F0502020204030204" pitchFamily="34" charset="0"/>
                    <a:cs typeface="Times New Roman" panose="02020603050405020304" pitchFamily="18" charset="0"/>
                  </a:rPr>
                  <a:t>Explain benefits of reporting and explore other options, e.g. reporting anonymously</a:t>
                </a:r>
              </a:p>
              <a:p>
                <a:pPr algn="ctr">
                  <a:lnSpc>
                    <a:spcPct val="107000"/>
                  </a:lnSpc>
                  <a:spcAft>
                    <a:spcPts val="800"/>
                  </a:spcAft>
                </a:pPr>
                <a:r>
                  <a:rPr lang="en-GB" sz="1100" dirty="0">
                    <a:ea typeface="Calibri" panose="020F0502020204030204" pitchFamily="34" charset="0"/>
                    <a:cs typeface="Times New Roman" panose="02020603050405020304" pitchFamily="18" charset="0"/>
                  </a:rPr>
                  <a:t>TPRC can submit report on behalf of victim</a:t>
                </a:r>
              </a:p>
            </p:txBody>
          </p:sp>
          <p:grpSp>
            <p:nvGrpSpPr>
              <p:cNvPr id="20" name="Group 19"/>
              <p:cNvGrpSpPr/>
              <p:nvPr/>
            </p:nvGrpSpPr>
            <p:grpSpPr>
              <a:xfrm>
                <a:off x="1114425" y="-19051"/>
                <a:ext cx="5562600" cy="4410076"/>
                <a:chOff x="0" y="-19051"/>
                <a:chExt cx="5562600" cy="4410076"/>
              </a:xfrm>
            </p:grpSpPr>
            <p:grpSp>
              <p:nvGrpSpPr>
                <p:cNvPr id="22" name="Group 21"/>
                <p:cNvGrpSpPr/>
                <p:nvPr/>
              </p:nvGrpSpPr>
              <p:grpSpPr>
                <a:xfrm>
                  <a:off x="0" y="-19051"/>
                  <a:ext cx="5562600" cy="4410076"/>
                  <a:chOff x="0" y="-19051"/>
                  <a:chExt cx="5562600" cy="4410076"/>
                </a:xfrm>
              </p:grpSpPr>
              <p:sp>
                <p:nvSpPr>
                  <p:cNvPr id="24" name="Text Box 2"/>
                  <p:cNvSpPr txBox="1">
                    <a:spLocks noChangeArrowheads="1"/>
                  </p:cNvSpPr>
                  <p:nvPr/>
                </p:nvSpPr>
                <p:spPr bwMode="auto">
                  <a:xfrm>
                    <a:off x="2247900" y="2609850"/>
                    <a:ext cx="400050" cy="276225"/>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100" dirty="0">
                        <a:latin typeface="Calibri" panose="020F0502020204030204" pitchFamily="34" charset="0"/>
                        <a:ea typeface="Calibri" panose="020F0502020204030204" pitchFamily="34" charset="0"/>
                        <a:cs typeface="Times New Roman" panose="02020603050405020304" pitchFamily="18" charset="0"/>
                      </a:rPr>
                      <a:t>No</a:t>
                    </a:r>
                  </a:p>
                </p:txBody>
              </p:sp>
              <p:grpSp>
                <p:nvGrpSpPr>
                  <p:cNvPr id="25" name="Group 24"/>
                  <p:cNvGrpSpPr/>
                  <p:nvPr/>
                </p:nvGrpSpPr>
                <p:grpSpPr>
                  <a:xfrm>
                    <a:off x="0" y="-19051"/>
                    <a:ext cx="5562600" cy="4410076"/>
                    <a:chOff x="0" y="-19051"/>
                    <a:chExt cx="5562600" cy="4410076"/>
                  </a:xfrm>
                </p:grpSpPr>
                <p:sp>
                  <p:nvSpPr>
                    <p:cNvPr id="26" name="Text Box 2"/>
                    <p:cNvSpPr txBox="1">
                      <a:spLocks noChangeArrowheads="1"/>
                    </p:cNvSpPr>
                    <p:nvPr/>
                  </p:nvSpPr>
                  <p:spPr bwMode="auto">
                    <a:xfrm>
                      <a:off x="247650" y="1485900"/>
                      <a:ext cx="400050" cy="276225"/>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100" dirty="0">
                          <a:latin typeface="Calibri" panose="020F0502020204030204" pitchFamily="34" charset="0"/>
                          <a:ea typeface="Calibri" panose="020F0502020204030204" pitchFamily="34" charset="0"/>
                          <a:cs typeface="Times New Roman" panose="02020603050405020304" pitchFamily="18" charset="0"/>
                        </a:rPr>
                        <a:t>Yes</a:t>
                      </a:r>
                    </a:p>
                  </p:txBody>
                </p:sp>
                <p:grpSp>
                  <p:nvGrpSpPr>
                    <p:cNvPr id="27" name="Group 26"/>
                    <p:cNvGrpSpPr/>
                    <p:nvPr/>
                  </p:nvGrpSpPr>
                  <p:grpSpPr>
                    <a:xfrm>
                      <a:off x="0" y="-19051"/>
                      <a:ext cx="5562600" cy="4410076"/>
                      <a:chOff x="0" y="-19051"/>
                      <a:chExt cx="5562600" cy="4410076"/>
                    </a:xfrm>
                  </p:grpSpPr>
                  <p:sp>
                    <p:nvSpPr>
                      <p:cNvPr id="28" name="Text Box 2"/>
                      <p:cNvSpPr txBox="1">
                        <a:spLocks noChangeArrowheads="1"/>
                      </p:cNvSpPr>
                      <p:nvPr/>
                    </p:nvSpPr>
                    <p:spPr bwMode="auto">
                      <a:xfrm>
                        <a:off x="2667000" y="1476375"/>
                        <a:ext cx="400050" cy="276225"/>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100" dirty="0">
                            <a:latin typeface="Calibri" panose="020F0502020204030204" pitchFamily="34" charset="0"/>
                            <a:ea typeface="Calibri" panose="020F0502020204030204" pitchFamily="34" charset="0"/>
                            <a:cs typeface="Times New Roman" panose="02020603050405020304" pitchFamily="18" charset="0"/>
                          </a:rPr>
                          <a:t>No</a:t>
                        </a:r>
                      </a:p>
                    </p:txBody>
                  </p:sp>
                  <p:grpSp>
                    <p:nvGrpSpPr>
                      <p:cNvPr id="29" name="Group 28"/>
                      <p:cNvGrpSpPr/>
                      <p:nvPr/>
                    </p:nvGrpSpPr>
                    <p:grpSpPr>
                      <a:xfrm>
                        <a:off x="0" y="-19051"/>
                        <a:ext cx="5562600" cy="4410076"/>
                        <a:chOff x="0" y="-19051"/>
                        <a:chExt cx="5562600" cy="4410076"/>
                      </a:xfrm>
                    </p:grpSpPr>
                    <p:sp>
                      <p:nvSpPr>
                        <p:cNvPr id="30" name="Text Box 2"/>
                        <p:cNvSpPr txBox="1">
                          <a:spLocks noChangeArrowheads="1"/>
                        </p:cNvSpPr>
                        <p:nvPr/>
                      </p:nvSpPr>
                      <p:spPr bwMode="auto">
                        <a:xfrm>
                          <a:off x="4210050" y="2533650"/>
                          <a:ext cx="400050" cy="276225"/>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100" dirty="0">
                              <a:latin typeface="Calibri" panose="020F0502020204030204" pitchFamily="34" charset="0"/>
                              <a:ea typeface="Calibri" panose="020F0502020204030204" pitchFamily="34" charset="0"/>
                              <a:cs typeface="Times New Roman" panose="02020603050405020304" pitchFamily="18" charset="0"/>
                            </a:rPr>
                            <a:t>Yes</a:t>
                          </a:r>
                        </a:p>
                      </p:txBody>
                    </p:sp>
                    <p:grpSp>
                      <p:nvGrpSpPr>
                        <p:cNvPr id="31" name="Group 30"/>
                        <p:cNvGrpSpPr/>
                        <p:nvPr/>
                      </p:nvGrpSpPr>
                      <p:grpSpPr>
                        <a:xfrm>
                          <a:off x="0" y="-19051"/>
                          <a:ext cx="5562600" cy="4410076"/>
                          <a:chOff x="0" y="-19051"/>
                          <a:chExt cx="5562600" cy="4410076"/>
                        </a:xfrm>
                      </p:grpSpPr>
                      <p:grpSp>
                        <p:nvGrpSpPr>
                          <p:cNvPr id="32" name="Group 31"/>
                          <p:cNvGrpSpPr/>
                          <p:nvPr/>
                        </p:nvGrpSpPr>
                        <p:grpSpPr>
                          <a:xfrm>
                            <a:off x="0" y="-19051"/>
                            <a:ext cx="5562600" cy="4410076"/>
                            <a:chOff x="0" y="-19051"/>
                            <a:chExt cx="5562600" cy="4410076"/>
                          </a:xfrm>
                        </p:grpSpPr>
                        <p:cxnSp>
                          <p:nvCxnSpPr>
                            <p:cNvPr id="34" name="Straight Arrow Connector 33"/>
                            <p:cNvCxnSpPr/>
                            <p:nvPr/>
                          </p:nvCxnSpPr>
                          <p:spPr>
                            <a:xfrm>
                              <a:off x="4010025" y="2466975"/>
                              <a:ext cx="361950" cy="485775"/>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p:cNvCxnSpPr/>
                            <p:nvPr/>
                          </p:nvCxnSpPr>
                          <p:spPr>
                            <a:xfrm flipH="1">
                              <a:off x="2438400" y="2495550"/>
                              <a:ext cx="533400" cy="45720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p:cNvCxnSpPr/>
                            <p:nvPr/>
                          </p:nvCxnSpPr>
                          <p:spPr>
                            <a:xfrm>
                              <a:off x="2724150" y="3571875"/>
                              <a:ext cx="876300" cy="81915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p:cNvCxnSpPr/>
                            <p:nvPr/>
                          </p:nvCxnSpPr>
                          <p:spPr>
                            <a:xfrm flipH="1">
                              <a:off x="1400175" y="3590925"/>
                              <a:ext cx="676275" cy="78105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38" name="Group 37"/>
                            <p:cNvGrpSpPr/>
                            <p:nvPr/>
                          </p:nvGrpSpPr>
                          <p:grpSpPr>
                            <a:xfrm>
                              <a:off x="0" y="-19051"/>
                              <a:ext cx="3648075" cy="1943101"/>
                              <a:chOff x="0" y="-19051"/>
                              <a:chExt cx="3648075" cy="1943101"/>
                            </a:xfrm>
                          </p:grpSpPr>
                          <p:cxnSp>
                            <p:nvCxnSpPr>
                              <p:cNvPr id="42" name="Straight Arrow Connector 41"/>
                              <p:cNvCxnSpPr/>
                              <p:nvPr/>
                            </p:nvCxnSpPr>
                            <p:spPr>
                              <a:xfrm>
                                <a:off x="914400" y="600075"/>
                                <a:ext cx="323850" cy="40005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p:cNvCxnSpPr/>
                              <p:nvPr/>
                            </p:nvCxnSpPr>
                            <p:spPr>
                              <a:xfrm flipH="1">
                                <a:off x="2095500" y="609600"/>
                                <a:ext cx="314325" cy="40005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p:cNvCxnSpPr/>
                              <p:nvPr/>
                            </p:nvCxnSpPr>
                            <p:spPr>
                              <a:xfrm flipH="1">
                                <a:off x="295275" y="1533525"/>
                                <a:ext cx="685800" cy="390525"/>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p:cNvCxnSpPr/>
                              <p:nvPr/>
                            </p:nvCxnSpPr>
                            <p:spPr>
                              <a:xfrm>
                                <a:off x="2238375" y="1457325"/>
                                <a:ext cx="619125" cy="447675"/>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46" name="Text Box 2"/>
                              <p:cNvSpPr txBox="1">
                                <a:spLocks noChangeArrowheads="1"/>
                              </p:cNvSpPr>
                              <p:nvPr/>
                            </p:nvSpPr>
                            <p:spPr bwMode="auto">
                              <a:xfrm>
                                <a:off x="0" y="0"/>
                                <a:ext cx="1524000" cy="628650"/>
                              </a:xfrm>
                              <a:prstGeom prst="rect">
                                <a:avLst/>
                              </a:prstGeom>
                              <a:solidFill>
                                <a:schemeClr val="accent2">
                                  <a:lumMod val="20000"/>
                                  <a:lumOff val="80000"/>
                                </a:schemeClr>
                              </a:solidFill>
                              <a:ln>
                                <a:headEnd/>
                                <a:tailEnd/>
                              </a:ln>
                            </p:spPr>
                            <p:style>
                              <a:lnRef idx="2">
                                <a:schemeClr val="dk1"/>
                              </a:lnRef>
                              <a:fillRef idx="1">
                                <a:schemeClr val="lt1"/>
                              </a:fillRef>
                              <a:effectRef idx="0">
                                <a:schemeClr val="dk1"/>
                              </a:effectRef>
                              <a:fontRef idx="minor">
                                <a:schemeClr val="dk1"/>
                              </a:fontRef>
                            </p:style>
                            <p:txBody>
                              <a:bodyPr rot="0" vert="horz" wrap="square" lIns="91440" tIns="45720" rIns="91440" bIns="45720" anchor="t" anchorCtr="0">
                                <a:noAutofit/>
                              </a:bodyPr>
                              <a:lstStyle/>
                              <a:p>
                                <a:pPr algn="ctr">
                                  <a:lnSpc>
                                    <a:spcPct val="107000"/>
                                  </a:lnSpc>
                                  <a:spcAft>
                                    <a:spcPts val="800"/>
                                  </a:spcAft>
                                </a:pPr>
                                <a:r>
                                  <a:rPr lang="en-GB" sz="1100" dirty="0">
                                    <a:ea typeface="Calibri" panose="020F0502020204030204" pitchFamily="34" charset="0"/>
                                    <a:cs typeface="Times New Roman" panose="02020603050405020304" pitchFamily="18" charset="0"/>
                                  </a:rPr>
                                  <a:t>Victim approaches TPRC to report HC</a:t>
                                </a:r>
                              </a:p>
                            </p:txBody>
                          </p:sp>
                          <p:sp>
                            <p:nvSpPr>
                              <p:cNvPr id="47" name="Text Box 2"/>
                              <p:cNvSpPr txBox="1">
                                <a:spLocks noChangeArrowheads="1"/>
                              </p:cNvSpPr>
                              <p:nvPr/>
                            </p:nvSpPr>
                            <p:spPr bwMode="auto">
                              <a:xfrm>
                                <a:off x="1952625" y="-19051"/>
                                <a:ext cx="1695450" cy="771525"/>
                              </a:xfrm>
                              <a:prstGeom prst="rect">
                                <a:avLst/>
                              </a:prstGeom>
                              <a:solidFill>
                                <a:schemeClr val="accent2">
                                  <a:lumMod val="20000"/>
                                  <a:lumOff val="80000"/>
                                </a:schemeClr>
                              </a:solidFill>
                              <a:ln>
                                <a:headEnd/>
                                <a:tailEnd/>
                              </a:ln>
                            </p:spPr>
                            <p:style>
                              <a:lnRef idx="2">
                                <a:schemeClr val="dk1"/>
                              </a:lnRef>
                              <a:fillRef idx="1">
                                <a:schemeClr val="lt1"/>
                              </a:fillRef>
                              <a:effectRef idx="0">
                                <a:schemeClr val="dk1"/>
                              </a:effectRef>
                              <a:fontRef idx="minor">
                                <a:schemeClr val="dk1"/>
                              </a:fontRef>
                            </p:style>
                            <p:txBody>
                              <a:bodyPr rot="0" vert="horz" wrap="square" lIns="91440" tIns="45720" rIns="91440" bIns="45720" anchor="t" anchorCtr="0">
                                <a:noAutofit/>
                              </a:bodyPr>
                              <a:lstStyle/>
                              <a:p>
                                <a:pPr algn="ctr">
                                  <a:lnSpc>
                                    <a:spcPct val="107000"/>
                                  </a:lnSpc>
                                  <a:spcAft>
                                    <a:spcPts val="800"/>
                                  </a:spcAft>
                                </a:pPr>
                                <a:r>
                                  <a:rPr lang="en-GB" sz="1100" dirty="0">
                                    <a:ea typeface="Calibri" panose="020F0502020204030204" pitchFamily="34" charset="0"/>
                                    <a:cs typeface="Times New Roman" panose="02020603050405020304" pitchFamily="18" charset="0"/>
                                  </a:rPr>
                                  <a:t>TPRC becomes aware of HC through interaction with service user</a:t>
                                </a:r>
                              </a:p>
                            </p:txBody>
                          </p:sp>
                          <p:sp>
                            <p:nvSpPr>
                              <p:cNvPr id="48" name="Text Box 2"/>
                              <p:cNvSpPr txBox="1">
                                <a:spLocks noChangeArrowheads="1"/>
                              </p:cNvSpPr>
                              <p:nvPr/>
                            </p:nvSpPr>
                            <p:spPr bwMode="auto">
                              <a:xfrm>
                                <a:off x="857250" y="1028700"/>
                                <a:ext cx="1524000" cy="628650"/>
                              </a:xfrm>
                              <a:prstGeom prst="rect">
                                <a:avLst/>
                              </a:prstGeom>
                              <a:solidFill>
                                <a:schemeClr val="accent2">
                                  <a:lumMod val="20000"/>
                                  <a:lumOff val="80000"/>
                                </a:schemeClr>
                              </a:solidFill>
                              <a:ln>
                                <a:headEnd/>
                                <a:tailEnd/>
                              </a:ln>
                            </p:spPr>
                            <p:style>
                              <a:lnRef idx="2">
                                <a:schemeClr val="dk1"/>
                              </a:lnRef>
                              <a:fillRef idx="1">
                                <a:schemeClr val="lt1"/>
                              </a:fillRef>
                              <a:effectRef idx="0">
                                <a:schemeClr val="dk1"/>
                              </a:effectRef>
                              <a:fontRef idx="minor">
                                <a:schemeClr val="dk1"/>
                              </a:fontRef>
                            </p:style>
                            <p:txBody>
                              <a:bodyPr rot="0" vert="horz" wrap="square" lIns="91440" tIns="45720" rIns="91440" bIns="45720" anchor="t" anchorCtr="0">
                                <a:noAutofit/>
                              </a:bodyPr>
                              <a:lstStyle/>
                              <a:p>
                                <a:pPr algn="ctr">
                                  <a:lnSpc>
                                    <a:spcPct val="107000"/>
                                  </a:lnSpc>
                                  <a:spcAft>
                                    <a:spcPts val="800"/>
                                  </a:spcAft>
                                </a:pPr>
                                <a:r>
                                  <a:rPr lang="en-GB" sz="1100" dirty="0">
                                    <a:ea typeface="Calibri" panose="020F0502020204030204" pitchFamily="34" charset="0"/>
                                    <a:cs typeface="Times New Roman" panose="02020603050405020304" pitchFamily="18" charset="0"/>
                                  </a:rPr>
                                  <a:t>Has the victim reported to the police? </a:t>
                                </a:r>
                              </a:p>
                            </p:txBody>
                          </p:sp>
                        </p:grpSp>
                        <p:sp>
                          <p:nvSpPr>
                            <p:cNvPr id="39" name="Text Box 2"/>
                            <p:cNvSpPr txBox="1">
                              <a:spLocks noChangeArrowheads="1"/>
                            </p:cNvSpPr>
                            <p:nvPr/>
                          </p:nvSpPr>
                          <p:spPr bwMode="auto">
                            <a:xfrm>
                              <a:off x="2714625" y="1952625"/>
                              <a:ext cx="1524000" cy="628650"/>
                            </a:xfrm>
                            <a:prstGeom prst="rect">
                              <a:avLst/>
                            </a:prstGeom>
                            <a:solidFill>
                              <a:schemeClr val="accent2">
                                <a:lumMod val="20000"/>
                                <a:lumOff val="80000"/>
                              </a:schemeClr>
                            </a:solidFill>
                            <a:ln>
                              <a:headEnd/>
                              <a:tailEnd/>
                            </a:ln>
                          </p:spPr>
                          <p:style>
                            <a:lnRef idx="2">
                              <a:schemeClr val="dk1"/>
                            </a:lnRef>
                            <a:fillRef idx="1">
                              <a:schemeClr val="lt1"/>
                            </a:fillRef>
                            <a:effectRef idx="0">
                              <a:schemeClr val="dk1"/>
                            </a:effectRef>
                            <a:fontRef idx="minor">
                              <a:schemeClr val="dk1"/>
                            </a:fontRef>
                          </p:style>
                          <p:txBody>
                            <a:bodyPr rot="0" vert="horz" wrap="square" lIns="91440" tIns="45720" rIns="91440" bIns="45720" anchor="t" anchorCtr="0">
                              <a:noAutofit/>
                            </a:bodyPr>
                            <a:lstStyle/>
                            <a:p>
                              <a:pPr algn="ctr">
                                <a:lnSpc>
                                  <a:spcPct val="107000"/>
                                </a:lnSpc>
                                <a:spcAft>
                                  <a:spcPts val="800"/>
                                </a:spcAft>
                              </a:pPr>
                              <a:r>
                                <a:rPr lang="en-GB" sz="1100" dirty="0">
                                  <a:ea typeface="Calibri" panose="020F0502020204030204" pitchFamily="34" charset="0"/>
                                  <a:cs typeface="Times New Roman" panose="02020603050405020304" pitchFamily="18" charset="0"/>
                                </a:rPr>
                                <a:t>Is the victim happy to report themself?  </a:t>
                              </a:r>
                            </a:p>
                          </p:txBody>
                        </p:sp>
                        <p:sp>
                          <p:nvSpPr>
                            <p:cNvPr id="40" name="Text Box 2"/>
                            <p:cNvSpPr txBox="1">
                              <a:spLocks noChangeArrowheads="1"/>
                            </p:cNvSpPr>
                            <p:nvPr/>
                          </p:nvSpPr>
                          <p:spPr bwMode="auto">
                            <a:xfrm>
                              <a:off x="4038600" y="2990850"/>
                              <a:ext cx="1524000" cy="628650"/>
                            </a:xfrm>
                            <a:prstGeom prst="rect">
                              <a:avLst/>
                            </a:prstGeom>
                            <a:solidFill>
                              <a:schemeClr val="bg2">
                                <a:lumMod val="20000"/>
                                <a:lumOff val="80000"/>
                              </a:schemeClr>
                            </a:solidFill>
                            <a:ln>
                              <a:headEnd/>
                              <a:tailEnd/>
                            </a:ln>
                          </p:spPr>
                          <p:style>
                            <a:lnRef idx="2">
                              <a:schemeClr val="dk1"/>
                            </a:lnRef>
                            <a:fillRef idx="1">
                              <a:schemeClr val="lt1"/>
                            </a:fillRef>
                            <a:effectRef idx="0">
                              <a:schemeClr val="dk1"/>
                            </a:effectRef>
                            <a:fontRef idx="minor">
                              <a:schemeClr val="dk1"/>
                            </a:fontRef>
                          </p:style>
                          <p:txBody>
                            <a:bodyPr rot="0" vert="horz" wrap="square" lIns="91440" tIns="45720" rIns="91440" bIns="45720" anchor="t" anchorCtr="0">
                              <a:noAutofit/>
                            </a:bodyPr>
                            <a:lstStyle/>
                            <a:p>
                              <a:pPr algn="ctr">
                                <a:lnSpc>
                                  <a:spcPct val="107000"/>
                                </a:lnSpc>
                                <a:spcAft>
                                  <a:spcPts val="800"/>
                                </a:spcAft>
                              </a:pPr>
                              <a:r>
                                <a:rPr lang="en-GB" sz="1100" dirty="0">
                                  <a:ea typeface="Calibri" panose="020F0502020204030204" pitchFamily="34" charset="0"/>
                                  <a:cs typeface="Times New Roman" panose="02020603050405020304" pitchFamily="18" charset="0"/>
                                </a:rPr>
                                <a:t>Provide additional support/signposting as required  </a:t>
                              </a:r>
                            </a:p>
                          </p:txBody>
                        </p:sp>
                        <p:sp>
                          <p:nvSpPr>
                            <p:cNvPr id="41" name="Text Box 2"/>
                            <p:cNvSpPr txBox="1">
                              <a:spLocks noChangeArrowheads="1"/>
                            </p:cNvSpPr>
                            <p:nvPr/>
                          </p:nvSpPr>
                          <p:spPr bwMode="auto">
                            <a:xfrm>
                              <a:off x="1647825" y="3009900"/>
                              <a:ext cx="1524000" cy="628650"/>
                            </a:xfrm>
                            <a:prstGeom prst="rect">
                              <a:avLst/>
                            </a:prstGeom>
                            <a:solidFill>
                              <a:schemeClr val="accent2">
                                <a:lumMod val="20000"/>
                                <a:lumOff val="80000"/>
                              </a:schemeClr>
                            </a:solidFill>
                            <a:ln>
                              <a:headEnd/>
                              <a:tailEnd/>
                            </a:ln>
                          </p:spPr>
                          <p:style>
                            <a:lnRef idx="2">
                              <a:schemeClr val="dk1"/>
                            </a:lnRef>
                            <a:fillRef idx="1">
                              <a:schemeClr val="lt1"/>
                            </a:fillRef>
                            <a:effectRef idx="0">
                              <a:schemeClr val="dk1"/>
                            </a:effectRef>
                            <a:fontRef idx="minor">
                              <a:schemeClr val="dk1"/>
                            </a:fontRef>
                          </p:style>
                          <p:txBody>
                            <a:bodyPr rot="0" vert="horz" wrap="square" lIns="91440" tIns="45720" rIns="91440" bIns="45720" anchor="t" anchorCtr="0">
                              <a:noAutofit/>
                            </a:bodyPr>
                            <a:lstStyle/>
                            <a:p>
                              <a:pPr algn="ctr">
                                <a:lnSpc>
                                  <a:spcPct val="107000"/>
                                </a:lnSpc>
                                <a:spcAft>
                                  <a:spcPts val="800"/>
                                </a:spcAft>
                              </a:pPr>
                              <a:r>
                                <a:rPr lang="en-GB" sz="1100" dirty="0">
                                  <a:ea typeface="Calibri" panose="020F0502020204030204" pitchFamily="34" charset="0"/>
                                  <a:cs typeface="Times New Roman" panose="02020603050405020304" pitchFamily="18" charset="0"/>
                                </a:rPr>
                                <a:t>Does the victim want to report through the TPRC? </a:t>
                              </a:r>
                            </a:p>
                          </p:txBody>
                        </p:sp>
                      </p:grpSp>
                      <p:sp>
                        <p:nvSpPr>
                          <p:cNvPr id="33" name="Text Box 2"/>
                          <p:cNvSpPr txBox="1">
                            <a:spLocks noChangeArrowheads="1"/>
                          </p:cNvSpPr>
                          <p:nvPr/>
                        </p:nvSpPr>
                        <p:spPr bwMode="auto">
                          <a:xfrm>
                            <a:off x="3352800" y="3810000"/>
                            <a:ext cx="1657350" cy="457200"/>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100" dirty="0">
                                <a:latin typeface="Calibri" panose="020F0502020204030204" pitchFamily="34" charset="0"/>
                                <a:ea typeface="Calibri" panose="020F0502020204030204" pitchFamily="34" charset="0"/>
                                <a:cs typeface="Times New Roman" panose="02020603050405020304" pitchFamily="18" charset="0"/>
                              </a:rPr>
                              <a:t>No, victim does not want to make a report</a:t>
                            </a:r>
                          </a:p>
                        </p:txBody>
                      </p:sp>
                    </p:grpSp>
                  </p:grpSp>
                </p:grpSp>
              </p:grpSp>
            </p:grpSp>
            <p:sp>
              <p:nvSpPr>
                <p:cNvPr id="23" name="Text Box 2"/>
                <p:cNvSpPr txBox="1">
                  <a:spLocks noChangeArrowheads="1"/>
                </p:cNvSpPr>
                <p:nvPr/>
              </p:nvSpPr>
              <p:spPr bwMode="auto">
                <a:xfrm>
                  <a:off x="1362075" y="3829050"/>
                  <a:ext cx="400050" cy="276225"/>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100" dirty="0">
                      <a:latin typeface="Calibri" panose="020F0502020204030204" pitchFamily="34" charset="0"/>
                      <a:ea typeface="Calibri" panose="020F0502020204030204" pitchFamily="34" charset="0"/>
                      <a:cs typeface="Times New Roman" panose="02020603050405020304" pitchFamily="18" charset="0"/>
                    </a:rPr>
                    <a:t>Yes</a:t>
                  </a:r>
                </a:p>
              </p:txBody>
            </p:sp>
          </p:grpSp>
          <p:sp>
            <p:nvSpPr>
              <p:cNvPr id="21" name="Text Box 2"/>
              <p:cNvSpPr txBox="1">
                <a:spLocks noChangeArrowheads="1"/>
              </p:cNvSpPr>
              <p:nvPr/>
            </p:nvSpPr>
            <p:spPr bwMode="auto">
              <a:xfrm>
                <a:off x="1285875" y="4400550"/>
                <a:ext cx="1924050" cy="1219200"/>
              </a:xfrm>
              <a:prstGeom prst="rect">
                <a:avLst/>
              </a:prstGeom>
              <a:solidFill>
                <a:schemeClr val="accent2">
                  <a:lumMod val="20000"/>
                  <a:lumOff val="80000"/>
                </a:schemeClr>
              </a:solidFill>
              <a:ln>
                <a:headEnd/>
                <a:tailEnd/>
              </a:ln>
            </p:spPr>
            <p:style>
              <a:lnRef idx="2">
                <a:schemeClr val="dk1"/>
              </a:lnRef>
              <a:fillRef idx="1">
                <a:schemeClr val="lt1"/>
              </a:fillRef>
              <a:effectRef idx="0">
                <a:schemeClr val="dk1"/>
              </a:effectRef>
              <a:fontRef idx="minor">
                <a:schemeClr val="dk1"/>
              </a:fontRef>
            </p:style>
            <p:txBody>
              <a:bodyPr rot="0" vert="horz" wrap="square" lIns="91440" tIns="45720" rIns="91440" bIns="45720" anchor="t" anchorCtr="0">
                <a:noAutofit/>
              </a:bodyPr>
              <a:lstStyle/>
              <a:p>
                <a:pPr algn="ctr">
                  <a:lnSpc>
                    <a:spcPct val="107000"/>
                  </a:lnSpc>
                  <a:spcAft>
                    <a:spcPts val="800"/>
                  </a:spcAft>
                </a:pPr>
                <a:r>
                  <a:rPr lang="en-GB" sz="1100" dirty="0">
                    <a:ea typeface="Calibri" panose="020F0502020204030204" pitchFamily="34" charset="0"/>
                    <a:cs typeface="Times New Roman" panose="02020603050405020304" pitchFamily="18" charset="0"/>
                  </a:rPr>
                  <a:t>TPRC supports victim with report, either passively (victim reports </a:t>
                </a:r>
                <a:r>
                  <a:rPr lang="en-GB" sz="1100" dirty="0" smtClean="0">
                    <a:ea typeface="Calibri" panose="020F0502020204030204" pitchFamily="34" charset="0"/>
                    <a:cs typeface="Times New Roman" panose="02020603050405020304" pitchFamily="18" charset="0"/>
                  </a:rPr>
                  <a:t>them self </a:t>
                </a:r>
                <a:r>
                  <a:rPr lang="en-GB" sz="1100" dirty="0">
                    <a:ea typeface="Calibri" panose="020F0502020204030204" pitchFamily="34" charset="0"/>
                    <a:cs typeface="Times New Roman" panose="02020603050405020304" pitchFamily="18" charset="0"/>
                  </a:rPr>
                  <a:t>with support from TPRC) or actively (reporting on behalf of victim)</a:t>
                </a:r>
              </a:p>
            </p:txBody>
          </p:sp>
        </p:grpSp>
        <p:sp>
          <p:nvSpPr>
            <p:cNvPr id="17" name="TextBox 16"/>
            <p:cNvSpPr txBox="1"/>
            <p:nvPr/>
          </p:nvSpPr>
          <p:spPr>
            <a:xfrm>
              <a:off x="1840173" y="6283308"/>
              <a:ext cx="5504880" cy="261610"/>
            </a:xfrm>
            <a:prstGeom prst="rect">
              <a:avLst/>
            </a:prstGeom>
            <a:solidFill>
              <a:schemeClr val="accent1">
                <a:lumMod val="90000"/>
              </a:schemeClr>
            </a:solidFill>
            <a:ln>
              <a:solidFill>
                <a:schemeClr val="tx1"/>
              </a:solidFill>
            </a:ln>
          </p:spPr>
          <p:txBody>
            <a:bodyPr wrap="square" rtlCol="0">
              <a:spAutoFit/>
            </a:bodyPr>
            <a:lstStyle/>
            <a:p>
              <a:pPr algn="ctr"/>
              <a:r>
                <a:rPr lang="en-GB" sz="1100" dirty="0">
                  <a:solidFill>
                    <a:schemeClr val="dk1"/>
                  </a:solidFill>
                  <a:ea typeface="Calibri" panose="020F0502020204030204" pitchFamily="34" charset="0"/>
                  <a:cs typeface="Times New Roman" panose="02020603050405020304" pitchFamily="18" charset="0"/>
                </a:rPr>
                <a:t>TPRC keeps anonymized record of interactions</a:t>
              </a:r>
            </a:p>
          </p:txBody>
        </p:sp>
      </p:grpSp>
    </p:spTree>
    <p:extLst>
      <p:ext uri="{BB962C8B-B14F-4D97-AF65-F5344CB8AC3E}">
        <p14:creationId xmlns:p14="http://schemas.microsoft.com/office/powerpoint/2010/main" val="363788798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86181"/>
            <a:ext cx="7572943" cy="3755258"/>
          </a:xfrm>
        </p:spPr>
        <p:txBody>
          <a:bodyPr>
            <a:normAutofit/>
          </a:bodyPr>
          <a:lstStyle/>
          <a:p>
            <a:r>
              <a:rPr lang="en-GB" sz="1800" dirty="0" smtClean="0"/>
              <a:t>To report through True Vision a hate crime or hate incident</a:t>
            </a:r>
          </a:p>
          <a:p>
            <a:pPr marL="0" indent="0">
              <a:buNone/>
            </a:pPr>
            <a:endParaRPr lang="en-GB" sz="1800" dirty="0" smtClean="0"/>
          </a:p>
          <a:p>
            <a:r>
              <a:rPr lang="en-GB" sz="1800" dirty="0" smtClean="0"/>
              <a:t>Click on the attached link below and scroll down</a:t>
            </a:r>
          </a:p>
          <a:p>
            <a:pPr marL="0" indent="0">
              <a:buNone/>
            </a:pPr>
            <a:r>
              <a:rPr lang="en-GB" sz="1800" dirty="0">
                <a:hlinkClick r:id="rId3"/>
              </a:rPr>
              <a:t>Hate Crime / Incident Reporting Form | Metropolitan </a:t>
            </a:r>
            <a:r>
              <a:rPr lang="en-GB" sz="1800" dirty="0" smtClean="0">
                <a:hlinkClick r:id="rId3"/>
              </a:rPr>
              <a:t>Police</a:t>
            </a:r>
            <a:endParaRPr lang="en-GB" sz="1800" dirty="0"/>
          </a:p>
          <a:p>
            <a:pPr marL="0" indent="0">
              <a:buNone/>
            </a:pPr>
            <a:endParaRPr lang="en-GB" sz="1800" dirty="0" smtClean="0"/>
          </a:p>
          <a:p>
            <a:r>
              <a:rPr lang="en-GB" sz="1800" dirty="0" smtClean="0"/>
              <a:t>You are not required to provide any personal information and can submit the report anonymously</a:t>
            </a:r>
          </a:p>
          <a:p>
            <a:r>
              <a:rPr lang="en-GB" sz="1800" dirty="0" smtClean="0"/>
              <a:t>Your report will be forwarded onto the police force (policing area) where your hate incident has occurred and will be </a:t>
            </a:r>
            <a:r>
              <a:rPr lang="en-GB" sz="1800" dirty="0" err="1" smtClean="0"/>
              <a:t>recored</a:t>
            </a:r>
            <a:r>
              <a:rPr lang="en-GB" sz="1800" dirty="0" smtClean="0"/>
              <a:t>.</a:t>
            </a:r>
          </a:p>
          <a:p>
            <a:r>
              <a:rPr lang="en-GB" sz="1800" dirty="0" smtClean="0"/>
              <a:t>A police officer from that force will be contact with you unless you have reported anonymously</a:t>
            </a:r>
            <a:endParaRPr lang="en-GB" sz="1800" dirty="0"/>
          </a:p>
          <a:p>
            <a:pPr marL="0" indent="0">
              <a:buNone/>
            </a:pPr>
            <a:endParaRPr lang="en-GB" sz="1800" dirty="0"/>
          </a:p>
        </p:txBody>
      </p:sp>
      <p:sp>
        <p:nvSpPr>
          <p:cNvPr id="5" name="Rectangle 4"/>
          <p:cNvSpPr/>
          <p:nvPr/>
        </p:nvSpPr>
        <p:spPr>
          <a:xfrm>
            <a:off x="433633" y="424206"/>
            <a:ext cx="11312164" cy="829559"/>
          </a:xfrm>
          <a:prstGeom prst="rect">
            <a:avLst/>
          </a:prstGeom>
          <a:solidFill>
            <a:srgbClr val="FB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602530" y="343255"/>
            <a:ext cx="11001866" cy="991460"/>
          </a:xfrm>
        </p:spPr>
        <p:txBody>
          <a:bodyPr vert="horz" lIns="91440" tIns="45720" rIns="91440" bIns="45720" rtlCol="0" anchor="ctr">
            <a:normAutofit/>
          </a:bodyPr>
          <a:lstStyle/>
          <a:p>
            <a:r>
              <a:rPr lang="en-GB" sz="3600" dirty="0">
                <a:solidFill>
                  <a:srgbClr val="472880"/>
                </a:solidFill>
                <a:latin typeface="Bungee" charset="0"/>
                <a:ea typeface="Bungee" charset="0"/>
                <a:cs typeface="Bungee" charset="0"/>
              </a:rPr>
              <a:t>Hate crime – TRUE VISION</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
        <p:nvSpPr>
          <p:cNvPr id="9" name="Rectangle 8"/>
          <p:cNvSpPr/>
          <p:nvPr/>
        </p:nvSpPr>
        <p:spPr>
          <a:xfrm>
            <a:off x="8408021" y="1661990"/>
            <a:ext cx="3337776" cy="3679449"/>
          </a:xfrm>
          <a:prstGeom prst="rect">
            <a:avLst/>
          </a:prstGeom>
          <a:solidFill>
            <a:srgbClr val="E53B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2"/>
          <p:cNvSpPr txBox="1">
            <a:spLocks/>
          </p:cNvSpPr>
          <p:nvPr/>
        </p:nvSpPr>
        <p:spPr>
          <a:xfrm>
            <a:off x="8184995" y="2233821"/>
            <a:ext cx="3783828" cy="2535786"/>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dirty="0">
                <a:solidFill>
                  <a:srgbClr val="FBD900"/>
                </a:solidFill>
                <a:latin typeface="Bungee" charset="0"/>
                <a:ea typeface="Bungee" charset="0"/>
                <a:cs typeface="Bungee" charset="0"/>
              </a:rPr>
              <a:t>TRUE VISION</a:t>
            </a:r>
            <a:r>
              <a:rPr lang="en-GB" dirty="0"/>
              <a:t/>
            </a:r>
            <a:br>
              <a:rPr lang="en-GB" dirty="0"/>
            </a:br>
            <a:r>
              <a:rPr lang="en-GB" dirty="0"/>
              <a:t/>
            </a:r>
            <a:br>
              <a:rPr lang="en-GB" dirty="0"/>
            </a:br>
            <a:r>
              <a:rPr lang="en-GB" sz="3200" b="1" i="1" dirty="0">
                <a:solidFill>
                  <a:schemeClr val="bg1"/>
                </a:solidFill>
              </a:rPr>
              <a:t>report-</a:t>
            </a:r>
            <a:r>
              <a:rPr lang="en-GB" sz="3200" b="1" i="1" dirty="0" err="1">
                <a:solidFill>
                  <a:schemeClr val="bg1"/>
                </a:solidFill>
              </a:rPr>
              <a:t>it.org.uk</a:t>
            </a:r>
            <a:endParaRPr lang="en-GB" sz="3200" b="1" i="1" dirty="0">
              <a:solidFill>
                <a:schemeClr val="bg1"/>
              </a:solidFill>
            </a:endParaRPr>
          </a:p>
        </p:txBody>
      </p:sp>
    </p:spTree>
    <p:extLst>
      <p:ext uri="{BB962C8B-B14F-4D97-AF65-F5344CB8AC3E}">
        <p14:creationId xmlns:p14="http://schemas.microsoft.com/office/powerpoint/2010/main" val="14459812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86180"/>
            <a:ext cx="9728939" cy="4654363"/>
          </a:xfrm>
        </p:spPr>
        <p:txBody>
          <a:bodyPr>
            <a:normAutofit/>
          </a:bodyPr>
          <a:lstStyle/>
          <a:p>
            <a:pPr marL="0" indent="0">
              <a:buNone/>
            </a:pPr>
            <a:r>
              <a:rPr lang="en-GB" sz="1800" b="1" dirty="0"/>
              <a:t>Third Party Reporting </a:t>
            </a:r>
            <a:r>
              <a:rPr lang="en-GB" sz="1800" b="1" dirty="0" smtClean="0"/>
              <a:t>Centres:</a:t>
            </a:r>
            <a:endParaRPr lang="en-GB" sz="1800" b="1" dirty="0"/>
          </a:p>
          <a:p>
            <a:pPr marL="0" indent="0">
              <a:buNone/>
            </a:pPr>
            <a:endParaRPr lang="en-GB" sz="1800" dirty="0"/>
          </a:p>
          <a:p>
            <a:r>
              <a:rPr lang="en-GB" sz="1800" dirty="0"/>
              <a:t>3 in 2017</a:t>
            </a:r>
          </a:p>
          <a:p>
            <a:pPr marL="0" indent="0">
              <a:buNone/>
            </a:pPr>
            <a:r>
              <a:rPr lang="en-GB" sz="1800" dirty="0"/>
              <a:t> </a:t>
            </a:r>
          </a:p>
          <a:p>
            <a:r>
              <a:rPr lang="en-GB" sz="1800" dirty="0"/>
              <a:t>56 in 2020</a:t>
            </a:r>
          </a:p>
          <a:p>
            <a:pPr marL="0" indent="0">
              <a:buNone/>
            </a:pPr>
            <a:endParaRPr lang="en-GB" sz="1800" dirty="0"/>
          </a:p>
          <a:p>
            <a:r>
              <a:rPr lang="en-GB" sz="1800" dirty="0"/>
              <a:t>Southampton Independent TPRC Network</a:t>
            </a:r>
          </a:p>
          <a:p>
            <a:r>
              <a:rPr lang="en-GB" sz="1800" dirty="0"/>
              <a:t>Portsmouth Independent TPRC Network</a:t>
            </a:r>
          </a:p>
          <a:p>
            <a:r>
              <a:rPr lang="en-GB" sz="1800" dirty="0"/>
              <a:t>Citizens Advice TPRCs</a:t>
            </a:r>
          </a:p>
          <a:p>
            <a:r>
              <a:rPr lang="en-GB" sz="1800" dirty="0"/>
              <a:t>Partners agencies (Victim Support, local authorities, Universities etc.)</a:t>
            </a:r>
          </a:p>
          <a:p>
            <a:pPr marL="0" indent="0">
              <a:buNone/>
            </a:pPr>
            <a:endParaRPr lang="en-GB" sz="2000" dirty="0"/>
          </a:p>
          <a:p>
            <a:endParaRPr lang="en-GB" sz="1800" dirty="0"/>
          </a:p>
        </p:txBody>
      </p:sp>
      <p:sp>
        <p:nvSpPr>
          <p:cNvPr id="5" name="Rectangle 4"/>
          <p:cNvSpPr/>
          <p:nvPr/>
        </p:nvSpPr>
        <p:spPr>
          <a:xfrm>
            <a:off x="433633" y="424206"/>
            <a:ext cx="11312164" cy="829559"/>
          </a:xfrm>
          <a:prstGeom prst="rect">
            <a:avLst/>
          </a:prstGeom>
          <a:solidFill>
            <a:srgbClr val="FB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602530" y="343255"/>
            <a:ext cx="11001866" cy="991460"/>
          </a:xfrm>
        </p:spPr>
        <p:txBody>
          <a:bodyPr vert="horz" lIns="91440" tIns="45720" rIns="91440" bIns="45720" rtlCol="0" anchor="ctr">
            <a:normAutofit/>
          </a:bodyPr>
          <a:lstStyle/>
          <a:p>
            <a:r>
              <a:rPr lang="en-GB" sz="3600" dirty="0">
                <a:solidFill>
                  <a:srgbClr val="472880"/>
                </a:solidFill>
                <a:latin typeface="Bungee" charset="0"/>
                <a:ea typeface="Bungee" charset="0"/>
                <a:cs typeface="Bungee" charset="0"/>
              </a:rPr>
              <a:t>Hate crime – </a:t>
            </a:r>
            <a:r>
              <a:rPr lang="en-GB" sz="3600" dirty="0" smtClean="0">
                <a:solidFill>
                  <a:srgbClr val="472880"/>
                </a:solidFill>
                <a:latin typeface="Bungee" charset="0"/>
                <a:ea typeface="Bungee" charset="0"/>
                <a:cs typeface="Bungee" charset="0"/>
              </a:rPr>
              <a:t>Third Party Reporting Centres</a:t>
            </a:r>
            <a:endParaRPr lang="en-GB" sz="3600" dirty="0">
              <a:solidFill>
                <a:srgbClr val="472880"/>
              </a:solidFill>
              <a:latin typeface="Bungee" charset="0"/>
              <a:ea typeface="Bungee" charset="0"/>
              <a:cs typeface="Bungee"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pic>
        <p:nvPicPr>
          <p:cNvPr id="11" name="Picture 10"/>
          <p:cNvPicPr/>
          <p:nvPr/>
        </p:nvPicPr>
        <p:blipFill>
          <a:blip r:embed="rId4" cstate="print">
            <a:extLst>
              <a:ext uri="{28A0092B-C50C-407E-A947-70E740481C1C}">
                <a14:useLocalDpi xmlns:a14="http://schemas.microsoft.com/office/drawing/2010/main" val="0"/>
              </a:ext>
            </a:extLst>
          </a:blip>
          <a:stretch>
            <a:fillRect/>
          </a:stretch>
        </p:blipFill>
        <p:spPr>
          <a:xfrm>
            <a:off x="8177233" y="2054453"/>
            <a:ext cx="2776951" cy="2790727"/>
          </a:xfrm>
          <a:prstGeom prst="rect">
            <a:avLst/>
          </a:prstGeom>
        </p:spPr>
      </p:pic>
    </p:spTree>
    <p:extLst>
      <p:ext uri="{BB962C8B-B14F-4D97-AF65-F5344CB8AC3E}">
        <p14:creationId xmlns:p14="http://schemas.microsoft.com/office/powerpoint/2010/main" val="41795028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3633" y="424206"/>
            <a:ext cx="11312164" cy="5995448"/>
          </a:xfrm>
          <a:prstGeom prst="rect">
            <a:avLst/>
          </a:prstGeom>
          <a:solidFill>
            <a:srgbClr val="FB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1914" y="2100280"/>
            <a:ext cx="10515600" cy="2609385"/>
          </a:xfrm>
        </p:spPr>
        <p:txBody>
          <a:bodyPr>
            <a:normAutofit/>
          </a:bodyPr>
          <a:lstStyle/>
          <a:p>
            <a:pPr algn="ctr"/>
            <a:r>
              <a:rPr lang="en-GB" sz="4800" dirty="0">
                <a:solidFill>
                  <a:srgbClr val="472880"/>
                </a:solidFill>
                <a:latin typeface="Bungee" charset="0"/>
                <a:ea typeface="Bungee" charset="0"/>
                <a:cs typeface="Bungee" charset="0"/>
              </a:rPr>
              <a:t>Thank you</a:t>
            </a:r>
            <a:br>
              <a:rPr lang="en-GB" sz="4800" dirty="0">
                <a:solidFill>
                  <a:srgbClr val="472880"/>
                </a:solidFill>
                <a:latin typeface="Bungee" charset="0"/>
                <a:ea typeface="Bungee" charset="0"/>
                <a:cs typeface="Bungee" charset="0"/>
              </a:rPr>
            </a:br>
            <a:r>
              <a:rPr lang="en-GB" sz="4800" dirty="0">
                <a:solidFill>
                  <a:srgbClr val="472880"/>
                </a:solidFill>
                <a:latin typeface="Bungee" charset="0"/>
                <a:ea typeface="Bungee" charset="0"/>
                <a:cs typeface="Bungee" charset="0"/>
              </a:rPr>
              <a:t/>
            </a:r>
            <a:br>
              <a:rPr lang="en-GB" sz="4800" dirty="0">
                <a:solidFill>
                  <a:srgbClr val="472880"/>
                </a:solidFill>
                <a:latin typeface="Bungee" charset="0"/>
                <a:ea typeface="Bungee" charset="0"/>
                <a:cs typeface="Bungee" charset="0"/>
              </a:rPr>
            </a:br>
            <a:endParaRPr lang="en-GB" sz="3200" dirty="0">
              <a:solidFill>
                <a:srgbClr val="472880"/>
              </a:solidFill>
              <a:latin typeface="Bungee" charset="0"/>
              <a:ea typeface="Bungee" charset="0"/>
              <a:cs typeface="Bungee" charset="0"/>
            </a:endParaRPr>
          </a:p>
        </p:txBody>
      </p:sp>
      <p:sp>
        <p:nvSpPr>
          <p:cNvPr id="3" name="Content Placeholder 2"/>
          <p:cNvSpPr>
            <a:spLocks noGrp="1"/>
          </p:cNvSpPr>
          <p:nvPr>
            <p:ph idx="1"/>
          </p:nvPr>
        </p:nvSpPr>
        <p:spPr>
          <a:xfrm>
            <a:off x="838200" y="5464098"/>
            <a:ext cx="10515600" cy="981534"/>
          </a:xfrm>
        </p:spPr>
        <p:txBody>
          <a:bodyPr anchor="ctr">
            <a:normAutofit/>
          </a:bodyPr>
          <a:lstStyle/>
          <a:p>
            <a:pPr marL="0" indent="0" algn="ctr">
              <a:buNone/>
            </a:pPr>
            <a:r>
              <a:rPr lang="en-GB" sz="2000" b="1" i="1" dirty="0" smtClean="0">
                <a:solidFill>
                  <a:srgbClr val="E53B56"/>
                </a:solidFill>
                <a:hlinkClick r:id="rId3"/>
              </a:rPr>
              <a:t>hampshire-pcc.gov.uk/</a:t>
            </a:r>
            <a:r>
              <a:rPr lang="en-GB" sz="2000" b="1" i="1" dirty="0" err="1" smtClean="0">
                <a:solidFill>
                  <a:srgbClr val="E53B56"/>
                </a:solidFill>
                <a:hlinkClick r:id="rId3"/>
              </a:rPr>
              <a:t>hatecrime</a:t>
            </a:r>
            <a:endParaRPr lang="en-GB" sz="2000" b="1" i="1" dirty="0">
              <a:solidFill>
                <a:srgbClr val="E53B56"/>
              </a:solidFill>
            </a:endParaRPr>
          </a:p>
        </p:txBody>
      </p:sp>
      <p:sp>
        <p:nvSpPr>
          <p:cNvPr id="5" name="Rectangle 4"/>
          <p:cNvSpPr/>
          <p:nvPr/>
        </p:nvSpPr>
        <p:spPr>
          <a:xfrm>
            <a:off x="4252691" y="5239729"/>
            <a:ext cx="3674047" cy="369332"/>
          </a:xfrm>
          <a:prstGeom prst="rect">
            <a:avLst/>
          </a:prstGeom>
        </p:spPr>
        <p:txBody>
          <a:bodyPr wrap="square" anchor="ctr">
            <a:spAutoFit/>
          </a:bodyPr>
          <a:lstStyle/>
          <a:p>
            <a:pPr algn="ctr"/>
            <a:r>
              <a:rPr lang="en-GB" dirty="0">
                <a:solidFill>
                  <a:srgbClr val="E53B56"/>
                </a:solidFill>
                <a:latin typeface="Bungee" charset="0"/>
                <a:ea typeface="Bungee" charset="0"/>
                <a:cs typeface="Bungee" charset="0"/>
              </a:rPr>
              <a:t>Further information</a:t>
            </a:r>
            <a:endParaRPr lang="en-US" dirty="0">
              <a:solidFill>
                <a:srgbClr val="E53B56"/>
              </a:solidFill>
              <a:latin typeface="Bungee" charset="0"/>
              <a:ea typeface="Bungee" charset="0"/>
              <a:cs typeface="Bungee" charset="0"/>
            </a:endParaRPr>
          </a:p>
        </p:txBody>
      </p:sp>
    </p:spTree>
    <p:extLst>
      <p:ext uri="{BB962C8B-B14F-4D97-AF65-F5344CB8AC3E}">
        <p14:creationId xmlns:p14="http://schemas.microsoft.com/office/powerpoint/2010/main" val="33893143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3633" y="424206"/>
            <a:ext cx="11312164" cy="829559"/>
          </a:xfrm>
          <a:prstGeom prst="rect">
            <a:avLst/>
          </a:prstGeom>
          <a:solidFill>
            <a:srgbClr val="E53B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2530" y="343255"/>
            <a:ext cx="10515600"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Definitions</a:t>
            </a:r>
          </a:p>
        </p:txBody>
      </p:sp>
      <p:sp>
        <p:nvSpPr>
          <p:cNvPr id="3" name="Content Placeholder 2"/>
          <p:cNvSpPr>
            <a:spLocks noGrp="1"/>
          </p:cNvSpPr>
          <p:nvPr>
            <p:ph idx="1"/>
          </p:nvPr>
        </p:nvSpPr>
        <p:spPr>
          <a:xfrm>
            <a:off x="433633" y="1569419"/>
            <a:ext cx="11312164" cy="3803859"/>
          </a:xfrm>
        </p:spPr>
        <p:txBody>
          <a:bodyPr>
            <a:normAutofit/>
          </a:bodyPr>
          <a:lstStyle/>
          <a:p>
            <a:pPr marL="0" indent="0">
              <a:buNone/>
            </a:pPr>
            <a:r>
              <a:rPr lang="en-GB" sz="1800" b="1" dirty="0">
                <a:latin typeface="Bungee" charset="0"/>
                <a:ea typeface="Bungee" charset="0"/>
                <a:cs typeface="Bungee" charset="0"/>
              </a:rPr>
              <a:t>Hostility:</a:t>
            </a:r>
          </a:p>
          <a:p>
            <a:r>
              <a:rPr lang="en-GB" sz="1800" dirty="0"/>
              <a:t>There is no definition of hostility within legislation, the definition within the dictionary is used: e.g. unfriendly and aggressive behaviour.</a:t>
            </a:r>
          </a:p>
          <a:p>
            <a:pPr marL="0" indent="0">
              <a:buNone/>
            </a:pPr>
            <a:r>
              <a:rPr lang="en-GB" sz="1800" b="1" dirty="0">
                <a:latin typeface="Bungee" charset="0"/>
                <a:ea typeface="Bungee" charset="0"/>
                <a:cs typeface="Bungee" charset="0"/>
              </a:rPr>
              <a:t>Prejudice:</a:t>
            </a:r>
          </a:p>
          <a:p>
            <a:r>
              <a:rPr lang="en-GB" sz="1800" dirty="0"/>
              <a:t>A pre-conceived opinion that is not based on reason or actual experience.</a:t>
            </a:r>
          </a:p>
          <a:p>
            <a:pPr marL="0" indent="0">
              <a:buNone/>
            </a:pPr>
            <a:r>
              <a:rPr lang="en-GB" sz="1800" b="1" dirty="0">
                <a:latin typeface="Bungee" charset="0"/>
                <a:ea typeface="Bungee" charset="0"/>
                <a:cs typeface="Bungee" charset="0"/>
              </a:rPr>
              <a:t>Perceptions:</a:t>
            </a:r>
          </a:p>
          <a:p>
            <a:r>
              <a:rPr lang="en-GB" sz="1800" dirty="0"/>
              <a:t>Anyone can perceive that an occurrence is a hate crime or a hate incident.</a:t>
            </a:r>
          </a:p>
          <a:p>
            <a:r>
              <a:rPr lang="en-GB" sz="1800" dirty="0"/>
              <a:t>The apparent lack of evidence or motivation as the cause of the occurrence is not relevant for recording as hate incident or crime.</a:t>
            </a:r>
          </a:p>
          <a:p>
            <a:r>
              <a:rPr lang="en-GB" sz="1800" dirty="0"/>
              <a:t>Can be perceived that a person was gay or of a particular race or belief but victim does not have to be for that matter to be reported as a crime or incident.</a:t>
            </a:r>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Tree>
    <p:extLst>
      <p:ext uri="{BB962C8B-B14F-4D97-AF65-F5344CB8AC3E}">
        <p14:creationId xmlns:p14="http://schemas.microsoft.com/office/powerpoint/2010/main" val="15746769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70730"/>
            <a:ext cx="11312164" cy="4662795"/>
          </a:xfrm>
        </p:spPr>
        <p:txBody>
          <a:bodyPr>
            <a:noAutofit/>
          </a:bodyPr>
          <a:lstStyle/>
          <a:p>
            <a:pPr marL="0" indent="0">
              <a:buNone/>
            </a:pPr>
            <a:r>
              <a:rPr lang="en-GB" sz="1800" b="1" dirty="0">
                <a:latin typeface="Bungee" charset="0"/>
                <a:ea typeface="Bungee" charset="0"/>
                <a:cs typeface="Bungee" charset="0"/>
              </a:rPr>
              <a:t>Hate crime:</a:t>
            </a:r>
          </a:p>
          <a:p>
            <a:r>
              <a:rPr lang="en-GB" sz="1800" dirty="0"/>
              <a:t>This can be committed against a person or property</a:t>
            </a:r>
          </a:p>
          <a:p>
            <a:r>
              <a:rPr lang="en-GB" sz="1800" dirty="0"/>
              <a:t>The victim does not have to be a member of the group towards which the hostility is targeted, anybody can be a victim of hate crime</a:t>
            </a:r>
            <a:br>
              <a:rPr lang="en-GB" sz="1800" dirty="0"/>
            </a:br>
            <a:endParaRPr lang="en-GB" sz="1800" b="1" dirty="0"/>
          </a:p>
          <a:p>
            <a:pPr marL="0" indent="0">
              <a:buNone/>
            </a:pPr>
            <a:r>
              <a:rPr lang="en-GB" sz="1800" b="1" dirty="0">
                <a:latin typeface="Bungee" charset="0"/>
                <a:ea typeface="Bungee" charset="0"/>
                <a:cs typeface="Bungee" charset="0"/>
              </a:rPr>
              <a:t>Hate incident (non crime):</a:t>
            </a:r>
          </a:p>
          <a:p>
            <a:pPr marL="0" indent="0">
              <a:buNone/>
            </a:pPr>
            <a:r>
              <a:rPr lang="en-GB" sz="1800" i="1" dirty="0"/>
              <a:t>“Any non-crime incident which is </a:t>
            </a:r>
            <a:r>
              <a:rPr lang="en-GB" sz="1800" b="1" i="1" dirty="0"/>
              <a:t>perceived</a:t>
            </a:r>
            <a:r>
              <a:rPr lang="en-GB" sz="1800" i="1" dirty="0"/>
              <a:t>, by the </a:t>
            </a:r>
            <a:r>
              <a:rPr lang="en-GB" sz="1800" b="1" i="1" dirty="0"/>
              <a:t>victim </a:t>
            </a:r>
            <a:r>
              <a:rPr lang="en-GB" sz="1800" i="1" dirty="0"/>
              <a:t>or </a:t>
            </a:r>
            <a:r>
              <a:rPr lang="en-GB" sz="1800" b="1" i="1" dirty="0"/>
              <a:t>any other person</a:t>
            </a:r>
            <a:r>
              <a:rPr lang="en-GB" sz="1800" i="1" dirty="0"/>
              <a:t>, to be </a:t>
            </a:r>
            <a:r>
              <a:rPr lang="en-GB" sz="1800" b="1" i="1" dirty="0"/>
              <a:t>motivated</a:t>
            </a:r>
            <a:r>
              <a:rPr lang="en-GB" sz="1800" i="1" dirty="0"/>
              <a:t> by a </a:t>
            </a:r>
            <a:r>
              <a:rPr lang="en-GB" sz="1800" b="1" i="1" dirty="0"/>
              <a:t>hostility</a:t>
            </a:r>
            <a:r>
              <a:rPr lang="en-GB" sz="1800" i="1" dirty="0"/>
              <a:t> or </a:t>
            </a:r>
            <a:r>
              <a:rPr lang="en-GB" sz="1800" b="1" i="1" dirty="0"/>
              <a:t>prejudic</a:t>
            </a:r>
            <a:r>
              <a:rPr lang="en-GB" sz="1800" i="1" dirty="0"/>
              <a:t>e based on a persons actual or perceived, ”</a:t>
            </a:r>
          </a:p>
          <a:p>
            <a:r>
              <a:rPr lang="en-GB" sz="1800" i="1" dirty="0" smtClean="0"/>
              <a:t>race</a:t>
            </a:r>
            <a:r>
              <a:rPr lang="en-GB" sz="1800" i="1" dirty="0"/>
              <a:t>;</a:t>
            </a:r>
          </a:p>
          <a:p>
            <a:r>
              <a:rPr lang="en-GB" sz="1800" i="1" dirty="0"/>
              <a:t>religion or belief;</a:t>
            </a:r>
          </a:p>
          <a:p>
            <a:r>
              <a:rPr lang="en-GB" sz="1800" i="1" dirty="0"/>
              <a:t>sexual orientation;</a:t>
            </a:r>
          </a:p>
          <a:p>
            <a:r>
              <a:rPr lang="en-GB" sz="1800" i="1" dirty="0"/>
              <a:t>disability or</a:t>
            </a:r>
          </a:p>
          <a:p>
            <a:r>
              <a:rPr lang="en-GB" sz="1800" i="1" dirty="0"/>
              <a:t>Transgender identity</a:t>
            </a:r>
          </a:p>
          <a:p>
            <a:endParaRPr lang="en-GB" sz="1800" i="1"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
        <p:nvSpPr>
          <p:cNvPr id="6" name="Rectangle 5"/>
          <p:cNvSpPr/>
          <p:nvPr/>
        </p:nvSpPr>
        <p:spPr>
          <a:xfrm>
            <a:off x="433633" y="424206"/>
            <a:ext cx="11312164" cy="829559"/>
          </a:xfrm>
          <a:prstGeom prst="rect">
            <a:avLst/>
          </a:prstGeom>
          <a:solidFill>
            <a:srgbClr val="E53B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p:nvPr>
        </p:nvSpPr>
        <p:spPr>
          <a:xfrm>
            <a:off x="602530" y="343255"/>
            <a:ext cx="10515600"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Definitions</a:t>
            </a:r>
          </a:p>
        </p:txBody>
      </p:sp>
    </p:spTree>
    <p:extLst>
      <p:ext uri="{BB962C8B-B14F-4D97-AF65-F5344CB8AC3E}">
        <p14:creationId xmlns:p14="http://schemas.microsoft.com/office/powerpoint/2010/main" val="1658695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40080"/>
            <a:ext cx="7579151" cy="4837814"/>
          </a:xfrm>
        </p:spPr>
        <p:txBody>
          <a:bodyPr>
            <a:normAutofit/>
          </a:bodyPr>
          <a:lstStyle/>
          <a:p>
            <a:pPr marL="0" indent="0">
              <a:buNone/>
            </a:pPr>
            <a:r>
              <a:rPr lang="en-GB" sz="1800" b="1" dirty="0">
                <a:latin typeface="Bungee" charset="0"/>
                <a:ea typeface="Bungee" charset="0"/>
                <a:cs typeface="Bungee" charset="0"/>
              </a:rPr>
              <a:t>Types of hate crimes:</a:t>
            </a:r>
          </a:p>
          <a:p>
            <a:pPr marL="0" indent="0">
              <a:buNone/>
            </a:pPr>
            <a:endParaRPr lang="en-GB" sz="1800" i="1" dirty="0"/>
          </a:p>
          <a:p>
            <a:r>
              <a:rPr lang="en-GB" sz="1800" dirty="0"/>
              <a:t>Physical assault, including spitting</a:t>
            </a:r>
          </a:p>
          <a:p>
            <a:r>
              <a:rPr lang="en-GB" sz="1800" dirty="0"/>
              <a:t>Incitement or hatred</a:t>
            </a:r>
          </a:p>
          <a:p>
            <a:r>
              <a:rPr lang="en-GB" sz="1800" dirty="0"/>
              <a:t>Malicious communications, e.g. letters, phones calls</a:t>
            </a:r>
          </a:p>
          <a:p>
            <a:r>
              <a:rPr lang="en-GB" sz="1800" dirty="0"/>
              <a:t>Criminal damage, including graffiti</a:t>
            </a:r>
          </a:p>
          <a:p>
            <a:r>
              <a:rPr lang="en-GB" sz="1800" dirty="0"/>
              <a:t>Arson or attempted arson</a:t>
            </a:r>
          </a:p>
          <a:p>
            <a:r>
              <a:rPr lang="en-GB" sz="1800" dirty="0"/>
              <a:t>Threatening or intimidating behaviour causing harassment, alarm or distress</a:t>
            </a:r>
          </a:p>
          <a:p>
            <a:r>
              <a:rPr lang="en-GB" sz="1800" dirty="0"/>
              <a:t>Bullying, spreading of rumours</a:t>
            </a:r>
          </a:p>
          <a:p>
            <a:r>
              <a:rPr lang="en-GB" sz="1800" dirty="0"/>
              <a:t>Malicious complaints, e.g. over parking or noise complaints</a:t>
            </a:r>
          </a:p>
          <a:p>
            <a:r>
              <a:rPr lang="en-GB" sz="1800" dirty="0"/>
              <a:t>Name calling and offensive jokes</a:t>
            </a:r>
          </a:p>
          <a:p>
            <a:r>
              <a:rPr lang="en-GB" sz="1800" dirty="0"/>
              <a:t>Displaying discriminatory posters</a:t>
            </a:r>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p:txBody>
      </p:sp>
      <p:sp>
        <p:nvSpPr>
          <p:cNvPr id="5" name="Rectangle 4"/>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72880"/>
              </a:solidFill>
            </a:endParaRPr>
          </a:p>
        </p:txBody>
      </p:sp>
      <p:sp>
        <p:nvSpPr>
          <p:cNvPr id="6" name="Title 1"/>
          <p:cNvSpPr>
            <a:spLocks noGrp="1"/>
          </p:cNvSpPr>
          <p:nvPr>
            <p:ph type="title"/>
          </p:nvPr>
        </p:nvSpPr>
        <p:spPr>
          <a:xfrm>
            <a:off x="602530" y="343255"/>
            <a:ext cx="10515600"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Examples</a:t>
            </a:r>
            <a:endParaRPr lang="en-GB" sz="3600" dirty="0">
              <a:solidFill>
                <a:schemeClr val="bg1"/>
              </a:solidFill>
              <a:latin typeface="Bungee" charset="0"/>
              <a:ea typeface="Bungee" charset="0"/>
              <a:cs typeface="Bungee"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33237" y="2913144"/>
            <a:ext cx="2303882" cy="1347771"/>
          </a:xfrm>
          <a:prstGeom prst="rect">
            <a:avLst/>
          </a:prstGeom>
        </p:spPr>
      </p:pic>
    </p:spTree>
    <p:extLst>
      <p:ext uri="{BB962C8B-B14F-4D97-AF65-F5344CB8AC3E}">
        <p14:creationId xmlns:p14="http://schemas.microsoft.com/office/powerpoint/2010/main" val="306378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40080"/>
            <a:ext cx="7579151" cy="4837814"/>
          </a:xfrm>
        </p:spPr>
        <p:txBody>
          <a:bodyPr>
            <a:normAutofit/>
          </a:bodyPr>
          <a:lstStyle/>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p:txBody>
      </p:sp>
      <p:sp>
        <p:nvSpPr>
          <p:cNvPr id="5" name="Rectangle 4"/>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72880"/>
              </a:solidFill>
            </a:endParaRPr>
          </a:p>
        </p:txBody>
      </p:sp>
      <p:sp>
        <p:nvSpPr>
          <p:cNvPr id="6" name="Title 1"/>
          <p:cNvSpPr>
            <a:spLocks noGrp="1"/>
          </p:cNvSpPr>
          <p:nvPr>
            <p:ph type="title"/>
          </p:nvPr>
        </p:nvSpPr>
        <p:spPr>
          <a:xfrm>
            <a:off x="602530" y="343255"/>
            <a:ext cx="10515600"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 </a:t>
            </a:r>
            <a:r>
              <a:rPr lang="en-GB" sz="3600" dirty="0" smtClean="0">
                <a:solidFill>
                  <a:schemeClr val="bg1"/>
                </a:solidFill>
                <a:latin typeface="Bungee" charset="0"/>
                <a:ea typeface="Bungee" charset="0"/>
                <a:cs typeface="Bungee" charset="0"/>
              </a:rPr>
              <a:t>Legislation</a:t>
            </a:r>
            <a:endParaRPr lang="en-GB" sz="3600" dirty="0">
              <a:solidFill>
                <a:schemeClr val="bg1"/>
              </a:solidFill>
              <a:latin typeface="Bungee" charset="0"/>
              <a:ea typeface="Bungee" charset="0"/>
              <a:cs typeface="Bungee"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sp>
        <p:nvSpPr>
          <p:cNvPr id="2" name="Rectangle 1"/>
          <p:cNvSpPr/>
          <p:nvPr/>
        </p:nvSpPr>
        <p:spPr>
          <a:xfrm>
            <a:off x="433632" y="1540081"/>
            <a:ext cx="10840110" cy="4154984"/>
          </a:xfrm>
          <a:prstGeom prst="rect">
            <a:avLst/>
          </a:prstGeom>
        </p:spPr>
        <p:txBody>
          <a:bodyPr wrap="square">
            <a:spAutoFit/>
          </a:bodyPr>
          <a:lstStyle/>
          <a:p>
            <a:r>
              <a:rPr lang="en-GB" sz="2000" dirty="0"/>
              <a:t>Civil legislation (Equality Act 2010) and three criminal law regimes</a:t>
            </a:r>
            <a:r>
              <a:rPr lang="en-GB" sz="2000" dirty="0" smtClean="0"/>
              <a:t>:</a:t>
            </a:r>
          </a:p>
          <a:p>
            <a:endParaRPr lang="en-GB" sz="2000" dirty="0"/>
          </a:p>
          <a:p>
            <a:r>
              <a:rPr lang="en-GB" sz="2000" dirty="0"/>
              <a:t>Racially or religiously aggravated offences</a:t>
            </a:r>
          </a:p>
          <a:p>
            <a:pPr lvl="1"/>
            <a:r>
              <a:rPr lang="en-GB" dirty="0"/>
              <a:t>Assaults, criminal damage, public order offenses, harassment</a:t>
            </a:r>
          </a:p>
          <a:p>
            <a:pPr lvl="1"/>
            <a:r>
              <a:rPr lang="en-GB" dirty="0"/>
              <a:t>Can lead to enhanced </a:t>
            </a:r>
            <a:r>
              <a:rPr lang="en-GB" dirty="0" smtClean="0"/>
              <a:t>sentencing</a:t>
            </a:r>
          </a:p>
          <a:p>
            <a:pPr lvl="1"/>
            <a:endParaRPr lang="en-GB" dirty="0"/>
          </a:p>
          <a:p>
            <a:r>
              <a:rPr lang="en-GB" sz="2000" dirty="0"/>
              <a:t>Specific hate crime offences</a:t>
            </a:r>
          </a:p>
          <a:p>
            <a:pPr lvl="1"/>
            <a:r>
              <a:rPr lang="en-GB" dirty="0"/>
              <a:t>Incitement to hatred (only race, religion and sexual orientation)</a:t>
            </a:r>
          </a:p>
          <a:p>
            <a:pPr lvl="1"/>
            <a:r>
              <a:rPr lang="en-GB" dirty="0"/>
              <a:t>Racialist chanting</a:t>
            </a:r>
          </a:p>
          <a:p>
            <a:endParaRPr lang="en-GB" sz="2000" dirty="0" smtClean="0"/>
          </a:p>
          <a:p>
            <a:r>
              <a:rPr lang="en-GB" sz="2000" dirty="0" smtClean="0"/>
              <a:t>Enhanced sentencing</a:t>
            </a:r>
            <a:endParaRPr lang="en-GB" sz="2000" dirty="0"/>
          </a:p>
          <a:p>
            <a:pPr lvl="1"/>
            <a:r>
              <a:rPr lang="en-GB" dirty="0"/>
              <a:t>Courts are required to consider hate as an aggravating factor for any offence not covered by above legislation</a:t>
            </a:r>
          </a:p>
          <a:p>
            <a:pPr lvl="1"/>
            <a:r>
              <a:rPr lang="en-GB" dirty="0"/>
              <a:t>Increased sentencing available for all 5 protected characteristics</a:t>
            </a:r>
          </a:p>
          <a:p>
            <a:pPr lvl="1"/>
            <a:r>
              <a:rPr lang="en-GB" dirty="0"/>
              <a:t>Hostility towards other groups, e.g. subcultures, can also be taken into account when sentencing </a:t>
            </a:r>
          </a:p>
        </p:txBody>
      </p:sp>
    </p:spTree>
    <p:extLst>
      <p:ext uri="{BB962C8B-B14F-4D97-AF65-F5344CB8AC3E}">
        <p14:creationId xmlns:p14="http://schemas.microsoft.com/office/powerpoint/2010/main" val="2915445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40080"/>
            <a:ext cx="7579151" cy="4837814"/>
          </a:xfrm>
        </p:spPr>
        <p:txBody>
          <a:bodyPr>
            <a:normAutofit/>
          </a:bodyPr>
          <a:lstStyle/>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p:txBody>
      </p:sp>
      <p:sp>
        <p:nvSpPr>
          <p:cNvPr id="5" name="Rectangle 4"/>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72880"/>
              </a:solidFill>
            </a:endParaRPr>
          </a:p>
        </p:txBody>
      </p:sp>
      <p:sp>
        <p:nvSpPr>
          <p:cNvPr id="6" name="Title 1"/>
          <p:cNvSpPr>
            <a:spLocks noGrp="1"/>
          </p:cNvSpPr>
          <p:nvPr>
            <p:ph type="title"/>
          </p:nvPr>
        </p:nvSpPr>
        <p:spPr>
          <a:xfrm>
            <a:off x="602530" y="343255"/>
            <a:ext cx="10515600"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a:t>
            </a:r>
            <a:r>
              <a:rPr lang="en-GB" sz="3600" dirty="0" smtClean="0">
                <a:solidFill>
                  <a:schemeClr val="bg1"/>
                </a:solidFill>
                <a:latin typeface="Bungee" charset="0"/>
                <a:ea typeface="Bungee" charset="0"/>
                <a:cs typeface="Bungee" charset="0"/>
              </a:rPr>
              <a:t>– Process of Police Investigation</a:t>
            </a:r>
            <a:endParaRPr lang="en-GB" sz="3600" dirty="0">
              <a:solidFill>
                <a:schemeClr val="bg1"/>
              </a:solidFill>
              <a:latin typeface="Bungee" charset="0"/>
              <a:ea typeface="Bungee" charset="0"/>
              <a:cs typeface="Bungee"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pic>
        <p:nvPicPr>
          <p:cNvPr id="8" name="Content Placeholder 3"/>
          <p:cNvPicPr>
            <a:picLocks noChangeAspect="1"/>
          </p:cNvPicPr>
          <p:nvPr/>
        </p:nvPicPr>
        <p:blipFill rotWithShape="1">
          <a:blip r:embed="rId4"/>
          <a:srcRect t="7244" b="42050"/>
          <a:stretch/>
        </p:blipFill>
        <p:spPr>
          <a:xfrm>
            <a:off x="838200" y="1319514"/>
            <a:ext cx="10736484" cy="5254906"/>
          </a:xfrm>
          <a:prstGeom prst="rect">
            <a:avLst/>
          </a:prstGeom>
        </p:spPr>
      </p:pic>
    </p:spTree>
    <p:extLst>
      <p:ext uri="{BB962C8B-B14F-4D97-AF65-F5344CB8AC3E}">
        <p14:creationId xmlns:p14="http://schemas.microsoft.com/office/powerpoint/2010/main" val="2980603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633" y="1540080"/>
            <a:ext cx="7579151" cy="4837814"/>
          </a:xfrm>
        </p:spPr>
        <p:txBody>
          <a:bodyPr>
            <a:normAutofit/>
          </a:bodyPr>
          <a:lstStyle/>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p:txBody>
      </p:sp>
      <p:sp>
        <p:nvSpPr>
          <p:cNvPr id="5" name="Rectangle 4"/>
          <p:cNvSpPr/>
          <p:nvPr/>
        </p:nvSpPr>
        <p:spPr>
          <a:xfrm>
            <a:off x="433633" y="424206"/>
            <a:ext cx="11312164" cy="829559"/>
          </a:xfrm>
          <a:prstGeom prst="rect">
            <a:avLst/>
          </a:prstGeom>
          <a:solidFill>
            <a:srgbClr val="4728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72880"/>
              </a:solidFill>
            </a:endParaRPr>
          </a:p>
        </p:txBody>
      </p:sp>
      <p:sp>
        <p:nvSpPr>
          <p:cNvPr id="6" name="Title 1"/>
          <p:cNvSpPr>
            <a:spLocks noGrp="1"/>
          </p:cNvSpPr>
          <p:nvPr>
            <p:ph type="title"/>
          </p:nvPr>
        </p:nvSpPr>
        <p:spPr>
          <a:xfrm>
            <a:off x="602530" y="343255"/>
            <a:ext cx="10515600" cy="991460"/>
          </a:xfrm>
        </p:spPr>
        <p:txBody>
          <a:bodyPr vert="horz" lIns="91440" tIns="45720" rIns="91440" bIns="45720" rtlCol="0" anchor="ctr">
            <a:normAutofit/>
          </a:bodyPr>
          <a:lstStyle/>
          <a:p>
            <a:r>
              <a:rPr lang="en-GB" sz="3600" dirty="0">
                <a:solidFill>
                  <a:schemeClr val="bg1"/>
                </a:solidFill>
                <a:latin typeface="Bungee" charset="0"/>
                <a:ea typeface="Bungee" charset="0"/>
                <a:cs typeface="Bungee" charset="0"/>
              </a:rPr>
              <a:t>Hate crime </a:t>
            </a:r>
            <a:r>
              <a:rPr lang="en-GB" sz="3600" dirty="0" smtClean="0">
                <a:solidFill>
                  <a:schemeClr val="bg1"/>
                </a:solidFill>
                <a:latin typeface="Bungee" charset="0"/>
                <a:ea typeface="Bungee" charset="0"/>
                <a:cs typeface="Bungee" charset="0"/>
              </a:rPr>
              <a:t>– Process of CPS Investigation</a:t>
            </a:r>
            <a:endParaRPr lang="en-GB" sz="3600" dirty="0">
              <a:solidFill>
                <a:schemeClr val="bg1"/>
              </a:solidFill>
              <a:latin typeface="Bungee" charset="0"/>
              <a:ea typeface="Bungee" charset="0"/>
              <a:cs typeface="Bungee"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4559" y="6240544"/>
            <a:ext cx="2521238" cy="211784"/>
          </a:xfrm>
          <a:prstGeom prst="rect">
            <a:avLst/>
          </a:prstGeom>
        </p:spPr>
      </p:pic>
      <p:pic>
        <p:nvPicPr>
          <p:cNvPr id="9" name="Content Placeholder 4"/>
          <p:cNvPicPr>
            <a:picLocks noChangeAspect="1"/>
          </p:cNvPicPr>
          <p:nvPr/>
        </p:nvPicPr>
        <p:blipFill rotWithShape="1">
          <a:blip r:embed="rId4"/>
          <a:srcRect l="888" t="60612" r="1888" b="1083"/>
          <a:stretch/>
        </p:blipFill>
        <p:spPr>
          <a:xfrm>
            <a:off x="995424" y="1481559"/>
            <a:ext cx="10509812" cy="5220183"/>
          </a:xfrm>
          <a:prstGeom prst="rect">
            <a:avLst/>
          </a:prstGeom>
        </p:spPr>
      </p:pic>
    </p:spTree>
    <p:extLst>
      <p:ext uri="{BB962C8B-B14F-4D97-AF65-F5344CB8AC3E}">
        <p14:creationId xmlns:p14="http://schemas.microsoft.com/office/powerpoint/2010/main" val="31684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654</TotalTime>
  <Words>2607</Words>
  <Application>Microsoft Office PowerPoint</Application>
  <PresentationFormat>Widescreen</PresentationFormat>
  <Paragraphs>373</Paragraphs>
  <Slides>34</Slides>
  <Notes>28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Bungee</vt:lpstr>
      <vt:lpstr>Calibri</vt:lpstr>
      <vt:lpstr>Calibri Light</vt:lpstr>
      <vt:lpstr>Courier New</vt:lpstr>
      <vt:lpstr>Times New Roman</vt:lpstr>
      <vt:lpstr>Office Theme</vt:lpstr>
      <vt:lpstr>PLEASE READ</vt:lpstr>
      <vt:lpstr>Third Party Reporting Centres Refresher Training </vt:lpstr>
      <vt:lpstr>PowerPoint Presentation</vt:lpstr>
      <vt:lpstr>Hate crime - Definitions</vt:lpstr>
      <vt:lpstr>Hate crime - Definitions</vt:lpstr>
      <vt:lpstr>Hate crime - Examples</vt:lpstr>
      <vt:lpstr>Hate crime - Legislation</vt:lpstr>
      <vt:lpstr>Hate crime – Process of Police Investigation</vt:lpstr>
      <vt:lpstr>Hate crime – Process of CPS Investigation</vt:lpstr>
      <vt:lpstr>Hate crime – Justice Gap</vt:lpstr>
      <vt:lpstr>Hate crime - Examples</vt:lpstr>
      <vt:lpstr>Hate crime - Examples</vt:lpstr>
      <vt:lpstr>Hate crime - Examples</vt:lpstr>
      <vt:lpstr>Hate crime - Examples</vt:lpstr>
      <vt:lpstr>Hate crime - Examples</vt:lpstr>
      <vt:lpstr>Hate crime - Examples</vt:lpstr>
      <vt:lpstr>Hate crime - QUIZ</vt:lpstr>
      <vt:lpstr>Hate crime – The need for early intervention</vt:lpstr>
      <vt:lpstr>Hate crime – Underreporting</vt:lpstr>
      <vt:lpstr>Hate crime – Barriers to reporting</vt:lpstr>
      <vt:lpstr>Hate crime – Barriers to reporting</vt:lpstr>
      <vt:lpstr>Hate crime – Why Report?</vt:lpstr>
      <vt:lpstr>Hate crime – Importance of reporting</vt:lpstr>
      <vt:lpstr>Hate crime – Disproportionate Impact</vt:lpstr>
      <vt:lpstr>Hate crime – Reporting</vt:lpstr>
      <vt:lpstr>Hate crime – Third Party Reporting Centres </vt:lpstr>
      <vt:lpstr>Hate crime – Third Party Reporting Centres</vt:lpstr>
      <vt:lpstr>Hate crime – Third Party Reporting Centres</vt:lpstr>
      <vt:lpstr>Hate crime – True Vision</vt:lpstr>
      <vt:lpstr>Hate crime – True Vision</vt:lpstr>
      <vt:lpstr>Hate crime – True Vision</vt:lpstr>
      <vt:lpstr>Hate crime – TRUE VISION</vt:lpstr>
      <vt:lpstr>Hate crime – Third Party Reporting Centres</vt:lpstr>
      <vt:lpstr>Thank you  </vt:lpstr>
    </vt:vector>
  </TitlesOfParts>
  <Company>SERIP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Hate Crime and Third Party Reporting Centres</dc:title>
  <dc:creator>Pathak, Ranjeev (41918)</dc:creator>
  <cp:lastModifiedBy>Pathak, Ranjeev (41918)</cp:lastModifiedBy>
  <cp:revision>61</cp:revision>
  <cp:lastPrinted>2020-11-04T11:16:13Z</cp:lastPrinted>
  <dcterms:created xsi:type="dcterms:W3CDTF">2020-10-07T12:06:41Z</dcterms:created>
  <dcterms:modified xsi:type="dcterms:W3CDTF">2021-09-15T13:15:06Z</dcterms:modified>
</cp:coreProperties>
</file>