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doc" ContentType="image/jpe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456" r:id="rId3"/>
    <p:sldId id="523" r:id="rId4"/>
    <p:sldId id="527" r:id="rId5"/>
    <p:sldId id="528" r:id="rId6"/>
    <p:sldId id="529" r:id="rId7"/>
    <p:sldId id="521" r:id="rId8"/>
    <p:sldId id="530" r:id="rId9"/>
    <p:sldId id="457" r:id="rId10"/>
    <p:sldId id="336" r:id="rId11"/>
    <p:sldId id="522" r:id="rId12"/>
    <p:sldId id="480" r:id="rId13"/>
    <p:sldId id="481" r:id="rId14"/>
    <p:sldId id="471" r:id="rId15"/>
    <p:sldId id="465" r:id="rId16"/>
    <p:sldId id="466" r:id="rId17"/>
    <p:sldId id="458" r:id="rId18"/>
    <p:sldId id="340" r:id="rId19"/>
    <p:sldId id="417" r:id="rId20"/>
    <p:sldId id="331" r:id="rId21"/>
    <p:sldId id="533" r:id="rId22"/>
    <p:sldId id="534" r:id="rId23"/>
    <p:sldId id="535" r:id="rId24"/>
    <p:sldId id="536" r:id="rId25"/>
    <p:sldId id="463" r:id="rId26"/>
    <p:sldId id="341" r:id="rId27"/>
    <p:sldId id="501" r:id="rId28"/>
    <p:sldId id="472" r:id="rId29"/>
    <p:sldId id="503" r:id="rId30"/>
    <p:sldId id="504" r:id="rId31"/>
    <p:sldId id="505" r:id="rId32"/>
    <p:sldId id="506" r:id="rId33"/>
    <p:sldId id="507" r:id="rId34"/>
    <p:sldId id="509" r:id="rId35"/>
    <p:sldId id="510" r:id="rId36"/>
    <p:sldId id="511" r:id="rId37"/>
    <p:sldId id="508" r:id="rId38"/>
    <p:sldId id="469" r:id="rId39"/>
    <p:sldId id="497" r:id="rId40"/>
    <p:sldId id="498" r:id="rId41"/>
    <p:sldId id="499" r:id="rId42"/>
    <p:sldId id="502" r:id="rId43"/>
    <p:sldId id="473" r:id="rId44"/>
    <p:sldId id="338" r:id="rId45"/>
    <p:sldId id="531" r:id="rId46"/>
    <p:sldId id="532" r:id="rId47"/>
    <p:sldId id="484" r:id="rId48"/>
    <p:sldId id="385" r:id="rId49"/>
    <p:sldId id="489" r:id="rId50"/>
    <p:sldId id="490" r:id="rId51"/>
    <p:sldId id="486" r:id="rId52"/>
    <p:sldId id="485" r:id="rId53"/>
    <p:sldId id="488" r:id="rId54"/>
    <p:sldId id="487" r:id="rId55"/>
    <p:sldId id="491" r:id="rId56"/>
    <p:sldId id="492" r:id="rId57"/>
    <p:sldId id="537" r:id="rId5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gger, Alan (45407)" initials="HA(" lastIdx="1" clrIdx="0">
    <p:extLst>
      <p:ext uri="{19B8F6BF-5375-455C-9EA6-DF929625EA0E}">
        <p15:presenceInfo xmlns:p15="http://schemas.microsoft.com/office/powerpoint/2012/main" userId="S-1-5-21-166712087-3716907013-1636109673-215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88F"/>
    <a:srgbClr val="30A0B1"/>
    <a:srgbClr val="1371B4"/>
    <a:srgbClr val="276B73"/>
    <a:srgbClr val="33A7DD"/>
    <a:srgbClr val="333D48"/>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1" autoAdjust="0"/>
    <p:restoredTop sz="84756" autoAdjust="0"/>
  </p:normalViewPr>
  <p:slideViewPr>
    <p:cSldViewPr snapToGrid="0" snapToObjects="1">
      <p:cViewPr varScale="1">
        <p:scale>
          <a:sx n="76" d="100"/>
          <a:sy n="76" d="100"/>
        </p:scale>
        <p:origin x="126" y="522"/>
      </p:cViewPr>
      <p:guideLst/>
    </p:cSldViewPr>
  </p:slideViewPr>
  <p:notesTextViewPr>
    <p:cViewPr>
      <p:scale>
        <a:sx n="1" d="1"/>
        <a:sy n="1" d="1"/>
      </p:scale>
      <p:origin x="0" y="0"/>
    </p:cViewPr>
  </p:notesTextViewPr>
  <p:sorterViewPr>
    <p:cViewPr>
      <p:scale>
        <a:sx n="100" d="100"/>
        <a:sy n="100" d="100"/>
      </p:scale>
      <p:origin x="0" y="-5392"/>
    </p:cViewPr>
  </p:sorterViewPr>
  <p:notesViewPr>
    <p:cSldViewPr snapToGrid="0" snapToObjects="1">
      <p:cViewPr varScale="1">
        <p:scale>
          <a:sx n="48" d="100"/>
          <a:sy n="48" d="100"/>
        </p:scale>
        <p:origin x="276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accent1">
                <a:lumMod val="40000"/>
                <a:lumOff val="60000"/>
              </a:schemeClr>
            </a:solidFill>
            <a:ln w="25400">
              <a:solidFill>
                <a:srgbClr val="00B0F0"/>
              </a:solidFill>
            </a:ln>
          </c:spPr>
          <c:dPt>
            <c:idx val="0"/>
            <c:bubble3D val="0"/>
            <c:spPr>
              <a:solidFill>
                <a:schemeClr val="tx1"/>
              </a:solidFill>
              <a:ln w="25400">
                <a:solidFill>
                  <a:srgbClr val="00B0F0"/>
                </a:solidFill>
              </a:ln>
              <a:effectLst/>
            </c:spPr>
            <c:extLst>
              <c:ext xmlns:c16="http://schemas.microsoft.com/office/drawing/2014/chart" uri="{C3380CC4-5D6E-409C-BE32-E72D297353CC}">
                <c16:uniqueId val="{00000001-B5D1-F647-86E2-95A58791A24F}"/>
              </c:ext>
            </c:extLst>
          </c:dPt>
          <c:dPt>
            <c:idx val="1"/>
            <c:bubble3D val="0"/>
            <c:spPr>
              <a:solidFill>
                <a:schemeClr val="bg1">
                  <a:lumMod val="50000"/>
                </a:schemeClr>
              </a:solidFill>
              <a:ln w="25400">
                <a:solidFill>
                  <a:srgbClr val="00B0F0"/>
                </a:solidFill>
              </a:ln>
              <a:effectLst/>
            </c:spPr>
            <c:extLst>
              <c:ext xmlns:c16="http://schemas.microsoft.com/office/drawing/2014/chart" uri="{C3380CC4-5D6E-409C-BE32-E72D297353CC}">
                <c16:uniqueId val="{00000003-B5D1-F647-86E2-95A58791A24F}"/>
              </c:ext>
            </c:extLst>
          </c:dPt>
          <c:dPt>
            <c:idx val="2"/>
            <c:bubble3D val="0"/>
            <c:spPr>
              <a:solidFill>
                <a:schemeClr val="bg1"/>
              </a:solidFill>
              <a:ln w="25400">
                <a:solidFill>
                  <a:srgbClr val="00B0F0"/>
                </a:solidFill>
              </a:ln>
              <a:effectLst/>
            </c:spPr>
            <c:extLst>
              <c:ext xmlns:c16="http://schemas.microsoft.com/office/drawing/2014/chart" uri="{C3380CC4-5D6E-409C-BE32-E72D297353CC}">
                <c16:uniqueId val="{00000005-B5D1-F647-86E2-95A58791A24F}"/>
              </c:ext>
            </c:extLst>
          </c:dPt>
          <c:cat>
            <c:strRef>
              <c:f>Sheet1!$A$2:$A$4</c:f>
              <c:strCache>
                <c:ptCount val="3"/>
                <c:pt idx="0">
                  <c:v>Proactive</c:v>
                </c:pt>
                <c:pt idx="1">
                  <c:v>Organic</c:v>
                </c:pt>
                <c:pt idx="2">
                  <c:v>Reactive</c:v>
                </c:pt>
              </c:strCache>
            </c:strRef>
          </c:cat>
          <c:val>
            <c:numRef>
              <c:f>Sheet1!$B$2:$B$4</c:f>
              <c:numCache>
                <c:formatCode>General</c:formatCode>
                <c:ptCount val="3"/>
                <c:pt idx="0">
                  <c:v>44.43</c:v>
                </c:pt>
                <c:pt idx="1">
                  <c:v>43.27</c:v>
                </c:pt>
                <c:pt idx="2">
                  <c:v>12.3</c:v>
                </c:pt>
              </c:numCache>
            </c:numRef>
          </c:val>
          <c:extLst>
            <c:ext xmlns:c16="http://schemas.microsoft.com/office/drawing/2014/chart" uri="{C3380CC4-5D6E-409C-BE32-E72D297353CC}">
              <c16:uniqueId val="{00000006-B5D1-F647-86E2-95A58791A24F}"/>
            </c:ext>
          </c:extLst>
        </c:ser>
        <c:dLbls>
          <c:showLegendKey val="0"/>
          <c:showVal val="0"/>
          <c:showCatName val="0"/>
          <c:showSerName val="0"/>
          <c:showPercent val="0"/>
          <c:showBubbleSize val="0"/>
          <c:showLeaderLines val="1"/>
        </c:dLbls>
        <c:firstSliceAng val="0"/>
        <c:holeSize val="5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EC2095-EFB0-4F28-8069-8FDBA8304975}" type="doc">
      <dgm:prSet loTypeId="urn:microsoft.com/office/officeart/2005/8/layout/hierarchy4" loCatId="list" qsTypeId="urn:microsoft.com/office/officeart/2005/8/quickstyle/3d2" qsCatId="3D" csTypeId="urn:microsoft.com/office/officeart/2005/8/colors/accent1_2" csCatId="accent1" phldr="1"/>
      <dgm:spPr/>
      <dgm:t>
        <a:bodyPr/>
        <a:lstStyle/>
        <a:p>
          <a:endParaRPr lang="en-US"/>
        </a:p>
      </dgm:t>
    </dgm:pt>
    <dgm:pt modelId="{11E6C546-576F-448F-AC98-8AA9F4294444}">
      <dgm:prSet phldrT="[Text]"/>
      <dgm:spPr/>
      <dgm:t>
        <a:bodyPr/>
        <a:lstStyle/>
        <a:p>
          <a:r>
            <a:rPr lang="en-US" dirty="0"/>
            <a:t>Police and Crime Plan (PCC)</a:t>
          </a:r>
        </a:p>
      </dgm:t>
    </dgm:pt>
    <dgm:pt modelId="{EBDD3477-FD5E-4C4B-A6AF-1817C609E2AB}" type="parTrans" cxnId="{285E072B-FFA1-44E1-B980-B70533FFBCDC}">
      <dgm:prSet/>
      <dgm:spPr/>
      <dgm:t>
        <a:bodyPr/>
        <a:lstStyle/>
        <a:p>
          <a:endParaRPr lang="en-US"/>
        </a:p>
      </dgm:t>
    </dgm:pt>
    <dgm:pt modelId="{05748288-B7CA-4745-BA3A-83E1BA5B7097}" type="sibTrans" cxnId="{285E072B-FFA1-44E1-B980-B70533FFBCDC}">
      <dgm:prSet/>
      <dgm:spPr/>
      <dgm:t>
        <a:bodyPr/>
        <a:lstStyle/>
        <a:p>
          <a:endParaRPr lang="en-US"/>
        </a:p>
      </dgm:t>
    </dgm:pt>
    <dgm:pt modelId="{2EC9D5C9-E107-4C21-9B6A-96820283B234}">
      <dgm:prSet phldrT="[Text]"/>
      <dgm:spPr/>
      <dgm:t>
        <a:bodyPr/>
        <a:lstStyle/>
        <a:p>
          <a:r>
            <a:rPr lang="en-US" dirty="0"/>
            <a:t>Police Performance</a:t>
          </a:r>
        </a:p>
        <a:p>
          <a:r>
            <a:rPr lang="en-US" dirty="0"/>
            <a:t>&amp; delivery (HC)</a:t>
          </a:r>
        </a:p>
      </dgm:t>
    </dgm:pt>
    <dgm:pt modelId="{0AD5FCAA-E9EF-4751-85AE-6C8F7ACE2171}" type="parTrans" cxnId="{39911F84-F8AD-4082-A509-1D00E1CD4655}">
      <dgm:prSet/>
      <dgm:spPr/>
      <dgm:t>
        <a:bodyPr/>
        <a:lstStyle/>
        <a:p>
          <a:endParaRPr lang="en-US"/>
        </a:p>
      </dgm:t>
    </dgm:pt>
    <dgm:pt modelId="{E9B1F507-89C9-41B6-9F71-95D496D82A65}" type="sibTrans" cxnId="{39911F84-F8AD-4082-A509-1D00E1CD4655}">
      <dgm:prSet/>
      <dgm:spPr/>
      <dgm:t>
        <a:bodyPr/>
        <a:lstStyle/>
        <a:p>
          <a:endParaRPr lang="en-US"/>
        </a:p>
      </dgm:t>
    </dgm:pt>
    <dgm:pt modelId="{F352AAC2-FDB6-41C9-A581-A20AA9BCE53D}">
      <dgm:prSet phldrT="[Text]"/>
      <dgm:spPr/>
      <dgm:t>
        <a:bodyPr/>
        <a:lstStyle/>
        <a:p>
          <a:r>
            <a:rPr lang="en-US" dirty="0"/>
            <a:t>Police and Crime plan Delivery (OPCC)</a:t>
          </a:r>
        </a:p>
      </dgm:t>
    </dgm:pt>
    <dgm:pt modelId="{D9055F29-4978-456C-B50A-2E2A8707A385}" type="parTrans" cxnId="{08B66E04-E97E-43A9-B185-08B0D76C7143}">
      <dgm:prSet/>
      <dgm:spPr/>
      <dgm:t>
        <a:bodyPr/>
        <a:lstStyle/>
        <a:p>
          <a:endParaRPr lang="en-US"/>
        </a:p>
      </dgm:t>
    </dgm:pt>
    <dgm:pt modelId="{FC07D672-2343-4B37-A207-A3DFBFF8ED33}" type="sibTrans" cxnId="{08B66E04-E97E-43A9-B185-08B0D76C7143}">
      <dgm:prSet/>
      <dgm:spPr/>
      <dgm:t>
        <a:bodyPr/>
        <a:lstStyle/>
        <a:p>
          <a:endParaRPr lang="en-US"/>
        </a:p>
      </dgm:t>
    </dgm:pt>
    <dgm:pt modelId="{366B3F91-9686-4A1A-AAF7-68450258BE9D}" type="pres">
      <dgm:prSet presAssocID="{C2EC2095-EFB0-4F28-8069-8FDBA8304975}" presName="Name0" presStyleCnt="0">
        <dgm:presLayoutVars>
          <dgm:chPref val="1"/>
          <dgm:dir/>
          <dgm:animOne val="branch"/>
          <dgm:animLvl val="lvl"/>
          <dgm:resizeHandles/>
        </dgm:presLayoutVars>
      </dgm:prSet>
      <dgm:spPr/>
      <dgm:t>
        <a:bodyPr/>
        <a:lstStyle/>
        <a:p>
          <a:endParaRPr lang="en-US"/>
        </a:p>
      </dgm:t>
    </dgm:pt>
    <dgm:pt modelId="{E87DA9E1-2A4E-4FCD-9688-C8944CB56B65}" type="pres">
      <dgm:prSet presAssocID="{11E6C546-576F-448F-AC98-8AA9F4294444}" presName="vertOne" presStyleCnt="0"/>
      <dgm:spPr/>
    </dgm:pt>
    <dgm:pt modelId="{25CF8847-500C-4D69-8CC8-8CB7C83D2F6D}" type="pres">
      <dgm:prSet presAssocID="{11E6C546-576F-448F-AC98-8AA9F4294444}" presName="txOne" presStyleLbl="node0" presStyleIdx="0" presStyleCnt="1" custLinFactY="-46446" custLinFactNeighborX="-1420" custLinFactNeighborY="-100000">
        <dgm:presLayoutVars>
          <dgm:chPref val="3"/>
        </dgm:presLayoutVars>
      </dgm:prSet>
      <dgm:spPr/>
      <dgm:t>
        <a:bodyPr/>
        <a:lstStyle/>
        <a:p>
          <a:endParaRPr lang="en-US"/>
        </a:p>
      </dgm:t>
    </dgm:pt>
    <dgm:pt modelId="{35E571BA-B32E-4D16-A26F-5EDBA8A2FA99}" type="pres">
      <dgm:prSet presAssocID="{11E6C546-576F-448F-AC98-8AA9F4294444}" presName="parTransOne" presStyleCnt="0"/>
      <dgm:spPr/>
    </dgm:pt>
    <dgm:pt modelId="{D5C506CE-5685-4BC5-8ADE-3118E19B8047}" type="pres">
      <dgm:prSet presAssocID="{11E6C546-576F-448F-AC98-8AA9F4294444}" presName="horzOne" presStyleCnt="0"/>
      <dgm:spPr/>
    </dgm:pt>
    <dgm:pt modelId="{C298C3A9-D940-4B18-B5F9-6CA936AA1483}" type="pres">
      <dgm:prSet presAssocID="{2EC9D5C9-E107-4C21-9B6A-96820283B234}" presName="vertTwo" presStyleCnt="0"/>
      <dgm:spPr/>
    </dgm:pt>
    <dgm:pt modelId="{42AB4D38-E673-4F62-BA43-4E33A28A82FC}" type="pres">
      <dgm:prSet presAssocID="{2EC9D5C9-E107-4C21-9B6A-96820283B234}" presName="txTwo" presStyleLbl="node2" presStyleIdx="0" presStyleCnt="2" custScaleX="348048" custLinFactNeighborX="-32025" custLinFactNeighborY="-4488">
        <dgm:presLayoutVars>
          <dgm:chPref val="3"/>
        </dgm:presLayoutVars>
      </dgm:prSet>
      <dgm:spPr/>
      <dgm:t>
        <a:bodyPr/>
        <a:lstStyle/>
        <a:p>
          <a:endParaRPr lang="en-US"/>
        </a:p>
      </dgm:t>
    </dgm:pt>
    <dgm:pt modelId="{532156E9-4078-4DA9-9663-157B4B044201}" type="pres">
      <dgm:prSet presAssocID="{2EC9D5C9-E107-4C21-9B6A-96820283B234}" presName="horzTwo" presStyleCnt="0"/>
      <dgm:spPr/>
    </dgm:pt>
    <dgm:pt modelId="{0D1CAC6E-C1AE-49CE-A45D-F3DCC38CF7C9}" type="pres">
      <dgm:prSet presAssocID="{E9B1F507-89C9-41B6-9F71-95D496D82A65}" presName="sibSpaceTwo" presStyleCnt="0"/>
      <dgm:spPr/>
    </dgm:pt>
    <dgm:pt modelId="{5D374E84-1EC5-4142-9252-A801A832E90A}" type="pres">
      <dgm:prSet presAssocID="{F352AAC2-FDB6-41C9-A581-A20AA9BCE53D}" presName="vertTwo" presStyleCnt="0"/>
      <dgm:spPr/>
    </dgm:pt>
    <dgm:pt modelId="{39914CFF-107E-412A-AD29-8086259E8250}" type="pres">
      <dgm:prSet presAssocID="{F352AAC2-FDB6-41C9-A581-A20AA9BCE53D}" presName="txTwo" presStyleLbl="node2" presStyleIdx="1" presStyleCnt="2" custScaleX="345206" custLinFactNeighborX="2979" custLinFactNeighborY="-4488">
        <dgm:presLayoutVars>
          <dgm:chPref val="3"/>
        </dgm:presLayoutVars>
      </dgm:prSet>
      <dgm:spPr/>
      <dgm:t>
        <a:bodyPr/>
        <a:lstStyle/>
        <a:p>
          <a:endParaRPr lang="en-US"/>
        </a:p>
      </dgm:t>
    </dgm:pt>
    <dgm:pt modelId="{EE6CA93C-222F-4484-9D36-CE3F7B73BA8D}" type="pres">
      <dgm:prSet presAssocID="{F352AAC2-FDB6-41C9-A581-A20AA9BCE53D}" presName="horzTwo" presStyleCnt="0"/>
      <dgm:spPr/>
    </dgm:pt>
  </dgm:ptLst>
  <dgm:cxnLst>
    <dgm:cxn modelId="{48B34559-EC2D-4094-A0C8-3414B61C16F8}" type="presOf" srcId="{C2EC2095-EFB0-4F28-8069-8FDBA8304975}" destId="{366B3F91-9686-4A1A-AAF7-68450258BE9D}" srcOrd="0" destOrd="0" presId="urn:microsoft.com/office/officeart/2005/8/layout/hierarchy4"/>
    <dgm:cxn modelId="{1C6012B7-2593-45B5-B69D-C4C44AB61ADA}" type="presOf" srcId="{11E6C546-576F-448F-AC98-8AA9F4294444}" destId="{25CF8847-500C-4D69-8CC8-8CB7C83D2F6D}" srcOrd="0" destOrd="0" presId="urn:microsoft.com/office/officeart/2005/8/layout/hierarchy4"/>
    <dgm:cxn modelId="{08B66E04-E97E-43A9-B185-08B0D76C7143}" srcId="{11E6C546-576F-448F-AC98-8AA9F4294444}" destId="{F352AAC2-FDB6-41C9-A581-A20AA9BCE53D}" srcOrd="1" destOrd="0" parTransId="{D9055F29-4978-456C-B50A-2E2A8707A385}" sibTransId="{FC07D672-2343-4B37-A207-A3DFBFF8ED33}"/>
    <dgm:cxn modelId="{59A11705-FBD7-43B4-A7C2-01092C858A97}" type="presOf" srcId="{F352AAC2-FDB6-41C9-A581-A20AA9BCE53D}" destId="{39914CFF-107E-412A-AD29-8086259E8250}" srcOrd="0" destOrd="0" presId="urn:microsoft.com/office/officeart/2005/8/layout/hierarchy4"/>
    <dgm:cxn modelId="{39911F84-F8AD-4082-A509-1D00E1CD4655}" srcId="{11E6C546-576F-448F-AC98-8AA9F4294444}" destId="{2EC9D5C9-E107-4C21-9B6A-96820283B234}" srcOrd="0" destOrd="0" parTransId="{0AD5FCAA-E9EF-4751-85AE-6C8F7ACE2171}" sibTransId="{E9B1F507-89C9-41B6-9F71-95D496D82A65}"/>
    <dgm:cxn modelId="{42BE497A-CF8B-4020-9768-967969A7F894}" type="presOf" srcId="{2EC9D5C9-E107-4C21-9B6A-96820283B234}" destId="{42AB4D38-E673-4F62-BA43-4E33A28A82FC}" srcOrd="0" destOrd="0" presId="urn:microsoft.com/office/officeart/2005/8/layout/hierarchy4"/>
    <dgm:cxn modelId="{285E072B-FFA1-44E1-B980-B70533FFBCDC}" srcId="{C2EC2095-EFB0-4F28-8069-8FDBA8304975}" destId="{11E6C546-576F-448F-AC98-8AA9F4294444}" srcOrd="0" destOrd="0" parTransId="{EBDD3477-FD5E-4C4B-A6AF-1817C609E2AB}" sibTransId="{05748288-B7CA-4745-BA3A-83E1BA5B7097}"/>
    <dgm:cxn modelId="{31AA97B0-F177-449A-A8D5-19C9ED10E7EE}" type="presParOf" srcId="{366B3F91-9686-4A1A-AAF7-68450258BE9D}" destId="{E87DA9E1-2A4E-4FCD-9688-C8944CB56B65}" srcOrd="0" destOrd="0" presId="urn:microsoft.com/office/officeart/2005/8/layout/hierarchy4"/>
    <dgm:cxn modelId="{DFAC675A-DC46-428F-98B9-65FED218C831}" type="presParOf" srcId="{E87DA9E1-2A4E-4FCD-9688-C8944CB56B65}" destId="{25CF8847-500C-4D69-8CC8-8CB7C83D2F6D}" srcOrd="0" destOrd="0" presId="urn:microsoft.com/office/officeart/2005/8/layout/hierarchy4"/>
    <dgm:cxn modelId="{03AA5089-C610-46A1-953D-35BBDDF004B2}" type="presParOf" srcId="{E87DA9E1-2A4E-4FCD-9688-C8944CB56B65}" destId="{35E571BA-B32E-4D16-A26F-5EDBA8A2FA99}" srcOrd="1" destOrd="0" presId="urn:microsoft.com/office/officeart/2005/8/layout/hierarchy4"/>
    <dgm:cxn modelId="{4BCCEDE1-5399-4CCA-92F2-0A1067C678B3}" type="presParOf" srcId="{E87DA9E1-2A4E-4FCD-9688-C8944CB56B65}" destId="{D5C506CE-5685-4BC5-8ADE-3118E19B8047}" srcOrd="2" destOrd="0" presId="urn:microsoft.com/office/officeart/2005/8/layout/hierarchy4"/>
    <dgm:cxn modelId="{EABCAFE3-F5DC-4C08-9B1C-2938D13D7CB4}" type="presParOf" srcId="{D5C506CE-5685-4BC5-8ADE-3118E19B8047}" destId="{C298C3A9-D940-4B18-B5F9-6CA936AA1483}" srcOrd="0" destOrd="0" presId="urn:microsoft.com/office/officeart/2005/8/layout/hierarchy4"/>
    <dgm:cxn modelId="{583FC7E4-047F-49E7-A70D-C208607F9B37}" type="presParOf" srcId="{C298C3A9-D940-4B18-B5F9-6CA936AA1483}" destId="{42AB4D38-E673-4F62-BA43-4E33A28A82FC}" srcOrd="0" destOrd="0" presId="urn:microsoft.com/office/officeart/2005/8/layout/hierarchy4"/>
    <dgm:cxn modelId="{77E62CB2-254E-41B0-91CD-CD7DE0C3D144}" type="presParOf" srcId="{C298C3A9-D940-4B18-B5F9-6CA936AA1483}" destId="{532156E9-4078-4DA9-9663-157B4B044201}" srcOrd="1" destOrd="0" presId="urn:microsoft.com/office/officeart/2005/8/layout/hierarchy4"/>
    <dgm:cxn modelId="{C8FC2E6A-6E55-4D64-8397-03E6266DD7A9}" type="presParOf" srcId="{D5C506CE-5685-4BC5-8ADE-3118E19B8047}" destId="{0D1CAC6E-C1AE-49CE-A45D-F3DCC38CF7C9}" srcOrd="1" destOrd="0" presId="urn:microsoft.com/office/officeart/2005/8/layout/hierarchy4"/>
    <dgm:cxn modelId="{A176CE7C-F088-45E2-89F9-E96BE84A7B06}" type="presParOf" srcId="{D5C506CE-5685-4BC5-8ADE-3118E19B8047}" destId="{5D374E84-1EC5-4142-9252-A801A832E90A}" srcOrd="2" destOrd="0" presId="urn:microsoft.com/office/officeart/2005/8/layout/hierarchy4"/>
    <dgm:cxn modelId="{0ABAE758-5B33-447A-A539-1396C24D05B8}" type="presParOf" srcId="{5D374E84-1EC5-4142-9252-A801A832E90A}" destId="{39914CFF-107E-412A-AD29-8086259E8250}" srcOrd="0" destOrd="0" presId="urn:microsoft.com/office/officeart/2005/8/layout/hierarchy4"/>
    <dgm:cxn modelId="{31C18603-8C2E-43CB-A10A-83B734051967}" type="presParOf" srcId="{5D374E84-1EC5-4142-9252-A801A832E90A}" destId="{EE6CA93C-222F-4484-9D36-CE3F7B73BA8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CF8847-500C-4D69-8CC8-8CB7C83D2F6D}">
      <dsp:nvSpPr>
        <dsp:cNvPr id="0" name=""/>
        <dsp:cNvSpPr/>
      </dsp:nvSpPr>
      <dsp:spPr>
        <a:xfrm>
          <a:off x="0" y="0"/>
          <a:ext cx="4222409" cy="14380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Police and Crime Plan (PCC)</a:t>
          </a:r>
        </a:p>
      </dsp:txBody>
      <dsp:txXfrm>
        <a:off x="42119" y="42119"/>
        <a:ext cx="4138171" cy="1353817"/>
      </dsp:txXfrm>
    </dsp:sp>
    <dsp:sp modelId="{42AB4D38-E673-4F62-BA43-4E33A28A82FC}">
      <dsp:nvSpPr>
        <dsp:cNvPr id="0" name=""/>
        <dsp:cNvSpPr/>
      </dsp:nvSpPr>
      <dsp:spPr>
        <a:xfrm>
          <a:off x="0" y="1487390"/>
          <a:ext cx="2094481" cy="14380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Police Performance</a:t>
          </a:r>
        </a:p>
        <a:p>
          <a:pPr lvl="0" algn="ctr" defTabSz="977900">
            <a:lnSpc>
              <a:spcPct val="90000"/>
            </a:lnSpc>
            <a:spcBef>
              <a:spcPct val="0"/>
            </a:spcBef>
            <a:spcAft>
              <a:spcPct val="35000"/>
            </a:spcAft>
          </a:pPr>
          <a:r>
            <a:rPr lang="en-US" sz="2200" kern="1200" dirty="0"/>
            <a:t>&amp; delivery (HC)</a:t>
          </a:r>
        </a:p>
      </dsp:txBody>
      <dsp:txXfrm>
        <a:off x="42119" y="1529509"/>
        <a:ext cx="2010243" cy="1353817"/>
      </dsp:txXfrm>
    </dsp:sp>
    <dsp:sp modelId="{39914CFF-107E-412A-AD29-8086259E8250}">
      <dsp:nvSpPr>
        <dsp:cNvPr id="0" name=""/>
        <dsp:cNvSpPr/>
      </dsp:nvSpPr>
      <dsp:spPr>
        <a:xfrm>
          <a:off x="2150560" y="1487390"/>
          <a:ext cx="2077378" cy="14380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Police and Crime plan Delivery (OPCC)</a:t>
          </a:r>
        </a:p>
      </dsp:txBody>
      <dsp:txXfrm>
        <a:off x="2192679" y="1529509"/>
        <a:ext cx="1993140" cy="135381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08D676-1634-F946-A280-B4A2BD8A0A83}"/>
              </a:ext>
            </a:extLst>
          </p:cNvPr>
          <p:cNvSpPr>
            <a:spLocks noGrp="1"/>
          </p:cNvSpPr>
          <p:nvPr>
            <p:ph type="hdr" sz="quarter"/>
          </p:nvPr>
        </p:nvSpPr>
        <p:spPr>
          <a:xfrm>
            <a:off x="1" y="1"/>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5322B-CAA3-714D-A6A2-5E37FA2364D1}"/>
              </a:ext>
            </a:extLst>
          </p:cNvPr>
          <p:cNvSpPr>
            <a:spLocks noGrp="1"/>
          </p:cNvSpPr>
          <p:nvPr>
            <p:ph type="dt" sz="quarter" idx="1"/>
          </p:nvPr>
        </p:nvSpPr>
        <p:spPr>
          <a:xfrm>
            <a:off x="3850444" y="1"/>
            <a:ext cx="2945659" cy="498055"/>
          </a:xfrm>
          <a:prstGeom prst="rect">
            <a:avLst/>
          </a:prstGeom>
        </p:spPr>
        <p:txBody>
          <a:bodyPr vert="horz" lIns="91440" tIns="45720" rIns="91440" bIns="45720" rtlCol="0"/>
          <a:lstStyle>
            <a:lvl1pPr algn="r">
              <a:defRPr sz="1200"/>
            </a:lvl1pPr>
          </a:lstStyle>
          <a:p>
            <a:fld id="{04722580-14B0-3A49-B335-FD67D09EFA84}" type="datetimeFigureOut">
              <a:rPr lang="en-US" smtClean="0"/>
              <a:t>1/19/2021</a:t>
            </a:fld>
            <a:endParaRPr lang="en-US"/>
          </a:p>
        </p:txBody>
      </p:sp>
      <p:sp>
        <p:nvSpPr>
          <p:cNvPr id="4" name="Footer Placeholder 3">
            <a:extLst>
              <a:ext uri="{FF2B5EF4-FFF2-40B4-BE49-F238E27FC236}">
                <a16:creationId xmlns:a16="http://schemas.microsoft.com/office/drawing/2014/main" id="{8D1FF035-6756-F040-BDBE-3824CA130157}"/>
              </a:ext>
            </a:extLst>
          </p:cNvPr>
          <p:cNvSpPr>
            <a:spLocks noGrp="1"/>
          </p:cNvSpPr>
          <p:nvPr>
            <p:ph type="ftr" sz="quarter" idx="2"/>
          </p:nvPr>
        </p:nvSpPr>
        <p:spPr>
          <a:xfrm>
            <a:off x="1" y="9428584"/>
            <a:ext cx="2945659" cy="49805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F3756C-5DFF-1642-81CD-CCC556DF5C3A}"/>
              </a:ext>
            </a:extLst>
          </p:cNvPr>
          <p:cNvSpPr>
            <a:spLocks noGrp="1"/>
          </p:cNvSpPr>
          <p:nvPr>
            <p:ph type="sldNum" sz="quarter" idx="3"/>
          </p:nvPr>
        </p:nvSpPr>
        <p:spPr>
          <a:xfrm>
            <a:off x="3850444" y="9428584"/>
            <a:ext cx="2945659" cy="498054"/>
          </a:xfrm>
          <a:prstGeom prst="rect">
            <a:avLst/>
          </a:prstGeom>
        </p:spPr>
        <p:txBody>
          <a:bodyPr vert="horz" lIns="91440" tIns="45720" rIns="91440" bIns="45720" rtlCol="0" anchor="b"/>
          <a:lstStyle>
            <a:lvl1pPr algn="r">
              <a:defRPr sz="1200"/>
            </a:lvl1pPr>
          </a:lstStyle>
          <a:p>
            <a:fld id="{0EE3094F-6D39-5244-8960-F547CB01A1F9}" type="slidenum">
              <a:rPr lang="en-US" smtClean="0"/>
              <a:t>‹#›</a:t>
            </a:fld>
            <a:endParaRPr lang="en-US"/>
          </a:p>
        </p:txBody>
      </p:sp>
    </p:spTree>
    <p:extLst>
      <p:ext uri="{BB962C8B-B14F-4D97-AF65-F5344CB8AC3E}">
        <p14:creationId xmlns:p14="http://schemas.microsoft.com/office/powerpoint/2010/main" val="825070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1"/>
            <a:ext cx="2945659" cy="498055"/>
          </a:xfrm>
          <a:prstGeom prst="rect">
            <a:avLst/>
          </a:prstGeom>
        </p:spPr>
        <p:txBody>
          <a:bodyPr vert="horz" lIns="91440" tIns="45720" rIns="91440" bIns="45720" rtlCol="0"/>
          <a:lstStyle>
            <a:lvl1pPr algn="r">
              <a:defRPr sz="1200"/>
            </a:lvl1pPr>
          </a:lstStyle>
          <a:p>
            <a:fld id="{D7498949-8F25-0740-9E7E-C71A7906044D}" type="datetimeFigureOut">
              <a:rPr lang="en-US" smtClean="0"/>
              <a:t>1/19/2021</a:t>
            </a:fld>
            <a:endParaRPr lang="en-US"/>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4"/>
            <a:ext cx="2945659" cy="49805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4"/>
            <a:ext cx="2945659" cy="498054"/>
          </a:xfrm>
          <a:prstGeom prst="rect">
            <a:avLst/>
          </a:prstGeom>
        </p:spPr>
        <p:txBody>
          <a:bodyPr vert="horz" lIns="91440" tIns="45720" rIns="91440" bIns="45720" rtlCol="0" anchor="b"/>
          <a:lstStyle>
            <a:lvl1pPr algn="r">
              <a:defRPr sz="1200"/>
            </a:lvl1pPr>
          </a:lstStyle>
          <a:p>
            <a:fld id="{F159F734-80B7-4C4D-BD7B-8990719EC315}" type="slidenum">
              <a:rPr lang="en-US" smtClean="0"/>
              <a:t>‹#›</a:t>
            </a:fld>
            <a:endParaRPr lang="en-US"/>
          </a:p>
        </p:txBody>
      </p:sp>
    </p:spTree>
    <p:extLst>
      <p:ext uri="{BB962C8B-B14F-4D97-AF65-F5344CB8AC3E}">
        <p14:creationId xmlns:p14="http://schemas.microsoft.com/office/powerpoint/2010/main" val="3832555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1</a:t>
            </a:fld>
            <a:endParaRPr lang="en-US" dirty="0"/>
          </a:p>
        </p:txBody>
      </p:sp>
    </p:spTree>
    <p:extLst>
      <p:ext uri="{BB962C8B-B14F-4D97-AF65-F5344CB8AC3E}">
        <p14:creationId xmlns:p14="http://schemas.microsoft.com/office/powerpoint/2010/main" val="2861609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13</a:t>
            </a:fld>
            <a:endParaRPr lang="en-US"/>
          </a:p>
        </p:txBody>
      </p:sp>
    </p:spTree>
    <p:extLst>
      <p:ext uri="{BB962C8B-B14F-4D97-AF65-F5344CB8AC3E}">
        <p14:creationId xmlns:p14="http://schemas.microsoft.com/office/powerpoint/2010/main" val="1947404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F159F734-80B7-4C4D-BD7B-8990719EC315}" type="slidenum">
              <a:rPr lang="en-US" smtClean="0"/>
              <a:t>14</a:t>
            </a:fld>
            <a:endParaRPr lang="en-US"/>
          </a:p>
        </p:txBody>
      </p:sp>
    </p:spTree>
    <p:extLst>
      <p:ext uri="{BB962C8B-B14F-4D97-AF65-F5344CB8AC3E}">
        <p14:creationId xmlns:p14="http://schemas.microsoft.com/office/powerpoint/2010/main" val="1338190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15</a:t>
            </a:fld>
            <a:endParaRPr lang="en-US"/>
          </a:p>
        </p:txBody>
      </p:sp>
    </p:spTree>
    <p:extLst>
      <p:ext uri="{BB962C8B-B14F-4D97-AF65-F5344CB8AC3E}">
        <p14:creationId xmlns:p14="http://schemas.microsoft.com/office/powerpoint/2010/main" val="2336252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16</a:t>
            </a:fld>
            <a:endParaRPr lang="en-US"/>
          </a:p>
        </p:txBody>
      </p:sp>
    </p:spTree>
    <p:extLst>
      <p:ext uri="{BB962C8B-B14F-4D97-AF65-F5344CB8AC3E}">
        <p14:creationId xmlns:p14="http://schemas.microsoft.com/office/powerpoint/2010/main" val="3517505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17</a:t>
            </a:fld>
            <a:endParaRPr lang="en-US"/>
          </a:p>
        </p:txBody>
      </p:sp>
    </p:spTree>
    <p:extLst>
      <p:ext uri="{BB962C8B-B14F-4D97-AF65-F5344CB8AC3E}">
        <p14:creationId xmlns:p14="http://schemas.microsoft.com/office/powerpoint/2010/main" val="699200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18</a:t>
            </a:fld>
            <a:endParaRPr lang="en-US"/>
          </a:p>
        </p:txBody>
      </p:sp>
    </p:spTree>
    <p:extLst>
      <p:ext uri="{BB962C8B-B14F-4D97-AF65-F5344CB8AC3E}">
        <p14:creationId xmlns:p14="http://schemas.microsoft.com/office/powerpoint/2010/main" val="1538946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AF26-B709-4F88-834E-5B54466591DA}" type="slidenum">
              <a:rPr lang="en-GB" smtClean="0"/>
              <a:t>19</a:t>
            </a:fld>
            <a:endParaRPr lang="en-GB"/>
          </a:p>
        </p:txBody>
      </p:sp>
    </p:spTree>
    <p:extLst>
      <p:ext uri="{BB962C8B-B14F-4D97-AF65-F5344CB8AC3E}">
        <p14:creationId xmlns:p14="http://schemas.microsoft.com/office/powerpoint/2010/main" val="3055388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21</a:t>
            </a:fld>
            <a:endParaRPr lang="en-US"/>
          </a:p>
        </p:txBody>
      </p:sp>
    </p:spTree>
    <p:extLst>
      <p:ext uri="{BB962C8B-B14F-4D97-AF65-F5344CB8AC3E}">
        <p14:creationId xmlns:p14="http://schemas.microsoft.com/office/powerpoint/2010/main" val="3338140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22</a:t>
            </a:fld>
            <a:endParaRPr lang="en-US"/>
          </a:p>
        </p:txBody>
      </p:sp>
    </p:spTree>
    <p:extLst>
      <p:ext uri="{BB962C8B-B14F-4D97-AF65-F5344CB8AC3E}">
        <p14:creationId xmlns:p14="http://schemas.microsoft.com/office/powerpoint/2010/main" val="2045804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23</a:t>
            </a:fld>
            <a:endParaRPr lang="en-US"/>
          </a:p>
        </p:txBody>
      </p:sp>
    </p:spTree>
    <p:extLst>
      <p:ext uri="{BB962C8B-B14F-4D97-AF65-F5344CB8AC3E}">
        <p14:creationId xmlns:p14="http://schemas.microsoft.com/office/powerpoint/2010/main" val="123628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4</a:t>
            </a:fld>
            <a:endParaRPr lang="en-US" dirty="0"/>
          </a:p>
        </p:txBody>
      </p:sp>
    </p:spTree>
    <p:extLst>
      <p:ext uri="{BB962C8B-B14F-4D97-AF65-F5344CB8AC3E}">
        <p14:creationId xmlns:p14="http://schemas.microsoft.com/office/powerpoint/2010/main" val="2622510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24</a:t>
            </a:fld>
            <a:endParaRPr lang="en-US"/>
          </a:p>
        </p:txBody>
      </p:sp>
    </p:spTree>
    <p:extLst>
      <p:ext uri="{BB962C8B-B14F-4D97-AF65-F5344CB8AC3E}">
        <p14:creationId xmlns:p14="http://schemas.microsoft.com/office/powerpoint/2010/main" val="2493451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26</a:t>
            </a:fld>
            <a:endParaRPr lang="en-US"/>
          </a:p>
        </p:txBody>
      </p:sp>
    </p:spTree>
    <p:extLst>
      <p:ext uri="{BB962C8B-B14F-4D97-AF65-F5344CB8AC3E}">
        <p14:creationId xmlns:p14="http://schemas.microsoft.com/office/powerpoint/2010/main" val="3422967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74AF26-B709-4F88-834E-5B54466591DA}" type="slidenum">
              <a:rPr lang="en-GB" smtClean="0"/>
              <a:t>27</a:t>
            </a:fld>
            <a:endParaRPr lang="en-GB"/>
          </a:p>
        </p:txBody>
      </p:sp>
    </p:spTree>
    <p:extLst>
      <p:ext uri="{BB962C8B-B14F-4D97-AF65-F5344CB8AC3E}">
        <p14:creationId xmlns:p14="http://schemas.microsoft.com/office/powerpoint/2010/main" val="185015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28</a:t>
            </a:fld>
            <a:endParaRPr lang="en-US"/>
          </a:p>
        </p:txBody>
      </p:sp>
    </p:spTree>
    <p:extLst>
      <p:ext uri="{BB962C8B-B14F-4D97-AF65-F5344CB8AC3E}">
        <p14:creationId xmlns:p14="http://schemas.microsoft.com/office/powerpoint/2010/main" val="1444430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30</a:t>
            </a:fld>
            <a:endParaRPr lang="en-US"/>
          </a:p>
        </p:txBody>
      </p:sp>
    </p:spTree>
    <p:extLst>
      <p:ext uri="{BB962C8B-B14F-4D97-AF65-F5344CB8AC3E}">
        <p14:creationId xmlns:p14="http://schemas.microsoft.com/office/powerpoint/2010/main" val="3554490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31</a:t>
            </a:fld>
            <a:endParaRPr lang="en-US"/>
          </a:p>
        </p:txBody>
      </p:sp>
    </p:spTree>
    <p:extLst>
      <p:ext uri="{BB962C8B-B14F-4D97-AF65-F5344CB8AC3E}">
        <p14:creationId xmlns:p14="http://schemas.microsoft.com/office/powerpoint/2010/main" val="3667198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CB74AF26-B709-4F88-834E-5B54466591DA}" type="slidenum">
              <a:rPr lang="en-GB" smtClean="0"/>
              <a:t>32</a:t>
            </a:fld>
            <a:endParaRPr lang="en-GB"/>
          </a:p>
        </p:txBody>
      </p:sp>
    </p:spTree>
    <p:extLst>
      <p:ext uri="{BB962C8B-B14F-4D97-AF65-F5344CB8AC3E}">
        <p14:creationId xmlns:p14="http://schemas.microsoft.com/office/powerpoint/2010/main" val="4064466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74AF26-B709-4F88-834E-5B54466591DA}" type="slidenum">
              <a:rPr lang="en-GB" smtClean="0"/>
              <a:t>33</a:t>
            </a:fld>
            <a:endParaRPr lang="en-GB"/>
          </a:p>
        </p:txBody>
      </p:sp>
    </p:spTree>
    <p:extLst>
      <p:ext uri="{BB962C8B-B14F-4D97-AF65-F5344CB8AC3E}">
        <p14:creationId xmlns:p14="http://schemas.microsoft.com/office/powerpoint/2010/main" val="1964261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59F734-80B7-4C4D-BD7B-8990719EC315}" type="slidenum">
              <a:rPr lang="en-US" smtClean="0"/>
              <a:t>36</a:t>
            </a:fld>
            <a:endParaRPr lang="en-US"/>
          </a:p>
        </p:txBody>
      </p:sp>
    </p:spTree>
    <p:extLst>
      <p:ext uri="{BB962C8B-B14F-4D97-AF65-F5344CB8AC3E}">
        <p14:creationId xmlns:p14="http://schemas.microsoft.com/office/powerpoint/2010/main" val="993475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59F734-80B7-4C4D-BD7B-8990719EC315}" type="slidenum">
              <a:rPr lang="en-US" smtClean="0"/>
              <a:t>38</a:t>
            </a:fld>
            <a:endParaRPr lang="en-US"/>
          </a:p>
        </p:txBody>
      </p:sp>
    </p:spTree>
    <p:extLst>
      <p:ext uri="{BB962C8B-B14F-4D97-AF65-F5344CB8AC3E}">
        <p14:creationId xmlns:p14="http://schemas.microsoft.com/office/powerpoint/2010/main" val="3020533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5</a:t>
            </a:fld>
            <a:endParaRPr lang="en-US" dirty="0"/>
          </a:p>
        </p:txBody>
      </p:sp>
    </p:spTree>
    <p:extLst>
      <p:ext uri="{BB962C8B-B14F-4D97-AF65-F5344CB8AC3E}">
        <p14:creationId xmlns:p14="http://schemas.microsoft.com/office/powerpoint/2010/main" val="2346725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39</a:t>
            </a:fld>
            <a:endParaRPr lang="en-US"/>
          </a:p>
        </p:txBody>
      </p:sp>
    </p:spTree>
    <p:extLst>
      <p:ext uri="{BB962C8B-B14F-4D97-AF65-F5344CB8AC3E}">
        <p14:creationId xmlns:p14="http://schemas.microsoft.com/office/powerpoint/2010/main" val="2029811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F159F734-80B7-4C4D-BD7B-8990719EC315}" type="slidenum">
              <a:rPr lang="en-US" smtClean="0"/>
              <a:t>40</a:t>
            </a:fld>
            <a:endParaRPr lang="en-US"/>
          </a:p>
        </p:txBody>
      </p:sp>
    </p:spTree>
    <p:extLst>
      <p:ext uri="{BB962C8B-B14F-4D97-AF65-F5344CB8AC3E}">
        <p14:creationId xmlns:p14="http://schemas.microsoft.com/office/powerpoint/2010/main" val="2901182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59F734-80B7-4C4D-BD7B-8990719EC315}" type="slidenum">
              <a:rPr lang="en-US" smtClean="0"/>
              <a:t>41</a:t>
            </a:fld>
            <a:endParaRPr lang="en-US"/>
          </a:p>
        </p:txBody>
      </p:sp>
    </p:spTree>
    <p:extLst>
      <p:ext uri="{BB962C8B-B14F-4D97-AF65-F5344CB8AC3E}">
        <p14:creationId xmlns:p14="http://schemas.microsoft.com/office/powerpoint/2010/main" val="2944234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74AF26-B709-4F88-834E-5B54466591DA}" type="slidenum">
              <a:rPr lang="en-GB" smtClean="0"/>
              <a:t>42</a:t>
            </a:fld>
            <a:endParaRPr lang="en-GB" dirty="0"/>
          </a:p>
        </p:txBody>
      </p:sp>
    </p:spTree>
    <p:extLst>
      <p:ext uri="{BB962C8B-B14F-4D97-AF65-F5344CB8AC3E}">
        <p14:creationId xmlns:p14="http://schemas.microsoft.com/office/powerpoint/2010/main" val="2382243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1" dirty="0">
              <a:solidFill>
                <a:srgbClr val="0070C0"/>
              </a:solidFill>
            </a:endParaRPr>
          </a:p>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43</a:t>
            </a:fld>
            <a:endParaRPr lang="en-US" dirty="0"/>
          </a:p>
        </p:txBody>
      </p:sp>
    </p:spTree>
    <p:extLst>
      <p:ext uri="{BB962C8B-B14F-4D97-AF65-F5344CB8AC3E}">
        <p14:creationId xmlns:p14="http://schemas.microsoft.com/office/powerpoint/2010/main" val="1309235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44</a:t>
            </a:fld>
            <a:endParaRPr lang="en-US" dirty="0"/>
          </a:p>
        </p:txBody>
      </p:sp>
    </p:spTree>
    <p:extLst>
      <p:ext uri="{BB962C8B-B14F-4D97-AF65-F5344CB8AC3E}">
        <p14:creationId xmlns:p14="http://schemas.microsoft.com/office/powerpoint/2010/main" val="1884605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45</a:t>
            </a:fld>
            <a:endParaRPr lang="en-US" dirty="0"/>
          </a:p>
        </p:txBody>
      </p:sp>
    </p:spTree>
    <p:extLst>
      <p:ext uri="{BB962C8B-B14F-4D97-AF65-F5344CB8AC3E}">
        <p14:creationId xmlns:p14="http://schemas.microsoft.com/office/powerpoint/2010/main" val="4215524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46</a:t>
            </a:fld>
            <a:endParaRPr lang="en-US"/>
          </a:p>
        </p:txBody>
      </p:sp>
    </p:spTree>
    <p:extLst>
      <p:ext uri="{BB962C8B-B14F-4D97-AF65-F5344CB8AC3E}">
        <p14:creationId xmlns:p14="http://schemas.microsoft.com/office/powerpoint/2010/main" val="1579534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baseline="0" dirty="0"/>
          </a:p>
        </p:txBody>
      </p:sp>
      <p:sp>
        <p:nvSpPr>
          <p:cNvPr id="4" name="Slide Number Placeholder 3"/>
          <p:cNvSpPr>
            <a:spLocks noGrp="1"/>
          </p:cNvSpPr>
          <p:nvPr>
            <p:ph type="sldNum" sz="quarter" idx="10"/>
          </p:nvPr>
        </p:nvSpPr>
        <p:spPr/>
        <p:txBody>
          <a:bodyPr/>
          <a:lstStyle/>
          <a:p>
            <a:fld id="{F159F734-80B7-4C4D-BD7B-8990719EC315}" type="slidenum">
              <a:rPr lang="en-US" smtClean="0"/>
              <a:t>48</a:t>
            </a:fld>
            <a:endParaRPr lang="en-US"/>
          </a:p>
        </p:txBody>
      </p:sp>
    </p:spTree>
    <p:extLst>
      <p:ext uri="{BB962C8B-B14F-4D97-AF65-F5344CB8AC3E}">
        <p14:creationId xmlns:p14="http://schemas.microsoft.com/office/powerpoint/2010/main" val="4259739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dirty="0">
              <a:solidFill>
                <a:srgbClr val="0070C0"/>
              </a:solidFill>
            </a:endParaRPr>
          </a:p>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49</a:t>
            </a:fld>
            <a:endParaRPr lang="en-US"/>
          </a:p>
        </p:txBody>
      </p:sp>
    </p:spTree>
    <p:extLst>
      <p:ext uri="{BB962C8B-B14F-4D97-AF65-F5344CB8AC3E}">
        <p14:creationId xmlns:p14="http://schemas.microsoft.com/office/powerpoint/2010/main" val="2058385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6</a:t>
            </a:fld>
            <a:endParaRPr lang="en-US" dirty="0"/>
          </a:p>
        </p:txBody>
      </p:sp>
    </p:spTree>
    <p:extLst>
      <p:ext uri="{BB962C8B-B14F-4D97-AF65-F5344CB8AC3E}">
        <p14:creationId xmlns:p14="http://schemas.microsoft.com/office/powerpoint/2010/main" val="1798490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dirty="0">
              <a:solidFill>
                <a:srgbClr val="0070C0"/>
              </a:solidFill>
            </a:endParaRPr>
          </a:p>
        </p:txBody>
      </p:sp>
      <p:sp>
        <p:nvSpPr>
          <p:cNvPr id="4" name="Slide Number Placeholder 3"/>
          <p:cNvSpPr>
            <a:spLocks noGrp="1"/>
          </p:cNvSpPr>
          <p:nvPr>
            <p:ph type="sldNum" sz="quarter" idx="10"/>
          </p:nvPr>
        </p:nvSpPr>
        <p:spPr/>
        <p:txBody>
          <a:bodyPr/>
          <a:lstStyle/>
          <a:p>
            <a:fld id="{F159F734-80B7-4C4D-BD7B-8990719EC315}" type="slidenum">
              <a:rPr lang="en-US" smtClean="0"/>
              <a:t>50</a:t>
            </a:fld>
            <a:endParaRPr lang="en-US"/>
          </a:p>
        </p:txBody>
      </p:sp>
    </p:spTree>
    <p:extLst>
      <p:ext uri="{BB962C8B-B14F-4D97-AF65-F5344CB8AC3E}">
        <p14:creationId xmlns:p14="http://schemas.microsoft.com/office/powerpoint/2010/main" val="1229016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dirty="0">
              <a:solidFill>
                <a:srgbClr val="0070C0"/>
              </a:solidFill>
            </a:endParaRPr>
          </a:p>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51</a:t>
            </a:fld>
            <a:endParaRPr lang="en-US"/>
          </a:p>
        </p:txBody>
      </p:sp>
    </p:spTree>
    <p:extLst>
      <p:ext uri="{BB962C8B-B14F-4D97-AF65-F5344CB8AC3E}">
        <p14:creationId xmlns:p14="http://schemas.microsoft.com/office/powerpoint/2010/main" val="1811218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dirty="0">
              <a:solidFill>
                <a:srgbClr val="0070C0"/>
              </a:solidFill>
            </a:endParaRPr>
          </a:p>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52</a:t>
            </a:fld>
            <a:endParaRPr lang="en-US"/>
          </a:p>
        </p:txBody>
      </p:sp>
    </p:spTree>
    <p:extLst>
      <p:ext uri="{BB962C8B-B14F-4D97-AF65-F5344CB8AC3E}">
        <p14:creationId xmlns:p14="http://schemas.microsoft.com/office/powerpoint/2010/main" val="267683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dirty="0">
              <a:solidFill>
                <a:srgbClr val="0070C0"/>
              </a:solidFill>
            </a:endParaRPr>
          </a:p>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53</a:t>
            </a:fld>
            <a:endParaRPr lang="en-US"/>
          </a:p>
        </p:txBody>
      </p:sp>
    </p:spTree>
    <p:extLst>
      <p:ext uri="{BB962C8B-B14F-4D97-AF65-F5344CB8AC3E}">
        <p14:creationId xmlns:p14="http://schemas.microsoft.com/office/powerpoint/2010/main" val="905611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dirty="0">
              <a:solidFill>
                <a:srgbClr val="0070C0"/>
              </a:solidFill>
            </a:endParaRPr>
          </a:p>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54</a:t>
            </a:fld>
            <a:endParaRPr lang="en-US"/>
          </a:p>
        </p:txBody>
      </p:sp>
    </p:spTree>
    <p:extLst>
      <p:ext uri="{BB962C8B-B14F-4D97-AF65-F5344CB8AC3E}">
        <p14:creationId xmlns:p14="http://schemas.microsoft.com/office/powerpoint/2010/main" val="1833455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dirty="0">
              <a:solidFill>
                <a:srgbClr val="0070C0"/>
              </a:solidFill>
            </a:endParaRPr>
          </a:p>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55</a:t>
            </a:fld>
            <a:endParaRPr lang="en-US"/>
          </a:p>
        </p:txBody>
      </p:sp>
    </p:spTree>
    <p:extLst>
      <p:ext uri="{BB962C8B-B14F-4D97-AF65-F5344CB8AC3E}">
        <p14:creationId xmlns:p14="http://schemas.microsoft.com/office/powerpoint/2010/main" val="17612890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dirty="0">
              <a:solidFill>
                <a:srgbClr val="0070C0"/>
              </a:solidFill>
            </a:endParaRPr>
          </a:p>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56</a:t>
            </a:fld>
            <a:endParaRPr lang="en-US"/>
          </a:p>
        </p:txBody>
      </p:sp>
    </p:spTree>
    <p:extLst>
      <p:ext uri="{BB962C8B-B14F-4D97-AF65-F5344CB8AC3E}">
        <p14:creationId xmlns:p14="http://schemas.microsoft.com/office/powerpoint/2010/main" val="501225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7</a:t>
            </a:fld>
            <a:endParaRPr lang="en-US" dirty="0"/>
          </a:p>
        </p:txBody>
      </p:sp>
    </p:spTree>
    <p:extLst>
      <p:ext uri="{BB962C8B-B14F-4D97-AF65-F5344CB8AC3E}">
        <p14:creationId xmlns:p14="http://schemas.microsoft.com/office/powerpoint/2010/main" val="3317981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8</a:t>
            </a:fld>
            <a:endParaRPr lang="en-US" dirty="0"/>
          </a:p>
        </p:txBody>
      </p:sp>
    </p:spTree>
    <p:extLst>
      <p:ext uri="{BB962C8B-B14F-4D97-AF65-F5344CB8AC3E}">
        <p14:creationId xmlns:p14="http://schemas.microsoft.com/office/powerpoint/2010/main" val="2047936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10</a:t>
            </a:fld>
            <a:endParaRPr lang="en-US" dirty="0"/>
          </a:p>
        </p:txBody>
      </p:sp>
    </p:spTree>
    <p:extLst>
      <p:ext uri="{BB962C8B-B14F-4D97-AF65-F5344CB8AC3E}">
        <p14:creationId xmlns:p14="http://schemas.microsoft.com/office/powerpoint/2010/main" val="760825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9F734-80B7-4C4D-BD7B-8990719EC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716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59F734-80B7-4C4D-BD7B-8990719EC315}" type="slidenum">
              <a:rPr lang="en-US" smtClean="0"/>
              <a:t>12</a:t>
            </a:fld>
            <a:endParaRPr lang="en-US"/>
          </a:p>
        </p:txBody>
      </p:sp>
    </p:spTree>
    <p:extLst>
      <p:ext uri="{BB962C8B-B14F-4D97-AF65-F5344CB8AC3E}">
        <p14:creationId xmlns:p14="http://schemas.microsoft.com/office/powerpoint/2010/main" val="3292015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883B8-43FB-404D-B295-8266D7D37D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72AAB4-F836-4448-99EB-4AD90D470E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DC99D9-F2D0-4F4C-B722-12EFBF1CF00D}"/>
              </a:ext>
            </a:extLst>
          </p:cNvPr>
          <p:cNvSpPr>
            <a:spLocks noGrp="1"/>
          </p:cNvSpPr>
          <p:nvPr>
            <p:ph type="dt" sz="half" idx="10"/>
          </p:nvPr>
        </p:nvSpPr>
        <p:spPr/>
        <p:txBody>
          <a:bodyPr/>
          <a:lstStyle/>
          <a:p>
            <a:fld id="{ECDE061D-D6F9-C94F-8DC6-65BC0AC7FF24}" type="datetimeFigureOut">
              <a:rPr lang="en-US" smtClean="0"/>
              <a:t>1/19/2021</a:t>
            </a:fld>
            <a:endParaRPr lang="en-US"/>
          </a:p>
        </p:txBody>
      </p:sp>
      <p:sp>
        <p:nvSpPr>
          <p:cNvPr id="5" name="Footer Placeholder 4">
            <a:extLst>
              <a:ext uri="{FF2B5EF4-FFF2-40B4-BE49-F238E27FC236}">
                <a16:creationId xmlns:a16="http://schemas.microsoft.com/office/drawing/2014/main" id="{104372AC-4A2C-554C-94B3-934D2AAD0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115B9-4B86-ED4B-89D1-63C794A6B4D7}"/>
              </a:ext>
            </a:extLst>
          </p:cNvPr>
          <p:cNvSpPr>
            <a:spLocks noGrp="1"/>
          </p:cNvSpPr>
          <p:nvPr>
            <p:ph type="sldNum" sz="quarter" idx="12"/>
          </p:nvPr>
        </p:nvSpPr>
        <p:spPr/>
        <p:txBody>
          <a:bodyPr/>
          <a:lstStyle/>
          <a:p>
            <a:fld id="{45FCE745-C7E7-1C4D-B0EC-F3E3504FBE8C}" type="slidenum">
              <a:rPr lang="en-US" smtClean="0"/>
              <a:t>‹#›</a:t>
            </a:fld>
            <a:endParaRPr lang="en-US"/>
          </a:p>
        </p:txBody>
      </p:sp>
    </p:spTree>
    <p:extLst>
      <p:ext uri="{BB962C8B-B14F-4D97-AF65-F5344CB8AC3E}">
        <p14:creationId xmlns:p14="http://schemas.microsoft.com/office/powerpoint/2010/main" val="2132291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27BA-1C5E-EC4E-80AF-5D0AA219B8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B1227B-2188-2C48-AF6D-5F55330C030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847A6-B0DF-AC41-AAAE-2C5D777C12D1}"/>
              </a:ext>
            </a:extLst>
          </p:cNvPr>
          <p:cNvSpPr>
            <a:spLocks noGrp="1"/>
          </p:cNvSpPr>
          <p:nvPr>
            <p:ph type="dt" sz="half" idx="10"/>
          </p:nvPr>
        </p:nvSpPr>
        <p:spPr/>
        <p:txBody>
          <a:bodyPr/>
          <a:lstStyle/>
          <a:p>
            <a:fld id="{ECDE061D-D6F9-C94F-8DC6-65BC0AC7FF24}" type="datetimeFigureOut">
              <a:rPr lang="en-US" smtClean="0"/>
              <a:t>1/19/2021</a:t>
            </a:fld>
            <a:endParaRPr lang="en-US"/>
          </a:p>
        </p:txBody>
      </p:sp>
      <p:sp>
        <p:nvSpPr>
          <p:cNvPr id="5" name="Footer Placeholder 4">
            <a:extLst>
              <a:ext uri="{FF2B5EF4-FFF2-40B4-BE49-F238E27FC236}">
                <a16:creationId xmlns:a16="http://schemas.microsoft.com/office/drawing/2014/main" id="{90279365-B137-D643-80F5-083D8CFC82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A4BB0-2779-9148-8E10-DFFB0D60E5B8}"/>
              </a:ext>
            </a:extLst>
          </p:cNvPr>
          <p:cNvSpPr>
            <a:spLocks noGrp="1"/>
          </p:cNvSpPr>
          <p:nvPr>
            <p:ph type="sldNum" sz="quarter" idx="12"/>
          </p:nvPr>
        </p:nvSpPr>
        <p:spPr/>
        <p:txBody>
          <a:bodyPr/>
          <a:lstStyle/>
          <a:p>
            <a:fld id="{45FCE745-C7E7-1C4D-B0EC-F3E3504FBE8C}" type="slidenum">
              <a:rPr lang="en-US" smtClean="0"/>
              <a:t>‹#›</a:t>
            </a:fld>
            <a:endParaRPr lang="en-US"/>
          </a:p>
        </p:txBody>
      </p:sp>
    </p:spTree>
    <p:extLst>
      <p:ext uri="{BB962C8B-B14F-4D97-AF65-F5344CB8AC3E}">
        <p14:creationId xmlns:p14="http://schemas.microsoft.com/office/powerpoint/2010/main" val="2325617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31B91E-2D22-9949-AFFA-229848B8AD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46E812-4ED4-DE47-8D42-7E14D45CC52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76224-1ABC-4948-A25E-591F8F91507D}"/>
              </a:ext>
            </a:extLst>
          </p:cNvPr>
          <p:cNvSpPr>
            <a:spLocks noGrp="1"/>
          </p:cNvSpPr>
          <p:nvPr>
            <p:ph type="dt" sz="half" idx="10"/>
          </p:nvPr>
        </p:nvSpPr>
        <p:spPr/>
        <p:txBody>
          <a:bodyPr/>
          <a:lstStyle/>
          <a:p>
            <a:fld id="{ECDE061D-D6F9-C94F-8DC6-65BC0AC7FF24}" type="datetimeFigureOut">
              <a:rPr lang="en-US" smtClean="0"/>
              <a:t>1/19/2021</a:t>
            </a:fld>
            <a:endParaRPr lang="en-US"/>
          </a:p>
        </p:txBody>
      </p:sp>
      <p:sp>
        <p:nvSpPr>
          <p:cNvPr id="5" name="Footer Placeholder 4">
            <a:extLst>
              <a:ext uri="{FF2B5EF4-FFF2-40B4-BE49-F238E27FC236}">
                <a16:creationId xmlns:a16="http://schemas.microsoft.com/office/drawing/2014/main" id="{08D47A5F-9F5E-144A-9203-633899404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29A9D9-9CF3-8749-ACE8-7AEC971D35FF}"/>
              </a:ext>
            </a:extLst>
          </p:cNvPr>
          <p:cNvSpPr>
            <a:spLocks noGrp="1"/>
          </p:cNvSpPr>
          <p:nvPr>
            <p:ph type="sldNum" sz="quarter" idx="12"/>
          </p:nvPr>
        </p:nvSpPr>
        <p:spPr/>
        <p:txBody>
          <a:bodyPr/>
          <a:lstStyle/>
          <a:p>
            <a:fld id="{45FCE745-C7E7-1C4D-B0EC-F3E3504FBE8C}" type="slidenum">
              <a:rPr lang="en-US" smtClean="0"/>
              <a:t>‹#›</a:t>
            </a:fld>
            <a:endParaRPr lang="en-US"/>
          </a:p>
        </p:txBody>
      </p:sp>
    </p:spTree>
    <p:extLst>
      <p:ext uri="{BB962C8B-B14F-4D97-AF65-F5344CB8AC3E}">
        <p14:creationId xmlns:p14="http://schemas.microsoft.com/office/powerpoint/2010/main" val="1108957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63A1ED-C3AB-3344-B44E-3EE7A1ED08E0}"/>
              </a:ext>
            </a:extLst>
          </p:cNvPr>
          <p:cNvPicPr>
            <a:picLocks noChangeAspect="1"/>
          </p:cNvPicPr>
          <p:nvPr userDrawn="1"/>
        </p:nvPicPr>
        <p:blipFill>
          <a:blip r:embed="rId2"/>
          <a:stretch>
            <a:fillRect/>
          </a:stretch>
        </p:blipFill>
        <p:spPr>
          <a:xfrm>
            <a:off x="0" y="0"/>
            <a:ext cx="12192000" cy="1081377"/>
          </a:xfrm>
          <a:prstGeom prst="rect">
            <a:avLst/>
          </a:prstGeom>
        </p:spPr>
      </p:pic>
      <p:pic>
        <p:nvPicPr>
          <p:cNvPr id="8" name="Picture 7">
            <a:extLst>
              <a:ext uri="{FF2B5EF4-FFF2-40B4-BE49-F238E27FC236}">
                <a16:creationId xmlns:a16="http://schemas.microsoft.com/office/drawing/2014/main" id="{BC53BBCB-E06F-2041-AEC8-7C4F4ABDD26B}"/>
              </a:ext>
            </a:extLst>
          </p:cNvPr>
          <p:cNvPicPr>
            <a:picLocks noChangeAspect="1"/>
          </p:cNvPicPr>
          <p:nvPr userDrawn="1"/>
        </p:nvPicPr>
        <p:blipFill>
          <a:blip r:embed="rId3"/>
          <a:stretch>
            <a:fillRect/>
          </a:stretch>
        </p:blipFill>
        <p:spPr>
          <a:xfrm>
            <a:off x="372533" y="6150512"/>
            <a:ext cx="2125133" cy="359177"/>
          </a:xfrm>
          <a:prstGeom prst="rect">
            <a:avLst/>
          </a:prstGeom>
        </p:spPr>
      </p:pic>
      <p:sp>
        <p:nvSpPr>
          <p:cNvPr id="9" name="Title 1">
            <a:extLst>
              <a:ext uri="{FF2B5EF4-FFF2-40B4-BE49-F238E27FC236}">
                <a16:creationId xmlns:a16="http://schemas.microsoft.com/office/drawing/2014/main" id="{62AD2604-0562-CF4A-879A-4F094017CDC3}"/>
              </a:ext>
            </a:extLst>
          </p:cNvPr>
          <p:cNvSpPr>
            <a:spLocks noGrp="1"/>
          </p:cNvSpPr>
          <p:nvPr>
            <p:ph type="title" hasCustomPrompt="1"/>
          </p:nvPr>
        </p:nvSpPr>
        <p:spPr>
          <a:xfrm>
            <a:off x="262467" y="278751"/>
            <a:ext cx="10515600" cy="574675"/>
          </a:xfrm>
        </p:spPr>
        <p:txBody>
          <a:bodyPr>
            <a:normAutofit/>
          </a:bodyPr>
          <a:lstStyle>
            <a:lvl1pPr>
              <a:defRPr sz="2800" b="0" i="0">
                <a:solidFill>
                  <a:schemeClr val="bg1"/>
                </a:solidFill>
                <a:latin typeface="+mj-lt"/>
                <a:cs typeface="Gotham Book" pitchFamily="2" charset="0"/>
              </a:defRPr>
            </a:lvl1pPr>
          </a:lstStyle>
          <a:p>
            <a:r>
              <a:rPr lang="en-GB" dirty="0"/>
              <a:t>S</a:t>
            </a:r>
            <a:r>
              <a:rPr lang="en-US" dirty="0"/>
              <a:t>LIDE TITLE HERE IN CAPS</a:t>
            </a:r>
          </a:p>
        </p:txBody>
      </p:sp>
      <p:sp>
        <p:nvSpPr>
          <p:cNvPr id="10" name="Picture Placeholder 3">
            <a:extLst>
              <a:ext uri="{FF2B5EF4-FFF2-40B4-BE49-F238E27FC236}">
                <a16:creationId xmlns:a16="http://schemas.microsoft.com/office/drawing/2014/main" id="{41D42719-960C-6348-8ED8-8333D1C5A18B}"/>
              </a:ext>
            </a:extLst>
          </p:cNvPr>
          <p:cNvSpPr>
            <a:spLocks noGrp="1"/>
          </p:cNvSpPr>
          <p:nvPr>
            <p:ph type="pic" sz="quarter" idx="10"/>
          </p:nvPr>
        </p:nvSpPr>
        <p:spPr>
          <a:xfrm>
            <a:off x="6550839" y="1390650"/>
            <a:ext cx="5299190" cy="5119039"/>
          </a:xfrm>
        </p:spPr>
        <p:txBody>
          <a:bodyPr/>
          <a:lstStyle/>
          <a:p>
            <a:endParaRPr lang="en-GB"/>
          </a:p>
        </p:txBody>
      </p:sp>
      <p:sp>
        <p:nvSpPr>
          <p:cNvPr id="11" name="Title 1">
            <a:extLst>
              <a:ext uri="{FF2B5EF4-FFF2-40B4-BE49-F238E27FC236}">
                <a16:creationId xmlns:a16="http://schemas.microsoft.com/office/drawing/2014/main" id="{061699BD-7E32-A547-A24F-D19764AFC4EA}"/>
              </a:ext>
            </a:extLst>
          </p:cNvPr>
          <p:cNvSpPr txBox="1">
            <a:spLocks/>
          </p:cNvSpPr>
          <p:nvPr userDrawn="1"/>
        </p:nvSpPr>
        <p:spPr>
          <a:xfrm>
            <a:off x="372533" y="1390651"/>
            <a:ext cx="5765717" cy="6916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000" dirty="0">
                <a:solidFill>
                  <a:prstClr val="black"/>
                </a:solidFill>
              </a:rPr>
              <a:t>CLICK TO EDIT MASTER TITLE STYLE</a:t>
            </a:r>
          </a:p>
        </p:txBody>
      </p:sp>
      <p:sp>
        <p:nvSpPr>
          <p:cNvPr id="12" name="Text Placeholder 3">
            <a:extLst>
              <a:ext uri="{FF2B5EF4-FFF2-40B4-BE49-F238E27FC236}">
                <a16:creationId xmlns:a16="http://schemas.microsoft.com/office/drawing/2014/main" id="{7CEAEB7E-B61D-FC4B-8897-482059811EF3}"/>
              </a:ext>
            </a:extLst>
          </p:cNvPr>
          <p:cNvSpPr>
            <a:spLocks noGrp="1"/>
          </p:cNvSpPr>
          <p:nvPr>
            <p:ph type="body" sz="half" idx="2"/>
          </p:nvPr>
        </p:nvSpPr>
        <p:spPr>
          <a:xfrm>
            <a:off x="372533" y="1910281"/>
            <a:ext cx="5765717" cy="3929204"/>
          </a:xfrm>
        </p:spPr>
        <p:txBody>
          <a:bodyPr/>
          <a:lstStyle>
            <a:lvl1pPr marL="285750" indent="-285750">
              <a:buFont typeface="Arial" panose="020B0604020202020204" pitchFamily="34" charset="0"/>
              <a:buChar char="•"/>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363266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09293D-100C-D44C-A887-77AA5375D0DC}"/>
              </a:ext>
            </a:extLst>
          </p:cNvPr>
          <p:cNvPicPr>
            <a:picLocks noChangeAspect="1"/>
          </p:cNvPicPr>
          <p:nvPr userDrawn="1"/>
        </p:nvPicPr>
        <p:blipFill>
          <a:blip r:embed="rId2"/>
          <a:stretch>
            <a:fillRect/>
          </a:stretch>
        </p:blipFill>
        <p:spPr>
          <a:xfrm>
            <a:off x="0" y="0"/>
            <a:ext cx="12192000" cy="1081377"/>
          </a:xfrm>
          <a:prstGeom prst="rect">
            <a:avLst/>
          </a:prstGeom>
        </p:spPr>
      </p:pic>
      <p:pic>
        <p:nvPicPr>
          <p:cNvPr id="11" name="Picture 10">
            <a:extLst>
              <a:ext uri="{FF2B5EF4-FFF2-40B4-BE49-F238E27FC236}">
                <a16:creationId xmlns:a16="http://schemas.microsoft.com/office/drawing/2014/main" id="{461E16DC-D5DA-2648-8D48-4C0DFBF54D5D}"/>
              </a:ext>
            </a:extLst>
          </p:cNvPr>
          <p:cNvPicPr>
            <a:picLocks noChangeAspect="1"/>
          </p:cNvPicPr>
          <p:nvPr userDrawn="1"/>
        </p:nvPicPr>
        <p:blipFill>
          <a:blip r:embed="rId3"/>
          <a:stretch>
            <a:fillRect/>
          </a:stretch>
        </p:blipFill>
        <p:spPr>
          <a:xfrm>
            <a:off x="372533" y="6150512"/>
            <a:ext cx="2125133" cy="359177"/>
          </a:xfrm>
          <a:prstGeom prst="rect">
            <a:avLst/>
          </a:prstGeom>
        </p:spPr>
      </p:pic>
      <p:sp>
        <p:nvSpPr>
          <p:cNvPr id="2" name="Title 1">
            <a:extLst>
              <a:ext uri="{FF2B5EF4-FFF2-40B4-BE49-F238E27FC236}">
                <a16:creationId xmlns:a16="http://schemas.microsoft.com/office/drawing/2014/main" id="{0CD3547A-7543-3C40-B20B-D3494E0BE257}"/>
              </a:ext>
            </a:extLst>
          </p:cNvPr>
          <p:cNvSpPr>
            <a:spLocks noGrp="1"/>
          </p:cNvSpPr>
          <p:nvPr>
            <p:ph type="title" hasCustomPrompt="1"/>
          </p:nvPr>
        </p:nvSpPr>
        <p:spPr>
          <a:xfrm>
            <a:off x="262467" y="278751"/>
            <a:ext cx="10515600" cy="574675"/>
          </a:xfrm>
        </p:spPr>
        <p:txBody>
          <a:bodyPr>
            <a:normAutofit/>
          </a:bodyPr>
          <a:lstStyle>
            <a:lvl1pPr>
              <a:defRPr sz="2800" b="0" i="0">
                <a:solidFill>
                  <a:schemeClr val="bg1"/>
                </a:solidFill>
                <a:latin typeface="+mj-lt"/>
                <a:cs typeface="Gotham Book" pitchFamily="2" charset="0"/>
              </a:defRPr>
            </a:lvl1pPr>
          </a:lstStyle>
          <a:p>
            <a:r>
              <a:rPr lang="en-GB" dirty="0"/>
              <a:t>S</a:t>
            </a:r>
            <a:r>
              <a:rPr lang="en-US" dirty="0"/>
              <a:t>LIDE TITLE HERE IN CAPS</a:t>
            </a:r>
          </a:p>
        </p:txBody>
      </p:sp>
      <p:sp>
        <p:nvSpPr>
          <p:cNvPr id="4" name="Picture Placeholder 3">
            <a:extLst>
              <a:ext uri="{FF2B5EF4-FFF2-40B4-BE49-F238E27FC236}">
                <a16:creationId xmlns:a16="http://schemas.microsoft.com/office/drawing/2014/main" id="{2086BD80-2EF9-0843-8E49-4BEEC73BD953}"/>
              </a:ext>
            </a:extLst>
          </p:cNvPr>
          <p:cNvSpPr>
            <a:spLocks noGrp="1"/>
          </p:cNvSpPr>
          <p:nvPr>
            <p:ph type="pic" sz="quarter" idx="10"/>
          </p:nvPr>
        </p:nvSpPr>
        <p:spPr>
          <a:xfrm>
            <a:off x="6550839" y="1390650"/>
            <a:ext cx="5299190" cy="5119039"/>
          </a:xfrm>
          <a:pattFill prst="pct5">
            <a:fgClr>
              <a:schemeClr val="bg2"/>
            </a:fgClr>
            <a:bgClr>
              <a:schemeClr val="bg1"/>
            </a:bgClr>
          </a:pattFill>
        </p:spPr>
        <p:txBody>
          <a:bodyPr/>
          <a:lstStyle/>
          <a:p>
            <a:endParaRPr lang="en-GB"/>
          </a:p>
        </p:txBody>
      </p:sp>
      <p:sp>
        <p:nvSpPr>
          <p:cNvPr id="6" name="Text Placeholder 5">
            <a:extLst>
              <a:ext uri="{FF2B5EF4-FFF2-40B4-BE49-F238E27FC236}">
                <a16:creationId xmlns:a16="http://schemas.microsoft.com/office/drawing/2014/main" id="{4A4F92B6-4D08-EC40-B2EA-E8DD12841937}"/>
              </a:ext>
            </a:extLst>
          </p:cNvPr>
          <p:cNvSpPr>
            <a:spLocks noGrp="1"/>
          </p:cNvSpPr>
          <p:nvPr>
            <p:ph type="body" sz="quarter" idx="11"/>
          </p:nvPr>
        </p:nvSpPr>
        <p:spPr>
          <a:xfrm>
            <a:off x="373063" y="1390650"/>
            <a:ext cx="5834062" cy="448945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08888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09293D-100C-D44C-A887-77AA5375D0DC}"/>
              </a:ext>
            </a:extLst>
          </p:cNvPr>
          <p:cNvPicPr>
            <a:picLocks noChangeAspect="1"/>
          </p:cNvPicPr>
          <p:nvPr userDrawn="1"/>
        </p:nvPicPr>
        <p:blipFill>
          <a:blip r:embed="rId2"/>
          <a:stretch>
            <a:fillRect/>
          </a:stretch>
        </p:blipFill>
        <p:spPr>
          <a:xfrm>
            <a:off x="0" y="0"/>
            <a:ext cx="12192000" cy="1081377"/>
          </a:xfrm>
          <a:prstGeom prst="rect">
            <a:avLst/>
          </a:prstGeom>
        </p:spPr>
      </p:pic>
      <p:pic>
        <p:nvPicPr>
          <p:cNvPr id="11" name="Picture 10">
            <a:extLst>
              <a:ext uri="{FF2B5EF4-FFF2-40B4-BE49-F238E27FC236}">
                <a16:creationId xmlns:a16="http://schemas.microsoft.com/office/drawing/2014/main" id="{461E16DC-D5DA-2648-8D48-4C0DFBF54D5D}"/>
              </a:ext>
            </a:extLst>
          </p:cNvPr>
          <p:cNvPicPr>
            <a:picLocks noChangeAspect="1"/>
          </p:cNvPicPr>
          <p:nvPr userDrawn="1"/>
        </p:nvPicPr>
        <p:blipFill>
          <a:blip r:embed="rId3"/>
          <a:stretch>
            <a:fillRect/>
          </a:stretch>
        </p:blipFill>
        <p:spPr>
          <a:xfrm>
            <a:off x="372533" y="6150512"/>
            <a:ext cx="2125133" cy="359177"/>
          </a:xfrm>
          <a:prstGeom prst="rect">
            <a:avLst/>
          </a:prstGeom>
        </p:spPr>
      </p:pic>
      <p:sp>
        <p:nvSpPr>
          <p:cNvPr id="2" name="Title 1">
            <a:extLst>
              <a:ext uri="{FF2B5EF4-FFF2-40B4-BE49-F238E27FC236}">
                <a16:creationId xmlns:a16="http://schemas.microsoft.com/office/drawing/2014/main" id="{0CD3547A-7543-3C40-B20B-D3494E0BE257}"/>
              </a:ext>
            </a:extLst>
          </p:cNvPr>
          <p:cNvSpPr>
            <a:spLocks noGrp="1"/>
          </p:cNvSpPr>
          <p:nvPr>
            <p:ph type="title" hasCustomPrompt="1"/>
          </p:nvPr>
        </p:nvSpPr>
        <p:spPr>
          <a:xfrm>
            <a:off x="262467" y="278751"/>
            <a:ext cx="10515600" cy="574675"/>
          </a:xfrm>
        </p:spPr>
        <p:txBody>
          <a:bodyPr>
            <a:normAutofit/>
          </a:bodyPr>
          <a:lstStyle>
            <a:lvl1pPr>
              <a:defRPr sz="2800" b="0" i="0">
                <a:solidFill>
                  <a:schemeClr val="bg1"/>
                </a:solidFill>
                <a:latin typeface="Gotham Book" pitchFamily="2" charset="0"/>
                <a:cs typeface="Gotham Book" pitchFamily="2" charset="0"/>
              </a:defRPr>
            </a:lvl1pPr>
          </a:lstStyle>
          <a:p>
            <a:r>
              <a:rPr lang="en-GB" dirty="0"/>
              <a:t>S</a:t>
            </a:r>
            <a:r>
              <a:rPr lang="en-US" dirty="0"/>
              <a:t>LIDE TITLE HERE IN CAPS</a:t>
            </a:r>
          </a:p>
        </p:txBody>
      </p:sp>
    </p:spTree>
    <p:extLst>
      <p:ext uri="{BB962C8B-B14F-4D97-AF65-F5344CB8AC3E}">
        <p14:creationId xmlns:p14="http://schemas.microsoft.com/office/powerpoint/2010/main" val="67831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0221-9F55-8F4E-BD2F-FFBA7AD849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E699A3-19BC-B14B-BDA7-73F2DD985D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9032B4-62CA-DD4B-80E8-6D79C39EE8AB}"/>
              </a:ext>
            </a:extLst>
          </p:cNvPr>
          <p:cNvSpPr>
            <a:spLocks noGrp="1"/>
          </p:cNvSpPr>
          <p:nvPr>
            <p:ph type="dt" sz="half" idx="10"/>
          </p:nvPr>
        </p:nvSpPr>
        <p:spPr/>
        <p:txBody>
          <a:bodyPr/>
          <a:lstStyle/>
          <a:p>
            <a:fld id="{ECDE061D-D6F9-C94F-8DC6-65BC0AC7FF24}" type="datetimeFigureOut">
              <a:rPr lang="en-US" smtClean="0"/>
              <a:t>1/19/2021</a:t>
            </a:fld>
            <a:endParaRPr lang="en-US"/>
          </a:p>
        </p:txBody>
      </p:sp>
      <p:sp>
        <p:nvSpPr>
          <p:cNvPr id="5" name="Footer Placeholder 4">
            <a:extLst>
              <a:ext uri="{FF2B5EF4-FFF2-40B4-BE49-F238E27FC236}">
                <a16:creationId xmlns:a16="http://schemas.microsoft.com/office/drawing/2014/main" id="{B8055A14-4BE9-C44E-9391-EBF13366D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020E0-DCAB-954D-8DFE-90C3E449B4C6}"/>
              </a:ext>
            </a:extLst>
          </p:cNvPr>
          <p:cNvSpPr>
            <a:spLocks noGrp="1"/>
          </p:cNvSpPr>
          <p:nvPr>
            <p:ph type="sldNum" sz="quarter" idx="12"/>
          </p:nvPr>
        </p:nvSpPr>
        <p:spPr/>
        <p:txBody>
          <a:bodyPr/>
          <a:lstStyle/>
          <a:p>
            <a:fld id="{45FCE745-C7E7-1C4D-B0EC-F3E3504FBE8C}" type="slidenum">
              <a:rPr lang="en-US" smtClean="0"/>
              <a:t>‹#›</a:t>
            </a:fld>
            <a:endParaRPr lang="en-US"/>
          </a:p>
        </p:txBody>
      </p:sp>
    </p:spTree>
    <p:extLst>
      <p:ext uri="{BB962C8B-B14F-4D97-AF65-F5344CB8AC3E}">
        <p14:creationId xmlns:p14="http://schemas.microsoft.com/office/powerpoint/2010/main" val="650137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70510-7013-034F-BFA5-CD5016D7A2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929F5B-2F2B-5C48-B062-82E788DF902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466EB6-852F-7C47-AA1B-7B35F2141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23731B-ED56-204C-8BE4-0E9C435F2644}"/>
              </a:ext>
            </a:extLst>
          </p:cNvPr>
          <p:cNvSpPr>
            <a:spLocks noGrp="1"/>
          </p:cNvSpPr>
          <p:nvPr>
            <p:ph type="dt" sz="half" idx="10"/>
          </p:nvPr>
        </p:nvSpPr>
        <p:spPr/>
        <p:txBody>
          <a:bodyPr/>
          <a:lstStyle/>
          <a:p>
            <a:fld id="{ECDE061D-D6F9-C94F-8DC6-65BC0AC7FF24}" type="datetimeFigureOut">
              <a:rPr lang="en-US" smtClean="0"/>
              <a:t>1/19/2021</a:t>
            </a:fld>
            <a:endParaRPr lang="en-US"/>
          </a:p>
        </p:txBody>
      </p:sp>
      <p:sp>
        <p:nvSpPr>
          <p:cNvPr id="6" name="Footer Placeholder 5">
            <a:extLst>
              <a:ext uri="{FF2B5EF4-FFF2-40B4-BE49-F238E27FC236}">
                <a16:creationId xmlns:a16="http://schemas.microsoft.com/office/drawing/2014/main" id="{F839441D-C39C-F445-82E0-0BA7DB8588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75E09B-DA20-9943-9175-3A4791A3E82E}"/>
              </a:ext>
            </a:extLst>
          </p:cNvPr>
          <p:cNvSpPr>
            <a:spLocks noGrp="1"/>
          </p:cNvSpPr>
          <p:nvPr>
            <p:ph type="sldNum" sz="quarter" idx="12"/>
          </p:nvPr>
        </p:nvSpPr>
        <p:spPr/>
        <p:txBody>
          <a:bodyPr/>
          <a:lstStyle/>
          <a:p>
            <a:fld id="{45FCE745-C7E7-1C4D-B0EC-F3E3504FBE8C}" type="slidenum">
              <a:rPr lang="en-US" smtClean="0"/>
              <a:t>‹#›</a:t>
            </a:fld>
            <a:endParaRPr lang="en-US"/>
          </a:p>
        </p:txBody>
      </p:sp>
    </p:spTree>
    <p:extLst>
      <p:ext uri="{BB962C8B-B14F-4D97-AF65-F5344CB8AC3E}">
        <p14:creationId xmlns:p14="http://schemas.microsoft.com/office/powerpoint/2010/main" val="39507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9D4EB-4357-F349-940A-65498D35E0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C76120-5B1C-6548-9F12-5151376A1E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64E5BC-E788-634A-A380-BF37C4D7E5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D1CB61-EB8C-E64D-BD8A-A99D1C2279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96B28C-9FFF-C243-840C-C405E8043F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6A62DF-805E-4748-BDAB-03B07173316A}"/>
              </a:ext>
            </a:extLst>
          </p:cNvPr>
          <p:cNvSpPr>
            <a:spLocks noGrp="1"/>
          </p:cNvSpPr>
          <p:nvPr>
            <p:ph type="dt" sz="half" idx="10"/>
          </p:nvPr>
        </p:nvSpPr>
        <p:spPr/>
        <p:txBody>
          <a:bodyPr/>
          <a:lstStyle/>
          <a:p>
            <a:fld id="{ECDE061D-D6F9-C94F-8DC6-65BC0AC7FF24}" type="datetimeFigureOut">
              <a:rPr lang="en-US" smtClean="0"/>
              <a:t>1/19/2021</a:t>
            </a:fld>
            <a:endParaRPr lang="en-US"/>
          </a:p>
        </p:txBody>
      </p:sp>
      <p:sp>
        <p:nvSpPr>
          <p:cNvPr id="8" name="Footer Placeholder 7">
            <a:extLst>
              <a:ext uri="{FF2B5EF4-FFF2-40B4-BE49-F238E27FC236}">
                <a16:creationId xmlns:a16="http://schemas.microsoft.com/office/drawing/2014/main" id="{87243BB8-44FC-9747-9459-766108B9B3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9149C-F57F-DA45-8489-4FF67EEFC483}"/>
              </a:ext>
            </a:extLst>
          </p:cNvPr>
          <p:cNvSpPr>
            <a:spLocks noGrp="1"/>
          </p:cNvSpPr>
          <p:nvPr>
            <p:ph type="sldNum" sz="quarter" idx="12"/>
          </p:nvPr>
        </p:nvSpPr>
        <p:spPr/>
        <p:txBody>
          <a:bodyPr/>
          <a:lstStyle/>
          <a:p>
            <a:fld id="{45FCE745-C7E7-1C4D-B0EC-F3E3504FBE8C}" type="slidenum">
              <a:rPr lang="en-US" smtClean="0"/>
              <a:t>‹#›</a:t>
            </a:fld>
            <a:endParaRPr lang="en-US"/>
          </a:p>
        </p:txBody>
      </p:sp>
    </p:spTree>
    <p:extLst>
      <p:ext uri="{BB962C8B-B14F-4D97-AF65-F5344CB8AC3E}">
        <p14:creationId xmlns:p14="http://schemas.microsoft.com/office/powerpoint/2010/main" val="1177110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4E39B-5566-9142-AF16-A826CBC28E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0BE487-CF7F-4F44-8839-E50CF9DC6E22}"/>
              </a:ext>
            </a:extLst>
          </p:cNvPr>
          <p:cNvSpPr>
            <a:spLocks noGrp="1"/>
          </p:cNvSpPr>
          <p:nvPr>
            <p:ph type="dt" sz="half" idx="10"/>
          </p:nvPr>
        </p:nvSpPr>
        <p:spPr/>
        <p:txBody>
          <a:bodyPr/>
          <a:lstStyle/>
          <a:p>
            <a:fld id="{ECDE061D-D6F9-C94F-8DC6-65BC0AC7FF24}" type="datetimeFigureOut">
              <a:rPr lang="en-US" smtClean="0"/>
              <a:t>1/19/2021</a:t>
            </a:fld>
            <a:endParaRPr lang="en-US"/>
          </a:p>
        </p:txBody>
      </p:sp>
      <p:sp>
        <p:nvSpPr>
          <p:cNvPr id="4" name="Footer Placeholder 3">
            <a:extLst>
              <a:ext uri="{FF2B5EF4-FFF2-40B4-BE49-F238E27FC236}">
                <a16:creationId xmlns:a16="http://schemas.microsoft.com/office/drawing/2014/main" id="{7DE781D6-D97D-9441-A7FB-1D6B420209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558B8C-7C88-BA48-983A-75761F23306E}"/>
              </a:ext>
            </a:extLst>
          </p:cNvPr>
          <p:cNvSpPr>
            <a:spLocks noGrp="1"/>
          </p:cNvSpPr>
          <p:nvPr>
            <p:ph type="sldNum" sz="quarter" idx="12"/>
          </p:nvPr>
        </p:nvSpPr>
        <p:spPr/>
        <p:txBody>
          <a:bodyPr/>
          <a:lstStyle/>
          <a:p>
            <a:fld id="{45FCE745-C7E7-1C4D-B0EC-F3E3504FBE8C}" type="slidenum">
              <a:rPr lang="en-US" smtClean="0"/>
              <a:t>‹#›</a:t>
            </a:fld>
            <a:endParaRPr lang="en-US"/>
          </a:p>
        </p:txBody>
      </p:sp>
    </p:spTree>
    <p:extLst>
      <p:ext uri="{BB962C8B-B14F-4D97-AF65-F5344CB8AC3E}">
        <p14:creationId xmlns:p14="http://schemas.microsoft.com/office/powerpoint/2010/main" val="3868660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90AC3D-B822-CD46-9777-6DBA3E32279B}"/>
              </a:ext>
            </a:extLst>
          </p:cNvPr>
          <p:cNvSpPr>
            <a:spLocks noGrp="1"/>
          </p:cNvSpPr>
          <p:nvPr>
            <p:ph type="dt" sz="half" idx="10"/>
          </p:nvPr>
        </p:nvSpPr>
        <p:spPr/>
        <p:txBody>
          <a:bodyPr/>
          <a:lstStyle/>
          <a:p>
            <a:fld id="{ECDE061D-D6F9-C94F-8DC6-65BC0AC7FF24}" type="datetimeFigureOut">
              <a:rPr lang="en-US" smtClean="0"/>
              <a:t>1/19/2021</a:t>
            </a:fld>
            <a:endParaRPr lang="en-US"/>
          </a:p>
        </p:txBody>
      </p:sp>
      <p:sp>
        <p:nvSpPr>
          <p:cNvPr id="3" name="Footer Placeholder 2">
            <a:extLst>
              <a:ext uri="{FF2B5EF4-FFF2-40B4-BE49-F238E27FC236}">
                <a16:creationId xmlns:a16="http://schemas.microsoft.com/office/drawing/2014/main" id="{B720D519-1527-574F-B277-DF5F1BDEBF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CE177B-0122-274E-B398-27078BB3F25D}"/>
              </a:ext>
            </a:extLst>
          </p:cNvPr>
          <p:cNvSpPr>
            <a:spLocks noGrp="1"/>
          </p:cNvSpPr>
          <p:nvPr>
            <p:ph type="sldNum" sz="quarter" idx="12"/>
          </p:nvPr>
        </p:nvSpPr>
        <p:spPr/>
        <p:txBody>
          <a:bodyPr/>
          <a:lstStyle/>
          <a:p>
            <a:fld id="{45FCE745-C7E7-1C4D-B0EC-F3E3504FBE8C}" type="slidenum">
              <a:rPr lang="en-US" smtClean="0"/>
              <a:t>‹#›</a:t>
            </a:fld>
            <a:endParaRPr lang="en-US"/>
          </a:p>
        </p:txBody>
      </p:sp>
    </p:spTree>
    <p:extLst>
      <p:ext uri="{BB962C8B-B14F-4D97-AF65-F5344CB8AC3E}">
        <p14:creationId xmlns:p14="http://schemas.microsoft.com/office/powerpoint/2010/main" val="1901912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EEC4C-2BAA-FE4A-9CAD-4A61CC0057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B8F6DB-6308-E640-AD65-615B3480D8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8AA57-E0C4-A841-A9F3-2FC638FD1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5E83DC-9916-2240-B34F-25CF1B5B2FC3}"/>
              </a:ext>
            </a:extLst>
          </p:cNvPr>
          <p:cNvSpPr>
            <a:spLocks noGrp="1"/>
          </p:cNvSpPr>
          <p:nvPr>
            <p:ph type="dt" sz="half" idx="10"/>
          </p:nvPr>
        </p:nvSpPr>
        <p:spPr/>
        <p:txBody>
          <a:bodyPr/>
          <a:lstStyle/>
          <a:p>
            <a:fld id="{ECDE061D-D6F9-C94F-8DC6-65BC0AC7FF24}" type="datetimeFigureOut">
              <a:rPr lang="en-US" smtClean="0"/>
              <a:t>1/19/2021</a:t>
            </a:fld>
            <a:endParaRPr lang="en-US"/>
          </a:p>
        </p:txBody>
      </p:sp>
      <p:sp>
        <p:nvSpPr>
          <p:cNvPr id="6" name="Footer Placeholder 5">
            <a:extLst>
              <a:ext uri="{FF2B5EF4-FFF2-40B4-BE49-F238E27FC236}">
                <a16:creationId xmlns:a16="http://schemas.microsoft.com/office/drawing/2014/main" id="{E1B512FE-048F-B747-8824-EFC6A4B313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2A05A-9359-484A-94CE-CC6298B53333}"/>
              </a:ext>
            </a:extLst>
          </p:cNvPr>
          <p:cNvSpPr>
            <a:spLocks noGrp="1"/>
          </p:cNvSpPr>
          <p:nvPr>
            <p:ph type="sldNum" sz="quarter" idx="12"/>
          </p:nvPr>
        </p:nvSpPr>
        <p:spPr/>
        <p:txBody>
          <a:bodyPr/>
          <a:lstStyle/>
          <a:p>
            <a:fld id="{45FCE745-C7E7-1C4D-B0EC-F3E3504FBE8C}" type="slidenum">
              <a:rPr lang="en-US" smtClean="0"/>
              <a:t>‹#›</a:t>
            </a:fld>
            <a:endParaRPr lang="en-US"/>
          </a:p>
        </p:txBody>
      </p:sp>
    </p:spTree>
    <p:extLst>
      <p:ext uri="{BB962C8B-B14F-4D97-AF65-F5344CB8AC3E}">
        <p14:creationId xmlns:p14="http://schemas.microsoft.com/office/powerpoint/2010/main" val="2556272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7B5A-D370-3B4A-96CD-7BC570483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2AF3C4-355A-4F47-A496-016332479C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E26417-7D80-3147-9C12-3DE5CB088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900CA4-EC7A-FE49-929E-909B4C213345}"/>
              </a:ext>
            </a:extLst>
          </p:cNvPr>
          <p:cNvSpPr>
            <a:spLocks noGrp="1"/>
          </p:cNvSpPr>
          <p:nvPr>
            <p:ph type="dt" sz="half" idx="10"/>
          </p:nvPr>
        </p:nvSpPr>
        <p:spPr/>
        <p:txBody>
          <a:bodyPr/>
          <a:lstStyle/>
          <a:p>
            <a:fld id="{ECDE061D-D6F9-C94F-8DC6-65BC0AC7FF24}" type="datetimeFigureOut">
              <a:rPr lang="en-US" smtClean="0"/>
              <a:t>1/19/2021</a:t>
            </a:fld>
            <a:endParaRPr lang="en-US"/>
          </a:p>
        </p:txBody>
      </p:sp>
      <p:sp>
        <p:nvSpPr>
          <p:cNvPr id="6" name="Footer Placeholder 5">
            <a:extLst>
              <a:ext uri="{FF2B5EF4-FFF2-40B4-BE49-F238E27FC236}">
                <a16:creationId xmlns:a16="http://schemas.microsoft.com/office/drawing/2014/main" id="{08C6F488-5AF9-964F-A34E-BCD521E5CE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B86A14-5882-1048-B8ED-0A9335ED46CB}"/>
              </a:ext>
            </a:extLst>
          </p:cNvPr>
          <p:cNvSpPr>
            <a:spLocks noGrp="1"/>
          </p:cNvSpPr>
          <p:nvPr>
            <p:ph type="sldNum" sz="quarter" idx="12"/>
          </p:nvPr>
        </p:nvSpPr>
        <p:spPr/>
        <p:txBody>
          <a:bodyPr/>
          <a:lstStyle/>
          <a:p>
            <a:fld id="{45FCE745-C7E7-1C4D-B0EC-F3E3504FBE8C}" type="slidenum">
              <a:rPr lang="en-US" smtClean="0"/>
              <a:t>‹#›</a:t>
            </a:fld>
            <a:endParaRPr lang="en-US"/>
          </a:p>
        </p:txBody>
      </p:sp>
    </p:spTree>
    <p:extLst>
      <p:ext uri="{BB962C8B-B14F-4D97-AF65-F5344CB8AC3E}">
        <p14:creationId xmlns:p14="http://schemas.microsoft.com/office/powerpoint/2010/main" val="37803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9827AC-72DE-1245-B49A-58D638CFE4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87C545-3F63-274D-9840-C4DFFA66A5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CF94E-A3BE-8142-BE9E-EE48EAB5A8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E061D-D6F9-C94F-8DC6-65BC0AC7FF24}" type="datetimeFigureOut">
              <a:rPr lang="en-US" smtClean="0"/>
              <a:t>1/19/2021</a:t>
            </a:fld>
            <a:endParaRPr lang="en-US"/>
          </a:p>
        </p:txBody>
      </p:sp>
      <p:sp>
        <p:nvSpPr>
          <p:cNvPr id="5" name="Footer Placeholder 4">
            <a:extLst>
              <a:ext uri="{FF2B5EF4-FFF2-40B4-BE49-F238E27FC236}">
                <a16:creationId xmlns:a16="http://schemas.microsoft.com/office/drawing/2014/main" id="{2B987A42-77E5-1C46-B666-A3D496EF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CBE849-A7DC-B841-89F2-C0BAC2178C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FCE745-C7E7-1C4D-B0EC-F3E3504FBE8C}" type="slidenum">
              <a:rPr lang="en-US" smtClean="0"/>
              <a:t>‹#›</a:t>
            </a:fld>
            <a:endParaRPr lang="en-US"/>
          </a:p>
        </p:txBody>
      </p:sp>
    </p:spTree>
    <p:extLst>
      <p:ext uri="{BB962C8B-B14F-4D97-AF65-F5344CB8AC3E}">
        <p14:creationId xmlns:p14="http://schemas.microsoft.com/office/powerpoint/2010/main" val="1573184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apccs.police.uk/role-of-the-pcc/elections/"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hyperlink" Target="http://www.policeconduct.gov.uk/"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hyperlink" Target="https://www.hampshire-pcc.gov.uk/wp-content/uploads/2016/08/ML-code-of-conduct.pdf" TargetMode="External"/><Relationship Id="rId4" Type="http://schemas.openxmlformats.org/officeDocument/2006/relationships/hyperlink" Target="https://www.legislation.gov.uk/uksi/2011/2744/contents/mad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jpg"/><Relationship Id="rId12"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20.doc"/><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g"/><Relationship Id="rId14" Type="http://schemas.openxmlformats.org/officeDocument/2006/relationships/image" Target="../media/image28.png"/></Relationships>
</file>

<file path=ppt/slides/_rels/slide37.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17.jpeg"/><Relationship Id="rId26" Type="http://schemas.openxmlformats.org/officeDocument/2006/relationships/image" Target="../media/image50.png"/><Relationship Id="rId39" Type="http://schemas.openxmlformats.org/officeDocument/2006/relationships/image" Target="../media/image63.jpeg"/><Relationship Id="rId3" Type="http://schemas.openxmlformats.org/officeDocument/2006/relationships/image" Target="../media/image30.png"/><Relationship Id="rId21" Type="http://schemas.openxmlformats.org/officeDocument/2006/relationships/image" Target="../media/image45.jpeg"/><Relationship Id="rId34" Type="http://schemas.openxmlformats.org/officeDocument/2006/relationships/image" Target="../media/image58.png"/><Relationship Id="rId42" Type="http://schemas.openxmlformats.org/officeDocument/2006/relationships/image" Target="../media/image66.jpeg"/><Relationship Id="rId47" Type="http://schemas.openxmlformats.org/officeDocument/2006/relationships/image" Target="../media/image71.tmp"/><Relationship Id="rId7" Type="http://schemas.openxmlformats.org/officeDocument/2006/relationships/image" Target="../media/image33.jpg"/><Relationship Id="rId12" Type="http://schemas.openxmlformats.org/officeDocument/2006/relationships/image" Target="../media/image38.jpeg"/><Relationship Id="rId17" Type="http://schemas.openxmlformats.org/officeDocument/2006/relationships/image" Target="../media/image42.jpeg"/><Relationship Id="rId25" Type="http://schemas.openxmlformats.org/officeDocument/2006/relationships/image" Target="../media/image49.jpg"/><Relationship Id="rId33" Type="http://schemas.openxmlformats.org/officeDocument/2006/relationships/image" Target="../media/image57.png"/><Relationship Id="rId38" Type="http://schemas.openxmlformats.org/officeDocument/2006/relationships/image" Target="../media/image62.png"/><Relationship Id="rId46" Type="http://schemas.openxmlformats.org/officeDocument/2006/relationships/image" Target="../media/image70.tmp"/><Relationship Id="rId2" Type="http://schemas.openxmlformats.org/officeDocument/2006/relationships/image" Target="../media/image29.jpeg"/><Relationship Id="rId16" Type="http://schemas.openxmlformats.org/officeDocument/2006/relationships/image" Target="../media/image41.jpeg"/><Relationship Id="rId20" Type="http://schemas.openxmlformats.org/officeDocument/2006/relationships/image" Target="../media/image44.jpeg"/><Relationship Id="rId29" Type="http://schemas.openxmlformats.org/officeDocument/2006/relationships/image" Target="../media/image53.png"/><Relationship Id="rId41" Type="http://schemas.openxmlformats.org/officeDocument/2006/relationships/image" Target="../media/image65.jpeg"/><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jp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jpeg"/><Relationship Id="rId40" Type="http://schemas.openxmlformats.org/officeDocument/2006/relationships/image" Target="../media/image64.png"/><Relationship Id="rId45" Type="http://schemas.openxmlformats.org/officeDocument/2006/relationships/image" Target="../media/image69.jpeg"/><Relationship Id="rId5"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7.png"/><Relationship Id="rId28" Type="http://schemas.openxmlformats.org/officeDocument/2006/relationships/image" Target="../media/image52.jpg"/><Relationship Id="rId36" Type="http://schemas.openxmlformats.org/officeDocument/2006/relationships/image" Target="../media/image60.png"/><Relationship Id="rId49" Type="http://schemas.openxmlformats.org/officeDocument/2006/relationships/image" Target="../media/image73.png"/><Relationship Id="rId10" Type="http://schemas.openxmlformats.org/officeDocument/2006/relationships/image" Target="../media/image36.png"/><Relationship Id="rId19" Type="http://schemas.openxmlformats.org/officeDocument/2006/relationships/image" Target="../media/image43.png"/><Relationship Id="rId31" Type="http://schemas.openxmlformats.org/officeDocument/2006/relationships/image" Target="../media/image55.png"/><Relationship Id="rId44" Type="http://schemas.openxmlformats.org/officeDocument/2006/relationships/image" Target="../media/image68.jpg"/><Relationship Id="rId4" Type="http://schemas.openxmlformats.org/officeDocument/2006/relationships/image" Target="../media/image19.jpeg"/><Relationship Id="rId9" Type="http://schemas.openxmlformats.org/officeDocument/2006/relationships/image" Target="../media/image35.jpg"/><Relationship Id="rId14" Type="http://schemas.openxmlformats.org/officeDocument/2006/relationships/image" Target="../media/image1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43" Type="http://schemas.openxmlformats.org/officeDocument/2006/relationships/image" Target="../media/image67.jpeg"/><Relationship Id="rId48" Type="http://schemas.openxmlformats.org/officeDocument/2006/relationships/image" Target="../media/image72.tmp"/><Relationship Id="rId8" Type="http://schemas.openxmlformats.org/officeDocument/2006/relationships/image" Target="../media/image34.jpg"/></Relationships>
</file>

<file path=ppt/slides/_rels/slide3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hyperlink" Target="https://www.facebook.com/MichaelLanePCC/photos/a.517749751605233/3191605624219619/?type=3" TargetMode="External"/><Relationship Id="rId3" Type="http://schemas.openxmlformats.org/officeDocument/2006/relationships/hyperlink" Target="https://twitter.com/HantsPCC/status/1333690313865646080" TargetMode="External"/><Relationship Id="rId7" Type="http://schemas.openxmlformats.org/officeDocument/2006/relationships/hyperlink" Target="https://www.facebook.com/MichaelLanePCC/photos/a.517749751605233/3074744502572399/?type=3"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facebook.com/MichaelLanePCC/photos/a.517749751605233/3533211793392332/?type=3" TargetMode="External"/><Relationship Id="rId5" Type="http://schemas.openxmlformats.org/officeDocument/2006/relationships/hyperlink" Target="https://twitter.com/HantsPCC/status/1227176216995692544" TargetMode="External"/><Relationship Id="rId4" Type="http://schemas.openxmlformats.org/officeDocument/2006/relationships/hyperlink" Target="https://twitter.com/HantsPCC/status/1228746606532603904" TargetMode="External"/><Relationship Id="rId9" Type="http://schemas.openxmlformats.org/officeDocument/2006/relationships/chart" Target="../charts/char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jpg"/><Relationship Id="rId7"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 Id="rId9" Type="http://schemas.openxmlformats.org/officeDocument/2006/relationships/image" Target="../media/image90.jp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0027" y="3219177"/>
            <a:ext cx="9144000" cy="2387600"/>
          </a:xfrm>
        </p:spPr>
        <p:txBody>
          <a:bodyPr>
            <a:noAutofit/>
          </a:bodyPr>
          <a:lstStyle/>
          <a:p>
            <a:pPr algn="l"/>
            <a:r>
              <a:rPr lang="en-GB" sz="4400" dirty="0">
                <a:solidFill>
                  <a:schemeClr val="bg1"/>
                </a:solidFill>
                <a:latin typeface="Gotham Book" pitchFamily="2" charset="0"/>
                <a:cs typeface="Gotham Book" pitchFamily="2" charset="0"/>
              </a:rPr>
              <a:t>Police and Crime Commissioner</a:t>
            </a:r>
            <a:br>
              <a:rPr lang="en-GB" sz="4400" dirty="0">
                <a:solidFill>
                  <a:schemeClr val="bg1"/>
                </a:solidFill>
                <a:latin typeface="Gotham Book" pitchFamily="2" charset="0"/>
                <a:cs typeface="Gotham Book" pitchFamily="2" charset="0"/>
              </a:rPr>
            </a:br>
            <a:r>
              <a:rPr lang="en-GB" sz="4400" dirty="0">
                <a:solidFill>
                  <a:schemeClr val="bg1"/>
                </a:solidFill>
                <a:latin typeface="Gotham Book" pitchFamily="2" charset="0"/>
                <a:cs typeface="Gotham Book" pitchFamily="2" charset="0"/>
              </a:rPr>
              <a:t>Candidate Briefing</a:t>
            </a:r>
            <a:br>
              <a:rPr lang="en-GB" sz="4400" dirty="0">
                <a:solidFill>
                  <a:schemeClr val="bg1"/>
                </a:solidFill>
                <a:latin typeface="Gotham Book" pitchFamily="2" charset="0"/>
                <a:cs typeface="Gotham Book" pitchFamily="2" charset="0"/>
              </a:rPr>
            </a:br>
            <a:r>
              <a:rPr lang="en-GB" sz="4400" dirty="0">
                <a:solidFill>
                  <a:schemeClr val="bg1"/>
                </a:solidFill>
                <a:latin typeface="Gotham Book" pitchFamily="2" charset="0"/>
                <a:cs typeface="Gotham Book" pitchFamily="2" charset="0"/>
              </a:rPr>
              <a:t>12 January </a:t>
            </a:r>
            <a:r>
              <a:rPr lang="en-GB" sz="4400" dirty="0" smtClean="0">
                <a:solidFill>
                  <a:schemeClr val="bg1"/>
                </a:solidFill>
                <a:latin typeface="Gotham Book" pitchFamily="2" charset="0"/>
                <a:cs typeface="Gotham Book" pitchFamily="2" charset="0"/>
              </a:rPr>
              <a:t>2021</a:t>
            </a:r>
            <a:endParaRPr lang="en-GB" sz="4400" dirty="0"/>
          </a:p>
        </p:txBody>
      </p:sp>
    </p:spTree>
    <p:extLst>
      <p:ext uri="{BB962C8B-B14F-4D97-AF65-F5344CB8AC3E}">
        <p14:creationId xmlns:p14="http://schemas.microsoft.com/office/powerpoint/2010/main" val="2236367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0631" y="2229104"/>
            <a:ext cx="10977984" cy="2400657"/>
          </a:xfrm>
          <a:prstGeom prst="rect">
            <a:avLst/>
          </a:prstGeom>
        </p:spPr>
        <p:txBody>
          <a:bodyPr wrap="square">
            <a:spAutoFit/>
          </a:bodyPr>
          <a:lstStyle/>
          <a:p>
            <a:endParaRPr lang="en-US" dirty="0">
              <a:solidFill>
                <a:srgbClr val="000000"/>
              </a:solidFill>
            </a:endParaRPr>
          </a:p>
          <a:p>
            <a:r>
              <a:rPr lang="en-US" sz="2400" b="1" i="1" dirty="0">
                <a:solidFill>
                  <a:srgbClr val="0070C0"/>
                </a:solidFill>
              </a:rPr>
              <a:t>“The Police and Crime Commissioner for a police area must issue a police and crime plan within the financial year in which each ordinary election is held.</a:t>
            </a:r>
          </a:p>
          <a:p>
            <a:endParaRPr lang="en-US" sz="2400" b="1" i="1" dirty="0">
              <a:solidFill>
                <a:srgbClr val="0070C0"/>
              </a:solidFill>
            </a:endParaRPr>
          </a:p>
          <a:p>
            <a:r>
              <a:rPr lang="en-US" sz="2400" b="1" i="1" dirty="0">
                <a:solidFill>
                  <a:srgbClr val="0070C0"/>
                </a:solidFill>
              </a:rPr>
              <a:t>…to which the Chief Constable must have due regard.”</a:t>
            </a:r>
          </a:p>
          <a:p>
            <a:endParaRPr lang="en-GB" i="1" dirty="0"/>
          </a:p>
          <a:p>
            <a:r>
              <a:rPr lang="en-GB" dirty="0">
                <a:latin typeface="Arial" panose="020B0604020202020204" pitchFamily="34" charset="0"/>
                <a:cs typeface="Arial" panose="020B0604020202020204" pitchFamily="34" charset="0"/>
              </a:rPr>
              <a:t>Police Reform and Social Responsibility Act 2011 </a:t>
            </a:r>
          </a:p>
        </p:txBody>
      </p:sp>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a:xfrm>
            <a:off x="262467" y="269434"/>
            <a:ext cx="10515600" cy="574675"/>
          </a:xfrm>
        </p:spPr>
        <p:txBody>
          <a:bodyPr>
            <a:normAutofit/>
          </a:bodyPr>
          <a:lstStyle/>
          <a:p>
            <a:r>
              <a:rPr lang="en-GB" dirty="0"/>
              <a:t>DEVELOPING A POLICE AND CRIME </a:t>
            </a:r>
            <a:r>
              <a:rPr lang="en-GB" dirty="0" smtClean="0"/>
              <a:t>PLAN: 1</a:t>
            </a:r>
            <a:endParaRPr lang="en-US" dirty="0"/>
          </a:p>
        </p:txBody>
      </p:sp>
    </p:spTree>
    <p:extLst>
      <p:ext uri="{BB962C8B-B14F-4D97-AF65-F5344CB8AC3E}">
        <p14:creationId xmlns:p14="http://schemas.microsoft.com/office/powerpoint/2010/main" val="23383299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own Arrow 15" descr="Shows progression of development steps" title="Down arrow">
            <a:extLst>
              <a:ext uri="{FF2B5EF4-FFF2-40B4-BE49-F238E27FC236}">
                <a16:creationId xmlns:a16="http://schemas.microsoft.com/office/drawing/2014/main" id="{E2B914AA-E2BB-2E4F-B764-6E6A6F287F54}"/>
              </a:ext>
            </a:extLst>
          </p:cNvPr>
          <p:cNvSpPr/>
          <p:nvPr/>
        </p:nvSpPr>
        <p:spPr>
          <a:xfrm>
            <a:off x="1146025" y="1495405"/>
            <a:ext cx="716097" cy="432295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3" name="Group 52" title="Consultation - Public, police, MPs">
            <a:extLst>
              <a:ext uri="{FF2B5EF4-FFF2-40B4-BE49-F238E27FC236}">
                <a16:creationId xmlns:a16="http://schemas.microsoft.com/office/drawing/2014/main" id="{4A68B650-2F83-7948-A540-508230797351}"/>
              </a:ext>
            </a:extLst>
          </p:cNvPr>
          <p:cNvGrpSpPr/>
          <p:nvPr/>
        </p:nvGrpSpPr>
        <p:grpSpPr>
          <a:xfrm>
            <a:off x="1232909" y="2137321"/>
            <a:ext cx="9689018" cy="376736"/>
            <a:chOff x="1232909" y="2137321"/>
            <a:chExt cx="9689018" cy="376736"/>
          </a:xfrm>
        </p:grpSpPr>
        <p:sp>
          <p:nvSpPr>
            <p:cNvPr id="4" name="Rectangle 3"/>
            <p:cNvSpPr/>
            <p:nvPr/>
          </p:nvSpPr>
          <p:spPr>
            <a:xfrm>
              <a:off x="2193206" y="2138505"/>
              <a:ext cx="8728721" cy="375552"/>
            </a:xfrm>
            <a:prstGeom prst="rect">
              <a:avLst/>
            </a:prstGeom>
          </p:spPr>
          <p:txBody>
            <a:bodyPr wrap="square">
              <a:spAutoFit/>
            </a:bodyPr>
            <a:lstStyle/>
            <a:p>
              <a:pPr>
                <a:lnSpc>
                  <a:spcPct val="107000"/>
                </a:lnSpc>
                <a:spcAft>
                  <a:spcPts val="800"/>
                </a:spcAft>
                <a:defRPr/>
              </a:pPr>
              <a:r>
                <a:rPr kumimoji="0" lang="en-GB"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CONSULTATION </a:t>
              </a: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Public, Police, MPs</a:t>
              </a:r>
            </a:p>
          </p:txBody>
        </p:sp>
        <p:grpSp>
          <p:nvGrpSpPr>
            <p:cNvPr id="18" name="Group 749">
              <a:extLst>
                <a:ext uri="{FF2B5EF4-FFF2-40B4-BE49-F238E27FC236}">
                  <a16:creationId xmlns:a16="http://schemas.microsoft.com/office/drawing/2014/main" id="{639DAFE5-AE5A-6A42-A1DA-1D700A2EF36F}"/>
                </a:ext>
              </a:extLst>
            </p:cNvPr>
            <p:cNvGrpSpPr>
              <a:grpSpLocks noChangeAspect="1"/>
            </p:cNvGrpSpPr>
            <p:nvPr/>
          </p:nvGrpSpPr>
          <p:grpSpPr bwMode="auto">
            <a:xfrm>
              <a:off x="1232909" y="2137321"/>
              <a:ext cx="542329" cy="345577"/>
              <a:chOff x="3582" y="2789"/>
              <a:chExt cx="215" cy="137"/>
            </a:xfrm>
            <a:solidFill>
              <a:srgbClr val="333D48"/>
            </a:solidFill>
          </p:grpSpPr>
          <p:sp>
            <p:nvSpPr>
              <p:cNvPr id="19" name="Freeform 751">
                <a:extLst>
                  <a:ext uri="{FF2B5EF4-FFF2-40B4-BE49-F238E27FC236}">
                    <a16:creationId xmlns:a16="http://schemas.microsoft.com/office/drawing/2014/main" id="{1B838898-04BC-764C-8B93-221A24AE67EF}"/>
                  </a:ext>
                </a:extLst>
              </p:cNvPr>
              <p:cNvSpPr>
                <a:spLocks/>
              </p:cNvSpPr>
              <p:nvPr/>
            </p:nvSpPr>
            <p:spPr bwMode="auto">
              <a:xfrm>
                <a:off x="3582" y="2789"/>
                <a:ext cx="144" cy="137"/>
              </a:xfrm>
              <a:custGeom>
                <a:avLst/>
                <a:gdLst>
                  <a:gd name="T0" fmla="*/ 209 w 216"/>
                  <a:gd name="T1" fmla="*/ 187 h 207"/>
                  <a:gd name="T2" fmla="*/ 171 w 216"/>
                  <a:gd name="T3" fmla="*/ 179 h 207"/>
                  <a:gd name="T4" fmla="*/ 156 w 216"/>
                  <a:gd name="T5" fmla="*/ 177 h 207"/>
                  <a:gd name="T6" fmla="*/ 145 w 216"/>
                  <a:gd name="T7" fmla="*/ 147 h 207"/>
                  <a:gd name="T8" fmla="*/ 167 w 216"/>
                  <a:gd name="T9" fmla="*/ 96 h 207"/>
                  <a:gd name="T10" fmla="*/ 157 w 216"/>
                  <a:gd name="T11" fmla="*/ 22 h 207"/>
                  <a:gd name="T12" fmla="*/ 108 w 216"/>
                  <a:gd name="T13" fmla="*/ 0 h 207"/>
                  <a:gd name="T14" fmla="*/ 59 w 216"/>
                  <a:gd name="T15" fmla="*/ 22 h 207"/>
                  <a:gd name="T16" fmla="*/ 50 w 216"/>
                  <a:gd name="T17" fmla="*/ 96 h 207"/>
                  <a:gd name="T18" fmla="*/ 72 w 216"/>
                  <a:gd name="T19" fmla="*/ 147 h 207"/>
                  <a:gd name="T20" fmla="*/ 61 w 216"/>
                  <a:gd name="T21" fmla="*/ 177 h 207"/>
                  <a:gd name="T22" fmla="*/ 45 w 216"/>
                  <a:gd name="T23" fmla="*/ 179 h 207"/>
                  <a:gd name="T24" fmla="*/ 8 w 216"/>
                  <a:gd name="T25" fmla="*/ 187 h 207"/>
                  <a:gd name="T26" fmla="*/ 3 w 216"/>
                  <a:gd name="T27" fmla="*/ 201 h 207"/>
                  <a:gd name="T28" fmla="*/ 12 w 216"/>
                  <a:gd name="T29" fmla="*/ 207 h 207"/>
                  <a:gd name="T30" fmla="*/ 17 w 216"/>
                  <a:gd name="T31" fmla="*/ 206 h 207"/>
                  <a:gd name="T32" fmla="*/ 46 w 216"/>
                  <a:gd name="T33" fmla="*/ 200 h 207"/>
                  <a:gd name="T34" fmla="*/ 71 w 216"/>
                  <a:gd name="T35" fmla="*/ 195 h 207"/>
                  <a:gd name="T36" fmla="*/ 91 w 216"/>
                  <a:gd name="T37" fmla="*/ 162 h 207"/>
                  <a:gd name="T38" fmla="*/ 90 w 216"/>
                  <a:gd name="T39" fmla="*/ 135 h 207"/>
                  <a:gd name="T40" fmla="*/ 71 w 216"/>
                  <a:gd name="T41" fmla="*/ 91 h 207"/>
                  <a:gd name="T42" fmla="*/ 76 w 216"/>
                  <a:gd name="T43" fmla="*/ 36 h 207"/>
                  <a:gd name="T44" fmla="*/ 108 w 216"/>
                  <a:gd name="T45" fmla="*/ 22 h 207"/>
                  <a:gd name="T46" fmla="*/ 108 w 216"/>
                  <a:gd name="T47" fmla="*/ 21 h 207"/>
                  <a:gd name="T48" fmla="*/ 109 w 216"/>
                  <a:gd name="T49" fmla="*/ 22 h 207"/>
                  <a:gd name="T50" fmla="*/ 141 w 216"/>
                  <a:gd name="T51" fmla="*/ 36 h 207"/>
                  <a:gd name="T52" fmla="*/ 146 w 216"/>
                  <a:gd name="T53" fmla="*/ 91 h 207"/>
                  <a:gd name="T54" fmla="*/ 127 w 216"/>
                  <a:gd name="T55" fmla="*/ 135 h 207"/>
                  <a:gd name="T56" fmla="*/ 125 w 216"/>
                  <a:gd name="T57" fmla="*/ 162 h 207"/>
                  <a:gd name="T58" fmla="*/ 146 w 216"/>
                  <a:gd name="T59" fmla="*/ 195 h 207"/>
                  <a:gd name="T60" fmla="*/ 170 w 216"/>
                  <a:gd name="T61" fmla="*/ 200 h 207"/>
                  <a:gd name="T62" fmla="*/ 200 w 216"/>
                  <a:gd name="T63" fmla="*/ 206 h 207"/>
                  <a:gd name="T64" fmla="*/ 204 w 216"/>
                  <a:gd name="T65" fmla="*/ 207 h 207"/>
                  <a:gd name="T66" fmla="*/ 214 w 216"/>
                  <a:gd name="T67" fmla="*/ 201 h 207"/>
                  <a:gd name="T68" fmla="*/ 209 w 216"/>
                  <a:gd name="T69" fmla="*/ 18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207">
                    <a:moveTo>
                      <a:pt x="209" y="187"/>
                    </a:moveTo>
                    <a:cubicBezTo>
                      <a:pt x="194" y="180"/>
                      <a:pt x="182" y="180"/>
                      <a:pt x="171" y="179"/>
                    </a:cubicBezTo>
                    <a:cubicBezTo>
                      <a:pt x="165" y="179"/>
                      <a:pt x="159" y="179"/>
                      <a:pt x="156" y="177"/>
                    </a:cubicBezTo>
                    <a:cubicBezTo>
                      <a:pt x="149" y="173"/>
                      <a:pt x="143" y="153"/>
                      <a:pt x="145" y="147"/>
                    </a:cubicBezTo>
                    <a:cubicBezTo>
                      <a:pt x="153" y="134"/>
                      <a:pt x="162" y="114"/>
                      <a:pt x="167" y="96"/>
                    </a:cubicBezTo>
                    <a:cubicBezTo>
                      <a:pt x="174" y="64"/>
                      <a:pt x="171" y="39"/>
                      <a:pt x="157" y="22"/>
                    </a:cubicBezTo>
                    <a:cubicBezTo>
                      <a:pt x="139" y="0"/>
                      <a:pt x="111" y="0"/>
                      <a:pt x="108" y="0"/>
                    </a:cubicBezTo>
                    <a:cubicBezTo>
                      <a:pt x="106" y="0"/>
                      <a:pt x="77" y="0"/>
                      <a:pt x="59" y="22"/>
                    </a:cubicBezTo>
                    <a:cubicBezTo>
                      <a:pt x="45" y="39"/>
                      <a:pt x="42" y="64"/>
                      <a:pt x="50" y="96"/>
                    </a:cubicBezTo>
                    <a:cubicBezTo>
                      <a:pt x="54" y="114"/>
                      <a:pt x="63" y="134"/>
                      <a:pt x="72" y="147"/>
                    </a:cubicBezTo>
                    <a:cubicBezTo>
                      <a:pt x="73" y="153"/>
                      <a:pt x="67" y="173"/>
                      <a:pt x="61" y="177"/>
                    </a:cubicBezTo>
                    <a:cubicBezTo>
                      <a:pt x="57" y="179"/>
                      <a:pt x="52" y="179"/>
                      <a:pt x="45" y="179"/>
                    </a:cubicBezTo>
                    <a:cubicBezTo>
                      <a:pt x="35" y="180"/>
                      <a:pt x="22" y="180"/>
                      <a:pt x="8" y="187"/>
                    </a:cubicBezTo>
                    <a:cubicBezTo>
                      <a:pt x="2" y="189"/>
                      <a:pt x="0" y="196"/>
                      <a:pt x="3" y="201"/>
                    </a:cubicBezTo>
                    <a:cubicBezTo>
                      <a:pt x="4" y="205"/>
                      <a:pt x="8" y="207"/>
                      <a:pt x="12" y="207"/>
                    </a:cubicBezTo>
                    <a:cubicBezTo>
                      <a:pt x="14" y="207"/>
                      <a:pt x="15" y="207"/>
                      <a:pt x="17" y="206"/>
                    </a:cubicBezTo>
                    <a:cubicBezTo>
                      <a:pt x="28" y="201"/>
                      <a:pt x="37" y="201"/>
                      <a:pt x="46" y="200"/>
                    </a:cubicBezTo>
                    <a:cubicBezTo>
                      <a:pt x="55" y="200"/>
                      <a:pt x="63" y="200"/>
                      <a:pt x="71" y="195"/>
                    </a:cubicBezTo>
                    <a:cubicBezTo>
                      <a:pt x="85" y="188"/>
                      <a:pt x="90" y="168"/>
                      <a:pt x="91" y="162"/>
                    </a:cubicBezTo>
                    <a:cubicBezTo>
                      <a:pt x="93" y="153"/>
                      <a:pt x="95" y="142"/>
                      <a:pt x="90" y="135"/>
                    </a:cubicBezTo>
                    <a:cubicBezTo>
                      <a:pt x="82" y="125"/>
                      <a:pt x="74" y="106"/>
                      <a:pt x="71" y="91"/>
                    </a:cubicBezTo>
                    <a:cubicBezTo>
                      <a:pt x="65" y="66"/>
                      <a:pt x="66" y="47"/>
                      <a:pt x="76" y="36"/>
                    </a:cubicBezTo>
                    <a:cubicBezTo>
                      <a:pt x="87" y="21"/>
                      <a:pt x="108" y="22"/>
                      <a:pt x="108" y="22"/>
                    </a:cubicBezTo>
                    <a:cubicBezTo>
                      <a:pt x="108" y="22"/>
                      <a:pt x="108" y="21"/>
                      <a:pt x="108" y="21"/>
                    </a:cubicBezTo>
                    <a:cubicBezTo>
                      <a:pt x="108" y="21"/>
                      <a:pt x="108" y="22"/>
                      <a:pt x="109" y="22"/>
                    </a:cubicBezTo>
                    <a:cubicBezTo>
                      <a:pt x="109" y="22"/>
                      <a:pt x="129" y="21"/>
                      <a:pt x="141" y="36"/>
                    </a:cubicBezTo>
                    <a:cubicBezTo>
                      <a:pt x="150" y="47"/>
                      <a:pt x="152" y="66"/>
                      <a:pt x="146" y="91"/>
                    </a:cubicBezTo>
                    <a:cubicBezTo>
                      <a:pt x="142" y="106"/>
                      <a:pt x="134" y="125"/>
                      <a:pt x="127" y="135"/>
                    </a:cubicBezTo>
                    <a:cubicBezTo>
                      <a:pt x="122" y="142"/>
                      <a:pt x="123" y="153"/>
                      <a:pt x="125" y="162"/>
                    </a:cubicBezTo>
                    <a:cubicBezTo>
                      <a:pt x="126" y="168"/>
                      <a:pt x="132" y="188"/>
                      <a:pt x="146" y="195"/>
                    </a:cubicBezTo>
                    <a:cubicBezTo>
                      <a:pt x="154" y="200"/>
                      <a:pt x="162" y="200"/>
                      <a:pt x="170" y="200"/>
                    </a:cubicBezTo>
                    <a:cubicBezTo>
                      <a:pt x="179" y="201"/>
                      <a:pt x="189" y="201"/>
                      <a:pt x="200" y="206"/>
                    </a:cubicBezTo>
                    <a:cubicBezTo>
                      <a:pt x="201" y="207"/>
                      <a:pt x="203" y="207"/>
                      <a:pt x="204" y="207"/>
                    </a:cubicBezTo>
                    <a:cubicBezTo>
                      <a:pt x="208" y="207"/>
                      <a:pt x="212" y="205"/>
                      <a:pt x="214" y="201"/>
                    </a:cubicBezTo>
                    <a:cubicBezTo>
                      <a:pt x="216" y="196"/>
                      <a:pt x="214" y="189"/>
                      <a:pt x="209" y="187"/>
                    </a:cubicBezTo>
                    <a:close/>
                  </a:path>
                </a:pathLst>
              </a:custGeom>
              <a:grpFill/>
              <a:ln>
                <a:noFill/>
              </a:ln>
              <a:extLst>
                <a:ext uri="{91240B29-F687-4f45-9708-019B960494DF}"/>
              </a:extLst>
            </p:spPr>
            <p:txBody>
              <a:bodyPr/>
              <a:lstStyle/>
              <a:p>
                <a:pPr>
                  <a:defRPr/>
                </a:pPr>
                <a:endParaRPr lang="en-GB" dirty="0">
                  <a:solidFill>
                    <a:prstClr val="black"/>
                  </a:solidFill>
                </a:endParaRPr>
              </a:p>
            </p:txBody>
          </p:sp>
          <p:sp>
            <p:nvSpPr>
              <p:cNvPr id="20" name="Freeform 752">
                <a:extLst>
                  <a:ext uri="{FF2B5EF4-FFF2-40B4-BE49-F238E27FC236}">
                    <a16:creationId xmlns:a16="http://schemas.microsoft.com/office/drawing/2014/main" id="{958D28A5-1C4C-004C-A7C1-D55BF502F173}"/>
                  </a:ext>
                </a:extLst>
              </p:cNvPr>
              <p:cNvSpPr>
                <a:spLocks/>
              </p:cNvSpPr>
              <p:nvPr/>
            </p:nvSpPr>
            <p:spPr bwMode="auto">
              <a:xfrm>
                <a:off x="3702" y="2802"/>
                <a:ext cx="95" cy="111"/>
              </a:xfrm>
              <a:custGeom>
                <a:avLst/>
                <a:gdLst>
                  <a:gd name="T0" fmla="*/ 136 w 143"/>
                  <a:gd name="T1" fmla="*/ 147 h 167"/>
                  <a:gd name="T2" fmla="*/ 109 w 143"/>
                  <a:gd name="T3" fmla="*/ 139 h 167"/>
                  <a:gd name="T4" fmla="*/ 95 w 143"/>
                  <a:gd name="T5" fmla="*/ 136 h 167"/>
                  <a:gd name="T6" fmla="*/ 89 w 143"/>
                  <a:gd name="T7" fmla="*/ 118 h 167"/>
                  <a:gd name="T8" fmla="*/ 106 w 143"/>
                  <a:gd name="T9" fmla="*/ 78 h 167"/>
                  <a:gd name="T10" fmla="*/ 99 w 143"/>
                  <a:gd name="T11" fmla="*/ 20 h 167"/>
                  <a:gd name="T12" fmla="*/ 56 w 143"/>
                  <a:gd name="T13" fmla="*/ 1 h 167"/>
                  <a:gd name="T14" fmla="*/ 14 w 143"/>
                  <a:gd name="T15" fmla="*/ 20 h 167"/>
                  <a:gd name="T16" fmla="*/ 6 w 143"/>
                  <a:gd name="T17" fmla="*/ 78 h 167"/>
                  <a:gd name="T18" fmla="*/ 24 w 143"/>
                  <a:gd name="T19" fmla="*/ 118 h 167"/>
                  <a:gd name="T20" fmla="*/ 18 w 143"/>
                  <a:gd name="T21" fmla="*/ 136 h 167"/>
                  <a:gd name="T22" fmla="*/ 16 w 143"/>
                  <a:gd name="T23" fmla="*/ 151 h 167"/>
                  <a:gd name="T24" fmla="*/ 24 w 143"/>
                  <a:gd name="T25" fmla="*/ 155 h 167"/>
                  <a:gd name="T26" fmla="*/ 31 w 143"/>
                  <a:gd name="T27" fmla="*/ 153 h 167"/>
                  <a:gd name="T28" fmla="*/ 41 w 143"/>
                  <a:gd name="T29" fmla="*/ 107 h 167"/>
                  <a:gd name="T30" fmla="*/ 27 w 143"/>
                  <a:gd name="T31" fmla="*/ 73 h 167"/>
                  <a:gd name="T32" fmla="*/ 31 w 143"/>
                  <a:gd name="T33" fmla="*/ 33 h 167"/>
                  <a:gd name="T34" fmla="*/ 56 w 143"/>
                  <a:gd name="T35" fmla="*/ 22 h 167"/>
                  <a:gd name="T36" fmla="*/ 82 w 143"/>
                  <a:gd name="T37" fmla="*/ 33 h 167"/>
                  <a:gd name="T38" fmla="*/ 86 w 143"/>
                  <a:gd name="T39" fmla="*/ 73 h 167"/>
                  <a:gd name="T40" fmla="*/ 71 w 143"/>
                  <a:gd name="T41" fmla="*/ 107 h 167"/>
                  <a:gd name="T42" fmla="*/ 82 w 143"/>
                  <a:gd name="T43" fmla="*/ 153 h 167"/>
                  <a:gd name="T44" fmla="*/ 83 w 143"/>
                  <a:gd name="T45" fmla="*/ 154 h 167"/>
                  <a:gd name="T46" fmla="*/ 106 w 143"/>
                  <a:gd name="T47" fmla="*/ 160 h 167"/>
                  <a:gd name="T48" fmla="*/ 125 w 143"/>
                  <a:gd name="T49" fmla="*/ 165 h 167"/>
                  <a:gd name="T50" fmla="*/ 131 w 143"/>
                  <a:gd name="T51" fmla="*/ 167 h 167"/>
                  <a:gd name="T52" fmla="*/ 140 w 143"/>
                  <a:gd name="T53" fmla="*/ 162 h 167"/>
                  <a:gd name="T54" fmla="*/ 136 w 143"/>
                  <a:gd name="T55" fmla="*/ 1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 h="167">
                    <a:moveTo>
                      <a:pt x="136" y="147"/>
                    </a:moveTo>
                    <a:cubicBezTo>
                      <a:pt x="128" y="142"/>
                      <a:pt x="118" y="140"/>
                      <a:pt x="109" y="139"/>
                    </a:cubicBezTo>
                    <a:cubicBezTo>
                      <a:pt x="104" y="138"/>
                      <a:pt x="98" y="137"/>
                      <a:pt x="95" y="136"/>
                    </a:cubicBezTo>
                    <a:cubicBezTo>
                      <a:pt x="89" y="131"/>
                      <a:pt x="88" y="121"/>
                      <a:pt x="89" y="118"/>
                    </a:cubicBezTo>
                    <a:cubicBezTo>
                      <a:pt x="96" y="109"/>
                      <a:pt x="103" y="93"/>
                      <a:pt x="106" y="78"/>
                    </a:cubicBezTo>
                    <a:cubicBezTo>
                      <a:pt x="112" y="53"/>
                      <a:pt x="110" y="34"/>
                      <a:pt x="99" y="20"/>
                    </a:cubicBezTo>
                    <a:cubicBezTo>
                      <a:pt x="83" y="0"/>
                      <a:pt x="58" y="1"/>
                      <a:pt x="56" y="1"/>
                    </a:cubicBezTo>
                    <a:cubicBezTo>
                      <a:pt x="54" y="1"/>
                      <a:pt x="30" y="0"/>
                      <a:pt x="14" y="20"/>
                    </a:cubicBezTo>
                    <a:cubicBezTo>
                      <a:pt x="3" y="34"/>
                      <a:pt x="0" y="53"/>
                      <a:pt x="6" y="78"/>
                    </a:cubicBezTo>
                    <a:cubicBezTo>
                      <a:pt x="10" y="93"/>
                      <a:pt x="17" y="109"/>
                      <a:pt x="24" y="118"/>
                    </a:cubicBezTo>
                    <a:cubicBezTo>
                      <a:pt x="25" y="121"/>
                      <a:pt x="24" y="132"/>
                      <a:pt x="18" y="136"/>
                    </a:cubicBezTo>
                    <a:cubicBezTo>
                      <a:pt x="13" y="140"/>
                      <a:pt x="12" y="146"/>
                      <a:pt x="16" y="151"/>
                    </a:cubicBezTo>
                    <a:cubicBezTo>
                      <a:pt x="18" y="154"/>
                      <a:pt x="21" y="155"/>
                      <a:pt x="24" y="155"/>
                    </a:cubicBezTo>
                    <a:cubicBezTo>
                      <a:pt x="26" y="155"/>
                      <a:pt x="29" y="155"/>
                      <a:pt x="31" y="153"/>
                    </a:cubicBezTo>
                    <a:cubicBezTo>
                      <a:pt x="45" y="142"/>
                      <a:pt x="49" y="118"/>
                      <a:pt x="41" y="107"/>
                    </a:cubicBezTo>
                    <a:cubicBezTo>
                      <a:pt x="36" y="99"/>
                      <a:pt x="30" y="85"/>
                      <a:pt x="27" y="73"/>
                    </a:cubicBezTo>
                    <a:cubicBezTo>
                      <a:pt x="23" y="55"/>
                      <a:pt x="24" y="42"/>
                      <a:pt x="31" y="33"/>
                    </a:cubicBezTo>
                    <a:cubicBezTo>
                      <a:pt x="39" y="22"/>
                      <a:pt x="55" y="22"/>
                      <a:pt x="56" y="22"/>
                    </a:cubicBezTo>
                    <a:cubicBezTo>
                      <a:pt x="58" y="22"/>
                      <a:pt x="73" y="22"/>
                      <a:pt x="82" y="33"/>
                    </a:cubicBezTo>
                    <a:cubicBezTo>
                      <a:pt x="89" y="42"/>
                      <a:pt x="90" y="55"/>
                      <a:pt x="86" y="73"/>
                    </a:cubicBezTo>
                    <a:cubicBezTo>
                      <a:pt x="83" y="85"/>
                      <a:pt x="77" y="99"/>
                      <a:pt x="71" y="107"/>
                    </a:cubicBezTo>
                    <a:cubicBezTo>
                      <a:pt x="63" y="118"/>
                      <a:pt x="67" y="142"/>
                      <a:pt x="82" y="153"/>
                    </a:cubicBezTo>
                    <a:cubicBezTo>
                      <a:pt x="82" y="153"/>
                      <a:pt x="83" y="154"/>
                      <a:pt x="83" y="154"/>
                    </a:cubicBezTo>
                    <a:cubicBezTo>
                      <a:pt x="90" y="158"/>
                      <a:pt x="98" y="159"/>
                      <a:pt x="106" y="160"/>
                    </a:cubicBezTo>
                    <a:cubicBezTo>
                      <a:pt x="113" y="161"/>
                      <a:pt x="121" y="162"/>
                      <a:pt x="125" y="165"/>
                    </a:cubicBezTo>
                    <a:cubicBezTo>
                      <a:pt x="127" y="166"/>
                      <a:pt x="129" y="167"/>
                      <a:pt x="131" y="167"/>
                    </a:cubicBezTo>
                    <a:cubicBezTo>
                      <a:pt x="134" y="167"/>
                      <a:pt x="138" y="165"/>
                      <a:pt x="140" y="162"/>
                    </a:cubicBezTo>
                    <a:cubicBezTo>
                      <a:pt x="143" y="157"/>
                      <a:pt x="141" y="150"/>
                      <a:pt x="136" y="147"/>
                    </a:cubicBezTo>
                    <a:close/>
                  </a:path>
                </a:pathLst>
              </a:custGeom>
              <a:grpFill/>
              <a:ln>
                <a:noFill/>
              </a:ln>
              <a:extLst>
                <a:ext uri="{91240B29-F687-4f45-9708-019B960494DF}"/>
              </a:extLst>
            </p:spPr>
            <p:txBody>
              <a:bodyPr/>
              <a:lstStyle/>
              <a:p>
                <a:pPr>
                  <a:defRPr/>
                </a:pPr>
                <a:endParaRPr lang="en-GB" dirty="0">
                  <a:solidFill>
                    <a:prstClr val="black"/>
                  </a:solidFill>
                </a:endParaRPr>
              </a:p>
            </p:txBody>
          </p:sp>
        </p:grpSp>
      </p:grpSp>
      <p:grpSp>
        <p:nvGrpSpPr>
          <p:cNvPr id="54" name="Group 53" title="Plan development - OPCC working group set up to assess and collate data">
            <a:extLst>
              <a:ext uri="{FF2B5EF4-FFF2-40B4-BE49-F238E27FC236}">
                <a16:creationId xmlns:a16="http://schemas.microsoft.com/office/drawing/2014/main" id="{DEEDCDF0-9B4D-7548-89A8-CB37F5F4EB03}"/>
              </a:ext>
            </a:extLst>
          </p:cNvPr>
          <p:cNvGrpSpPr/>
          <p:nvPr/>
        </p:nvGrpSpPr>
        <p:grpSpPr>
          <a:xfrm>
            <a:off x="1321155" y="2734719"/>
            <a:ext cx="10631439" cy="473988"/>
            <a:chOff x="1321155" y="2734719"/>
            <a:chExt cx="10631439" cy="473988"/>
          </a:xfrm>
        </p:grpSpPr>
        <p:grpSp>
          <p:nvGrpSpPr>
            <p:cNvPr id="21" name="Group 20">
              <a:extLst>
                <a:ext uri="{FF2B5EF4-FFF2-40B4-BE49-F238E27FC236}">
                  <a16:creationId xmlns:a16="http://schemas.microsoft.com/office/drawing/2014/main" id="{D9BCBD70-F734-8D49-AE58-959EF0144FCC}"/>
                </a:ext>
              </a:extLst>
            </p:cNvPr>
            <p:cNvGrpSpPr/>
            <p:nvPr/>
          </p:nvGrpSpPr>
          <p:grpSpPr>
            <a:xfrm>
              <a:off x="1321155" y="2734719"/>
              <a:ext cx="365836" cy="473988"/>
              <a:chOff x="2498725" y="3725863"/>
              <a:chExt cx="600075" cy="769937"/>
            </a:xfrm>
            <a:solidFill>
              <a:srgbClr val="333D48"/>
            </a:solidFill>
          </p:grpSpPr>
          <p:sp>
            <p:nvSpPr>
              <p:cNvPr id="22" name="Freeform 6">
                <a:extLst>
                  <a:ext uri="{FF2B5EF4-FFF2-40B4-BE49-F238E27FC236}">
                    <a16:creationId xmlns:a16="http://schemas.microsoft.com/office/drawing/2014/main" id="{74E14C90-E480-624D-9582-EF2568560D2C}"/>
                  </a:ext>
                </a:extLst>
              </p:cNvPr>
              <p:cNvSpPr>
                <a:spLocks noEditPoints="1"/>
              </p:cNvSpPr>
              <p:nvPr/>
            </p:nvSpPr>
            <p:spPr bwMode="auto">
              <a:xfrm>
                <a:off x="2806700" y="3725863"/>
                <a:ext cx="292100" cy="446087"/>
              </a:xfrm>
              <a:custGeom>
                <a:avLst/>
                <a:gdLst>
                  <a:gd name="T0" fmla="*/ 0 w 472"/>
                  <a:gd name="T1" fmla="*/ 142 h 721"/>
                  <a:gd name="T2" fmla="*/ 0 w 472"/>
                  <a:gd name="T3" fmla="*/ 609 h 721"/>
                  <a:gd name="T4" fmla="*/ 87 w 472"/>
                  <a:gd name="T5" fmla="*/ 718 h 721"/>
                  <a:gd name="T6" fmla="*/ 177 w 472"/>
                  <a:gd name="T7" fmla="*/ 706 h 721"/>
                  <a:gd name="T8" fmla="*/ 256 w 472"/>
                  <a:gd name="T9" fmla="*/ 716 h 721"/>
                  <a:gd name="T10" fmla="*/ 403 w 472"/>
                  <a:gd name="T11" fmla="*/ 628 h 721"/>
                  <a:gd name="T12" fmla="*/ 470 w 472"/>
                  <a:gd name="T13" fmla="*/ 444 h 721"/>
                  <a:gd name="T14" fmla="*/ 449 w 472"/>
                  <a:gd name="T15" fmla="*/ 359 h 721"/>
                  <a:gd name="T16" fmla="*/ 458 w 472"/>
                  <a:gd name="T17" fmla="*/ 252 h 721"/>
                  <a:gd name="T18" fmla="*/ 390 w 472"/>
                  <a:gd name="T19" fmla="*/ 172 h 721"/>
                  <a:gd name="T20" fmla="*/ 339 w 472"/>
                  <a:gd name="T21" fmla="*/ 83 h 721"/>
                  <a:gd name="T22" fmla="*/ 238 w 472"/>
                  <a:gd name="T23" fmla="*/ 53 h 721"/>
                  <a:gd name="T24" fmla="*/ 121 w 472"/>
                  <a:gd name="T25" fmla="*/ 0 h 721"/>
                  <a:gd name="T26" fmla="*/ 1 w 472"/>
                  <a:gd name="T27" fmla="*/ 99 h 721"/>
                  <a:gd name="T28" fmla="*/ 63 w 472"/>
                  <a:gd name="T29" fmla="*/ 564 h 721"/>
                  <a:gd name="T30" fmla="*/ 113 w 472"/>
                  <a:gd name="T31" fmla="*/ 585 h 721"/>
                  <a:gd name="T32" fmla="*/ 138 w 472"/>
                  <a:gd name="T33" fmla="*/ 534 h 721"/>
                  <a:gd name="T34" fmla="*/ 63 w 472"/>
                  <a:gd name="T35" fmla="*/ 224 h 721"/>
                  <a:gd name="T36" fmla="*/ 165 w 472"/>
                  <a:gd name="T37" fmla="*/ 201 h 721"/>
                  <a:gd name="T38" fmla="*/ 73 w 472"/>
                  <a:gd name="T39" fmla="*/ 158 h 721"/>
                  <a:gd name="T40" fmla="*/ 63 w 472"/>
                  <a:gd name="T41" fmla="*/ 112 h 721"/>
                  <a:gd name="T42" fmla="*/ 133 w 472"/>
                  <a:gd name="T43" fmla="*/ 63 h 721"/>
                  <a:gd name="T44" fmla="*/ 163 w 472"/>
                  <a:gd name="T45" fmla="*/ 99 h 721"/>
                  <a:gd name="T46" fmla="*/ 207 w 472"/>
                  <a:gd name="T47" fmla="*/ 128 h 721"/>
                  <a:gd name="T48" fmla="*/ 208 w 472"/>
                  <a:gd name="T49" fmla="*/ 127 h 721"/>
                  <a:gd name="T50" fmla="*/ 252 w 472"/>
                  <a:gd name="T51" fmla="*/ 115 h 721"/>
                  <a:gd name="T52" fmla="*/ 321 w 472"/>
                  <a:gd name="T53" fmla="*/ 157 h 721"/>
                  <a:gd name="T54" fmla="*/ 216 w 472"/>
                  <a:gd name="T55" fmla="*/ 262 h 721"/>
                  <a:gd name="T56" fmla="*/ 247 w 472"/>
                  <a:gd name="T57" fmla="*/ 294 h 721"/>
                  <a:gd name="T58" fmla="*/ 300 w 472"/>
                  <a:gd name="T59" fmla="*/ 226 h 721"/>
                  <a:gd name="T60" fmla="*/ 398 w 472"/>
                  <a:gd name="T61" fmla="*/ 273 h 721"/>
                  <a:gd name="T62" fmla="*/ 354 w 472"/>
                  <a:gd name="T63" fmla="*/ 304 h 721"/>
                  <a:gd name="T64" fmla="*/ 354 w 472"/>
                  <a:gd name="T65" fmla="*/ 367 h 721"/>
                  <a:gd name="T66" fmla="*/ 408 w 472"/>
                  <a:gd name="T67" fmla="*/ 440 h 721"/>
                  <a:gd name="T68" fmla="*/ 327 w 472"/>
                  <a:gd name="T69" fmla="*/ 422 h 721"/>
                  <a:gd name="T70" fmla="*/ 122 w 472"/>
                  <a:gd name="T71" fmla="*/ 304 h 721"/>
                  <a:gd name="T72" fmla="*/ 122 w 472"/>
                  <a:gd name="T73" fmla="*/ 367 h 721"/>
                  <a:gd name="T74" fmla="*/ 131 w 472"/>
                  <a:gd name="T75" fmla="*/ 435 h 721"/>
                  <a:gd name="T76" fmla="*/ 167 w 472"/>
                  <a:gd name="T77" fmla="*/ 486 h 721"/>
                  <a:gd name="T78" fmla="*/ 357 w 472"/>
                  <a:gd name="T79" fmla="*/ 553 h 721"/>
                  <a:gd name="T80" fmla="*/ 286 w 472"/>
                  <a:gd name="T81" fmla="*/ 648 h 721"/>
                  <a:gd name="T82" fmla="*/ 230 w 472"/>
                  <a:gd name="T83" fmla="*/ 650 h 721"/>
                  <a:gd name="T84" fmla="*/ 211 w 472"/>
                  <a:gd name="T85" fmla="*/ 556 h 721"/>
                  <a:gd name="T86" fmla="*/ 144 w 472"/>
                  <a:gd name="T87" fmla="*/ 652 h 721"/>
                  <a:gd name="T88" fmla="*/ 63 w 472"/>
                  <a:gd name="T89" fmla="*/ 607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721">
                    <a:moveTo>
                      <a:pt x="0" y="112"/>
                    </a:moveTo>
                    <a:cubicBezTo>
                      <a:pt x="0" y="142"/>
                      <a:pt x="0" y="142"/>
                      <a:pt x="0" y="142"/>
                    </a:cubicBezTo>
                    <a:cubicBezTo>
                      <a:pt x="0" y="607"/>
                      <a:pt x="0" y="607"/>
                      <a:pt x="0" y="607"/>
                    </a:cubicBezTo>
                    <a:cubicBezTo>
                      <a:pt x="0" y="609"/>
                      <a:pt x="0" y="609"/>
                      <a:pt x="0" y="609"/>
                    </a:cubicBezTo>
                    <a:cubicBezTo>
                      <a:pt x="1" y="612"/>
                      <a:pt x="1" y="612"/>
                      <a:pt x="1" y="612"/>
                    </a:cubicBezTo>
                    <a:cubicBezTo>
                      <a:pt x="4" y="658"/>
                      <a:pt x="34" y="705"/>
                      <a:pt x="87" y="718"/>
                    </a:cubicBezTo>
                    <a:cubicBezTo>
                      <a:pt x="96" y="720"/>
                      <a:pt x="106" y="721"/>
                      <a:pt x="117" y="721"/>
                    </a:cubicBezTo>
                    <a:cubicBezTo>
                      <a:pt x="140" y="721"/>
                      <a:pt x="160" y="715"/>
                      <a:pt x="177" y="706"/>
                    </a:cubicBezTo>
                    <a:cubicBezTo>
                      <a:pt x="180" y="704"/>
                      <a:pt x="182" y="703"/>
                      <a:pt x="185" y="701"/>
                    </a:cubicBezTo>
                    <a:cubicBezTo>
                      <a:pt x="205" y="709"/>
                      <a:pt x="229" y="716"/>
                      <a:pt x="256" y="716"/>
                    </a:cubicBezTo>
                    <a:cubicBezTo>
                      <a:pt x="272" y="716"/>
                      <a:pt x="289" y="713"/>
                      <a:pt x="305" y="708"/>
                    </a:cubicBezTo>
                    <a:cubicBezTo>
                      <a:pt x="350" y="694"/>
                      <a:pt x="384" y="666"/>
                      <a:pt x="403" y="628"/>
                    </a:cubicBezTo>
                    <a:cubicBezTo>
                      <a:pt x="414" y="606"/>
                      <a:pt x="420" y="580"/>
                      <a:pt x="421" y="552"/>
                    </a:cubicBezTo>
                    <a:cubicBezTo>
                      <a:pt x="445" y="529"/>
                      <a:pt x="467" y="494"/>
                      <a:pt x="470" y="444"/>
                    </a:cubicBezTo>
                    <a:cubicBezTo>
                      <a:pt x="472" y="417"/>
                      <a:pt x="466" y="394"/>
                      <a:pt x="457" y="374"/>
                    </a:cubicBezTo>
                    <a:cubicBezTo>
                      <a:pt x="455" y="369"/>
                      <a:pt x="452" y="364"/>
                      <a:pt x="449" y="359"/>
                    </a:cubicBezTo>
                    <a:cubicBezTo>
                      <a:pt x="449" y="358"/>
                      <a:pt x="450" y="357"/>
                      <a:pt x="450" y="356"/>
                    </a:cubicBezTo>
                    <a:cubicBezTo>
                      <a:pt x="464" y="327"/>
                      <a:pt x="471" y="291"/>
                      <a:pt x="458" y="252"/>
                    </a:cubicBezTo>
                    <a:cubicBezTo>
                      <a:pt x="448" y="224"/>
                      <a:pt x="432" y="204"/>
                      <a:pt x="415" y="190"/>
                    </a:cubicBezTo>
                    <a:cubicBezTo>
                      <a:pt x="407" y="183"/>
                      <a:pt x="399" y="177"/>
                      <a:pt x="390" y="172"/>
                    </a:cubicBezTo>
                    <a:cubicBezTo>
                      <a:pt x="390" y="172"/>
                      <a:pt x="390" y="172"/>
                      <a:pt x="390" y="172"/>
                    </a:cubicBezTo>
                    <a:cubicBezTo>
                      <a:pt x="386" y="141"/>
                      <a:pt x="372" y="108"/>
                      <a:pt x="339" y="83"/>
                    </a:cubicBezTo>
                    <a:cubicBezTo>
                      <a:pt x="313" y="63"/>
                      <a:pt x="283" y="52"/>
                      <a:pt x="252" y="52"/>
                    </a:cubicBezTo>
                    <a:cubicBezTo>
                      <a:pt x="247" y="52"/>
                      <a:pt x="242" y="53"/>
                      <a:pt x="238" y="53"/>
                    </a:cubicBezTo>
                    <a:cubicBezTo>
                      <a:pt x="217" y="27"/>
                      <a:pt x="185" y="4"/>
                      <a:pt x="138" y="1"/>
                    </a:cubicBezTo>
                    <a:cubicBezTo>
                      <a:pt x="132" y="0"/>
                      <a:pt x="127" y="0"/>
                      <a:pt x="121" y="0"/>
                    </a:cubicBezTo>
                    <a:cubicBezTo>
                      <a:pt x="64" y="0"/>
                      <a:pt x="34" y="26"/>
                      <a:pt x="19" y="48"/>
                    </a:cubicBezTo>
                    <a:cubicBezTo>
                      <a:pt x="9" y="62"/>
                      <a:pt x="3" y="80"/>
                      <a:pt x="1" y="99"/>
                    </a:cubicBezTo>
                    <a:cubicBezTo>
                      <a:pt x="1" y="103"/>
                      <a:pt x="0" y="108"/>
                      <a:pt x="0" y="112"/>
                    </a:cubicBezTo>
                    <a:close/>
                    <a:moveTo>
                      <a:pt x="63" y="564"/>
                    </a:moveTo>
                    <a:cubicBezTo>
                      <a:pt x="78" y="561"/>
                      <a:pt x="88" y="573"/>
                      <a:pt x="88" y="573"/>
                    </a:cubicBezTo>
                    <a:cubicBezTo>
                      <a:pt x="95" y="581"/>
                      <a:pt x="104" y="585"/>
                      <a:pt x="113" y="585"/>
                    </a:cubicBezTo>
                    <a:cubicBezTo>
                      <a:pt x="120" y="585"/>
                      <a:pt x="127" y="583"/>
                      <a:pt x="133" y="578"/>
                    </a:cubicBezTo>
                    <a:cubicBezTo>
                      <a:pt x="146" y="568"/>
                      <a:pt x="149" y="548"/>
                      <a:pt x="138" y="534"/>
                    </a:cubicBezTo>
                    <a:cubicBezTo>
                      <a:pt x="121" y="513"/>
                      <a:pt x="93" y="499"/>
                      <a:pt x="63" y="501"/>
                    </a:cubicBezTo>
                    <a:cubicBezTo>
                      <a:pt x="63" y="419"/>
                      <a:pt x="63" y="307"/>
                      <a:pt x="63" y="224"/>
                    </a:cubicBezTo>
                    <a:cubicBezTo>
                      <a:pt x="86" y="232"/>
                      <a:pt x="111" y="232"/>
                      <a:pt x="133" y="232"/>
                    </a:cubicBezTo>
                    <a:cubicBezTo>
                      <a:pt x="150" y="232"/>
                      <a:pt x="165" y="218"/>
                      <a:pt x="165" y="201"/>
                    </a:cubicBezTo>
                    <a:cubicBezTo>
                      <a:pt x="165" y="183"/>
                      <a:pt x="150" y="169"/>
                      <a:pt x="133" y="169"/>
                    </a:cubicBezTo>
                    <a:cubicBezTo>
                      <a:pt x="105" y="169"/>
                      <a:pt x="83" y="168"/>
                      <a:pt x="73" y="158"/>
                    </a:cubicBezTo>
                    <a:cubicBezTo>
                      <a:pt x="68" y="153"/>
                      <a:pt x="65" y="145"/>
                      <a:pt x="63" y="136"/>
                    </a:cubicBezTo>
                    <a:cubicBezTo>
                      <a:pt x="63" y="123"/>
                      <a:pt x="63" y="114"/>
                      <a:pt x="63" y="112"/>
                    </a:cubicBezTo>
                    <a:cubicBezTo>
                      <a:pt x="63" y="100"/>
                      <a:pt x="65" y="63"/>
                      <a:pt x="121" y="63"/>
                    </a:cubicBezTo>
                    <a:cubicBezTo>
                      <a:pt x="125" y="63"/>
                      <a:pt x="129" y="63"/>
                      <a:pt x="133" y="63"/>
                    </a:cubicBezTo>
                    <a:cubicBezTo>
                      <a:pt x="149" y="65"/>
                      <a:pt x="162" y="70"/>
                      <a:pt x="172" y="77"/>
                    </a:cubicBezTo>
                    <a:cubicBezTo>
                      <a:pt x="166" y="82"/>
                      <a:pt x="163" y="90"/>
                      <a:pt x="163" y="99"/>
                    </a:cubicBezTo>
                    <a:cubicBezTo>
                      <a:pt x="163" y="116"/>
                      <a:pt x="177" y="130"/>
                      <a:pt x="194" y="130"/>
                    </a:cubicBezTo>
                    <a:cubicBezTo>
                      <a:pt x="198" y="130"/>
                      <a:pt x="203" y="129"/>
                      <a:pt x="207" y="128"/>
                    </a:cubicBezTo>
                    <a:cubicBezTo>
                      <a:pt x="207" y="128"/>
                      <a:pt x="207" y="128"/>
                      <a:pt x="207" y="128"/>
                    </a:cubicBezTo>
                    <a:cubicBezTo>
                      <a:pt x="207" y="128"/>
                      <a:pt x="207" y="128"/>
                      <a:pt x="208" y="127"/>
                    </a:cubicBezTo>
                    <a:cubicBezTo>
                      <a:pt x="210" y="126"/>
                      <a:pt x="212" y="125"/>
                      <a:pt x="213" y="124"/>
                    </a:cubicBezTo>
                    <a:cubicBezTo>
                      <a:pt x="221" y="121"/>
                      <a:pt x="235" y="115"/>
                      <a:pt x="252" y="115"/>
                    </a:cubicBezTo>
                    <a:cubicBezTo>
                      <a:pt x="266" y="115"/>
                      <a:pt x="284" y="120"/>
                      <a:pt x="301" y="133"/>
                    </a:cubicBezTo>
                    <a:cubicBezTo>
                      <a:pt x="310" y="140"/>
                      <a:pt x="317" y="148"/>
                      <a:pt x="321" y="157"/>
                    </a:cubicBezTo>
                    <a:cubicBezTo>
                      <a:pt x="303" y="158"/>
                      <a:pt x="285" y="162"/>
                      <a:pt x="270" y="171"/>
                    </a:cubicBezTo>
                    <a:cubicBezTo>
                      <a:pt x="237" y="189"/>
                      <a:pt x="217" y="222"/>
                      <a:pt x="216" y="262"/>
                    </a:cubicBezTo>
                    <a:cubicBezTo>
                      <a:pt x="215" y="279"/>
                      <a:pt x="229" y="294"/>
                      <a:pt x="246" y="294"/>
                    </a:cubicBezTo>
                    <a:cubicBezTo>
                      <a:pt x="246" y="294"/>
                      <a:pt x="247" y="294"/>
                      <a:pt x="247" y="294"/>
                    </a:cubicBezTo>
                    <a:cubicBezTo>
                      <a:pt x="264" y="294"/>
                      <a:pt x="278" y="281"/>
                      <a:pt x="279" y="264"/>
                    </a:cubicBezTo>
                    <a:cubicBezTo>
                      <a:pt x="279" y="247"/>
                      <a:pt x="287" y="234"/>
                      <a:pt x="300" y="226"/>
                    </a:cubicBezTo>
                    <a:cubicBezTo>
                      <a:pt x="315" y="218"/>
                      <a:pt x="336" y="218"/>
                      <a:pt x="356" y="226"/>
                    </a:cubicBezTo>
                    <a:cubicBezTo>
                      <a:pt x="372" y="234"/>
                      <a:pt x="390" y="248"/>
                      <a:pt x="398" y="273"/>
                    </a:cubicBezTo>
                    <a:cubicBezTo>
                      <a:pt x="403" y="287"/>
                      <a:pt x="403" y="301"/>
                      <a:pt x="399" y="313"/>
                    </a:cubicBezTo>
                    <a:cubicBezTo>
                      <a:pt x="386" y="308"/>
                      <a:pt x="371" y="304"/>
                      <a:pt x="354" y="304"/>
                    </a:cubicBezTo>
                    <a:cubicBezTo>
                      <a:pt x="337" y="304"/>
                      <a:pt x="323" y="318"/>
                      <a:pt x="323" y="336"/>
                    </a:cubicBezTo>
                    <a:cubicBezTo>
                      <a:pt x="323" y="353"/>
                      <a:pt x="337" y="367"/>
                      <a:pt x="354" y="367"/>
                    </a:cubicBezTo>
                    <a:cubicBezTo>
                      <a:pt x="364" y="367"/>
                      <a:pt x="373" y="370"/>
                      <a:pt x="379" y="373"/>
                    </a:cubicBezTo>
                    <a:cubicBezTo>
                      <a:pt x="392" y="385"/>
                      <a:pt x="410" y="406"/>
                      <a:pt x="408" y="440"/>
                    </a:cubicBezTo>
                    <a:cubicBezTo>
                      <a:pt x="407" y="458"/>
                      <a:pt x="402" y="472"/>
                      <a:pt x="396" y="483"/>
                    </a:cubicBezTo>
                    <a:cubicBezTo>
                      <a:pt x="379" y="459"/>
                      <a:pt x="355" y="437"/>
                      <a:pt x="327" y="422"/>
                    </a:cubicBezTo>
                    <a:cubicBezTo>
                      <a:pt x="297" y="406"/>
                      <a:pt x="266" y="398"/>
                      <a:pt x="235" y="399"/>
                    </a:cubicBezTo>
                    <a:cubicBezTo>
                      <a:pt x="226" y="344"/>
                      <a:pt x="181" y="304"/>
                      <a:pt x="122" y="304"/>
                    </a:cubicBezTo>
                    <a:cubicBezTo>
                      <a:pt x="105" y="304"/>
                      <a:pt x="91" y="318"/>
                      <a:pt x="91" y="336"/>
                    </a:cubicBezTo>
                    <a:cubicBezTo>
                      <a:pt x="91" y="353"/>
                      <a:pt x="105" y="367"/>
                      <a:pt x="122" y="367"/>
                    </a:cubicBezTo>
                    <a:cubicBezTo>
                      <a:pt x="153" y="367"/>
                      <a:pt x="170" y="389"/>
                      <a:pt x="173" y="412"/>
                    </a:cubicBezTo>
                    <a:cubicBezTo>
                      <a:pt x="158" y="418"/>
                      <a:pt x="144" y="425"/>
                      <a:pt x="131" y="435"/>
                    </a:cubicBezTo>
                    <a:cubicBezTo>
                      <a:pt x="117" y="444"/>
                      <a:pt x="113" y="464"/>
                      <a:pt x="123" y="478"/>
                    </a:cubicBezTo>
                    <a:cubicBezTo>
                      <a:pt x="133" y="493"/>
                      <a:pt x="152" y="496"/>
                      <a:pt x="167" y="486"/>
                    </a:cubicBezTo>
                    <a:cubicBezTo>
                      <a:pt x="223" y="447"/>
                      <a:pt x="272" y="464"/>
                      <a:pt x="297" y="477"/>
                    </a:cubicBezTo>
                    <a:cubicBezTo>
                      <a:pt x="335" y="497"/>
                      <a:pt x="357" y="532"/>
                      <a:pt x="357" y="553"/>
                    </a:cubicBezTo>
                    <a:cubicBezTo>
                      <a:pt x="357" y="555"/>
                      <a:pt x="357" y="558"/>
                      <a:pt x="357" y="561"/>
                    </a:cubicBezTo>
                    <a:cubicBezTo>
                      <a:pt x="353" y="602"/>
                      <a:pt x="333" y="634"/>
                      <a:pt x="286" y="648"/>
                    </a:cubicBezTo>
                    <a:cubicBezTo>
                      <a:pt x="276" y="651"/>
                      <a:pt x="265" y="653"/>
                      <a:pt x="256" y="653"/>
                    </a:cubicBezTo>
                    <a:cubicBezTo>
                      <a:pt x="247" y="653"/>
                      <a:pt x="238" y="652"/>
                      <a:pt x="230" y="650"/>
                    </a:cubicBezTo>
                    <a:cubicBezTo>
                      <a:pt x="240" y="631"/>
                      <a:pt x="245" y="609"/>
                      <a:pt x="244" y="587"/>
                    </a:cubicBezTo>
                    <a:cubicBezTo>
                      <a:pt x="243" y="569"/>
                      <a:pt x="229" y="556"/>
                      <a:pt x="211" y="556"/>
                    </a:cubicBezTo>
                    <a:cubicBezTo>
                      <a:pt x="194" y="557"/>
                      <a:pt x="180" y="572"/>
                      <a:pt x="181" y="589"/>
                    </a:cubicBezTo>
                    <a:cubicBezTo>
                      <a:pt x="182" y="615"/>
                      <a:pt x="167" y="639"/>
                      <a:pt x="144" y="652"/>
                    </a:cubicBezTo>
                    <a:cubicBezTo>
                      <a:pt x="137" y="656"/>
                      <a:pt x="128" y="658"/>
                      <a:pt x="117" y="658"/>
                    </a:cubicBezTo>
                    <a:cubicBezTo>
                      <a:pt x="67" y="658"/>
                      <a:pt x="63" y="607"/>
                      <a:pt x="63" y="607"/>
                    </a:cubicBezTo>
                    <a:cubicBezTo>
                      <a:pt x="63" y="607"/>
                      <a:pt x="63" y="591"/>
                      <a:pt x="63" y="56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7">
                <a:extLst>
                  <a:ext uri="{FF2B5EF4-FFF2-40B4-BE49-F238E27FC236}">
                    <a16:creationId xmlns:a16="http://schemas.microsoft.com/office/drawing/2014/main" id="{EB775C0A-617A-0442-B4D2-538CD78411ED}"/>
                  </a:ext>
                </a:extLst>
              </p:cNvPr>
              <p:cNvSpPr>
                <a:spLocks noEditPoints="1"/>
              </p:cNvSpPr>
              <p:nvPr/>
            </p:nvSpPr>
            <p:spPr bwMode="auto">
              <a:xfrm>
                <a:off x="2498725" y="3725863"/>
                <a:ext cx="292100" cy="446087"/>
              </a:xfrm>
              <a:custGeom>
                <a:avLst/>
                <a:gdLst>
                  <a:gd name="T0" fmla="*/ 453 w 472"/>
                  <a:gd name="T1" fmla="*/ 48 h 721"/>
                  <a:gd name="T2" fmla="*/ 334 w 472"/>
                  <a:gd name="T3" fmla="*/ 1 h 721"/>
                  <a:gd name="T4" fmla="*/ 221 w 472"/>
                  <a:gd name="T5" fmla="*/ 52 h 721"/>
                  <a:gd name="T6" fmla="*/ 82 w 472"/>
                  <a:gd name="T7" fmla="*/ 172 h 721"/>
                  <a:gd name="T8" fmla="*/ 57 w 472"/>
                  <a:gd name="T9" fmla="*/ 190 h 721"/>
                  <a:gd name="T10" fmla="*/ 22 w 472"/>
                  <a:gd name="T11" fmla="*/ 356 h 721"/>
                  <a:gd name="T12" fmla="*/ 15 w 472"/>
                  <a:gd name="T13" fmla="*/ 374 h 721"/>
                  <a:gd name="T14" fmla="*/ 51 w 472"/>
                  <a:gd name="T15" fmla="*/ 552 h 721"/>
                  <a:gd name="T16" fmla="*/ 167 w 472"/>
                  <a:gd name="T17" fmla="*/ 708 h 721"/>
                  <a:gd name="T18" fmla="*/ 287 w 472"/>
                  <a:gd name="T19" fmla="*/ 701 h 721"/>
                  <a:gd name="T20" fmla="*/ 355 w 472"/>
                  <a:gd name="T21" fmla="*/ 721 h 721"/>
                  <a:gd name="T22" fmla="*/ 471 w 472"/>
                  <a:gd name="T23" fmla="*/ 612 h 721"/>
                  <a:gd name="T24" fmla="*/ 472 w 472"/>
                  <a:gd name="T25" fmla="*/ 607 h 721"/>
                  <a:gd name="T26" fmla="*/ 472 w 472"/>
                  <a:gd name="T27" fmla="*/ 112 h 721"/>
                  <a:gd name="T28" fmla="*/ 409 w 472"/>
                  <a:gd name="T29" fmla="*/ 607 h 721"/>
                  <a:gd name="T30" fmla="*/ 328 w 472"/>
                  <a:gd name="T31" fmla="*/ 652 h 721"/>
                  <a:gd name="T32" fmla="*/ 261 w 472"/>
                  <a:gd name="T33" fmla="*/ 556 h 721"/>
                  <a:gd name="T34" fmla="*/ 242 w 472"/>
                  <a:gd name="T35" fmla="*/ 650 h 721"/>
                  <a:gd name="T36" fmla="*/ 186 w 472"/>
                  <a:gd name="T37" fmla="*/ 648 h 721"/>
                  <a:gd name="T38" fmla="*/ 115 w 472"/>
                  <a:gd name="T39" fmla="*/ 553 h 721"/>
                  <a:gd name="T40" fmla="*/ 305 w 472"/>
                  <a:gd name="T41" fmla="*/ 486 h 721"/>
                  <a:gd name="T42" fmla="*/ 341 w 472"/>
                  <a:gd name="T43" fmla="*/ 435 h 721"/>
                  <a:gd name="T44" fmla="*/ 350 w 472"/>
                  <a:gd name="T45" fmla="*/ 367 h 721"/>
                  <a:gd name="T46" fmla="*/ 350 w 472"/>
                  <a:gd name="T47" fmla="*/ 304 h 721"/>
                  <a:gd name="T48" fmla="*/ 145 w 472"/>
                  <a:gd name="T49" fmla="*/ 422 h 721"/>
                  <a:gd name="T50" fmla="*/ 64 w 472"/>
                  <a:gd name="T51" fmla="*/ 440 h 721"/>
                  <a:gd name="T52" fmla="*/ 118 w 472"/>
                  <a:gd name="T53" fmla="*/ 367 h 721"/>
                  <a:gd name="T54" fmla="*/ 118 w 472"/>
                  <a:gd name="T55" fmla="*/ 304 h 721"/>
                  <a:gd name="T56" fmla="*/ 74 w 472"/>
                  <a:gd name="T57" fmla="*/ 273 h 721"/>
                  <a:gd name="T58" fmla="*/ 172 w 472"/>
                  <a:gd name="T59" fmla="*/ 226 h 721"/>
                  <a:gd name="T60" fmla="*/ 225 w 472"/>
                  <a:gd name="T61" fmla="*/ 294 h 721"/>
                  <a:gd name="T62" fmla="*/ 256 w 472"/>
                  <a:gd name="T63" fmla="*/ 262 h 721"/>
                  <a:gd name="T64" fmla="*/ 151 w 472"/>
                  <a:gd name="T65" fmla="*/ 157 h 721"/>
                  <a:gd name="T66" fmla="*/ 221 w 472"/>
                  <a:gd name="T67" fmla="*/ 115 h 721"/>
                  <a:gd name="T68" fmla="*/ 264 w 472"/>
                  <a:gd name="T69" fmla="*/ 127 h 721"/>
                  <a:gd name="T70" fmla="*/ 265 w 472"/>
                  <a:gd name="T71" fmla="*/ 128 h 721"/>
                  <a:gd name="T72" fmla="*/ 309 w 472"/>
                  <a:gd name="T73" fmla="*/ 99 h 721"/>
                  <a:gd name="T74" fmla="*/ 339 w 472"/>
                  <a:gd name="T75" fmla="*/ 63 h 721"/>
                  <a:gd name="T76" fmla="*/ 409 w 472"/>
                  <a:gd name="T77" fmla="*/ 112 h 721"/>
                  <a:gd name="T78" fmla="*/ 399 w 472"/>
                  <a:gd name="T79" fmla="*/ 158 h 721"/>
                  <a:gd name="T80" fmla="*/ 307 w 472"/>
                  <a:gd name="T81" fmla="*/ 201 h 721"/>
                  <a:gd name="T82" fmla="*/ 409 w 472"/>
                  <a:gd name="T83" fmla="*/ 224 h 721"/>
                  <a:gd name="T84" fmla="*/ 334 w 472"/>
                  <a:gd name="T85" fmla="*/ 534 h 721"/>
                  <a:gd name="T86" fmla="*/ 359 w 472"/>
                  <a:gd name="T87" fmla="*/ 585 h 721"/>
                  <a:gd name="T88" fmla="*/ 409 w 472"/>
                  <a:gd name="T89" fmla="*/ 564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721">
                    <a:moveTo>
                      <a:pt x="471" y="99"/>
                    </a:moveTo>
                    <a:cubicBezTo>
                      <a:pt x="469" y="80"/>
                      <a:pt x="463" y="62"/>
                      <a:pt x="453" y="48"/>
                    </a:cubicBezTo>
                    <a:cubicBezTo>
                      <a:pt x="438" y="26"/>
                      <a:pt x="408" y="0"/>
                      <a:pt x="351" y="0"/>
                    </a:cubicBezTo>
                    <a:cubicBezTo>
                      <a:pt x="345" y="0"/>
                      <a:pt x="340" y="0"/>
                      <a:pt x="334" y="1"/>
                    </a:cubicBezTo>
                    <a:cubicBezTo>
                      <a:pt x="287" y="4"/>
                      <a:pt x="255" y="27"/>
                      <a:pt x="234" y="53"/>
                    </a:cubicBezTo>
                    <a:cubicBezTo>
                      <a:pt x="230" y="53"/>
                      <a:pt x="225" y="52"/>
                      <a:pt x="221" y="52"/>
                    </a:cubicBezTo>
                    <a:cubicBezTo>
                      <a:pt x="189" y="52"/>
                      <a:pt x="159" y="63"/>
                      <a:pt x="133" y="83"/>
                    </a:cubicBezTo>
                    <a:cubicBezTo>
                      <a:pt x="100" y="108"/>
                      <a:pt x="86" y="141"/>
                      <a:pt x="82" y="172"/>
                    </a:cubicBezTo>
                    <a:cubicBezTo>
                      <a:pt x="82" y="172"/>
                      <a:pt x="82" y="172"/>
                      <a:pt x="82" y="172"/>
                    </a:cubicBezTo>
                    <a:cubicBezTo>
                      <a:pt x="73" y="177"/>
                      <a:pt x="65" y="183"/>
                      <a:pt x="57" y="190"/>
                    </a:cubicBezTo>
                    <a:cubicBezTo>
                      <a:pt x="40" y="204"/>
                      <a:pt x="24" y="224"/>
                      <a:pt x="14" y="252"/>
                    </a:cubicBezTo>
                    <a:cubicBezTo>
                      <a:pt x="1" y="291"/>
                      <a:pt x="8" y="327"/>
                      <a:pt x="22" y="356"/>
                    </a:cubicBezTo>
                    <a:cubicBezTo>
                      <a:pt x="22" y="357"/>
                      <a:pt x="23" y="358"/>
                      <a:pt x="23" y="359"/>
                    </a:cubicBezTo>
                    <a:cubicBezTo>
                      <a:pt x="20" y="364"/>
                      <a:pt x="17" y="369"/>
                      <a:pt x="15" y="374"/>
                    </a:cubicBezTo>
                    <a:cubicBezTo>
                      <a:pt x="6" y="394"/>
                      <a:pt x="0" y="417"/>
                      <a:pt x="2" y="444"/>
                    </a:cubicBezTo>
                    <a:cubicBezTo>
                      <a:pt x="5" y="494"/>
                      <a:pt x="27" y="529"/>
                      <a:pt x="51" y="552"/>
                    </a:cubicBezTo>
                    <a:cubicBezTo>
                      <a:pt x="52" y="580"/>
                      <a:pt x="58" y="606"/>
                      <a:pt x="69" y="628"/>
                    </a:cubicBezTo>
                    <a:cubicBezTo>
                      <a:pt x="88" y="666"/>
                      <a:pt x="122" y="694"/>
                      <a:pt x="167" y="708"/>
                    </a:cubicBezTo>
                    <a:cubicBezTo>
                      <a:pt x="183" y="713"/>
                      <a:pt x="200" y="716"/>
                      <a:pt x="216" y="716"/>
                    </a:cubicBezTo>
                    <a:cubicBezTo>
                      <a:pt x="243" y="716"/>
                      <a:pt x="267" y="709"/>
                      <a:pt x="287" y="701"/>
                    </a:cubicBezTo>
                    <a:cubicBezTo>
                      <a:pt x="290" y="703"/>
                      <a:pt x="292" y="704"/>
                      <a:pt x="295" y="706"/>
                    </a:cubicBezTo>
                    <a:cubicBezTo>
                      <a:pt x="312" y="715"/>
                      <a:pt x="332" y="721"/>
                      <a:pt x="355" y="721"/>
                    </a:cubicBezTo>
                    <a:cubicBezTo>
                      <a:pt x="366" y="721"/>
                      <a:pt x="376" y="720"/>
                      <a:pt x="385" y="718"/>
                    </a:cubicBezTo>
                    <a:cubicBezTo>
                      <a:pt x="438" y="705"/>
                      <a:pt x="468" y="658"/>
                      <a:pt x="471" y="612"/>
                    </a:cubicBezTo>
                    <a:cubicBezTo>
                      <a:pt x="472" y="609"/>
                      <a:pt x="472" y="609"/>
                      <a:pt x="472" y="609"/>
                    </a:cubicBezTo>
                    <a:cubicBezTo>
                      <a:pt x="472" y="607"/>
                      <a:pt x="472" y="607"/>
                      <a:pt x="472" y="607"/>
                    </a:cubicBezTo>
                    <a:cubicBezTo>
                      <a:pt x="472" y="142"/>
                      <a:pt x="472" y="142"/>
                      <a:pt x="472" y="142"/>
                    </a:cubicBezTo>
                    <a:cubicBezTo>
                      <a:pt x="472" y="112"/>
                      <a:pt x="472" y="112"/>
                      <a:pt x="472" y="112"/>
                    </a:cubicBezTo>
                    <a:cubicBezTo>
                      <a:pt x="472" y="108"/>
                      <a:pt x="471" y="103"/>
                      <a:pt x="471" y="99"/>
                    </a:cubicBezTo>
                    <a:close/>
                    <a:moveTo>
                      <a:pt x="409" y="607"/>
                    </a:moveTo>
                    <a:cubicBezTo>
                      <a:pt x="409" y="607"/>
                      <a:pt x="405" y="658"/>
                      <a:pt x="355" y="658"/>
                    </a:cubicBezTo>
                    <a:cubicBezTo>
                      <a:pt x="344" y="658"/>
                      <a:pt x="335" y="656"/>
                      <a:pt x="328" y="652"/>
                    </a:cubicBezTo>
                    <a:cubicBezTo>
                      <a:pt x="305" y="639"/>
                      <a:pt x="290" y="615"/>
                      <a:pt x="291" y="589"/>
                    </a:cubicBezTo>
                    <a:cubicBezTo>
                      <a:pt x="292" y="572"/>
                      <a:pt x="278" y="557"/>
                      <a:pt x="261" y="556"/>
                    </a:cubicBezTo>
                    <a:cubicBezTo>
                      <a:pt x="243" y="556"/>
                      <a:pt x="229" y="569"/>
                      <a:pt x="228" y="587"/>
                    </a:cubicBezTo>
                    <a:cubicBezTo>
                      <a:pt x="227" y="609"/>
                      <a:pt x="232" y="631"/>
                      <a:pt x="242" y="650"/>
                    </a:cubicBezTo>
                    <a:cubicBezTo>
                      <a:pt x="234" y="652"/>
                      <a:pt x="225" y="653"/>
                      <a:pt x="216" y="653"/>
                    </a:cubicBezTo>
                    <a:cubicBezTo>
                      <a:pt x="207" y="653"/>
                      <a:pt x="196" y="651"/>
                      <a:pt x="186" y="648"/>
                    </a:cubicBezTo>
                    <a:cubicBezTo>
                      <a:pt x="139" y="634"/>
                      <a:pt x="119" y="602"/>
                      <a:pt x="115" y="561"/>
                    </a:cubicBezTo>
                    <a:cubicBezTo>
                      <a:pt x="115" y="558"/>
                      <a:pt x="115" y="555"/>
                      <a:pt x="115" y="553"/>
                    </a:cubicBezTo>
                    <a:cubicBezTo>
                      <a:pt x="115" y="532"/>
                      <a:pt x="137" y="497"/>
                      <a:pt x="175" y="477"/>
                    </a:cubicBezTo>
                    <a:cubicBezTo>
                      <a:pt x="200" y="464"/>
                      <a:pt x="249" y="447"/>
                      <a:pt x="305" y="486"/>
                    </a:cubicBezTo>
                    <a:cubicBezTo>
                      <a:pt x="320" y="496"/>
                      <a:pt x="339" y="493"/>
                      <a:pt x="349" y="478"/>
                    </a:cubicBezTo>
                    <a:cubicBezTo>
                      <a:pt x="359" y="464"/>
                      <a:pt x="355" y="444"/>
                      <a:pt x="341" y="435"/>
                    </a:cubicBezTo>
                    <a:cubicBezTo>
                      <a:pt x="328" y="425"/>
                      <a:pt x="314" y="418"/>
                      <a:pt x="299" y="412"/>
                    </a:cubicBezTo>
                    <a:cubicBezTo>
                      <a:pt x="302" y="389"/>
                      <a:pt x="319" y="367"/>
                      <a:pt x="350" y="367"/>
                    </a:cubicBezTo>
                    <a:cubicBezTo>
                      <a:pt x="367" y="367"/>
                      <a:pt x="381" y="353"/>
                      <a:pt x="381" y="336"/>
                    </a:cubicBezTo>
                    <a:cubicBezTo>
                      <a:pt x="381" y="318"/>
                      <a:pt x="367" y="304"/>
                      <a:pt x="350" y="304"/>
                    </a:cubicBezTo>
                    <a:cubicBezTo>
                      <a:pt x="291" y="304"/>
                      <a:pt x="246" y="344"/>
                      <a:pt x="237" y="399"/>
                    </a:cubicBezTo>
                    <a:cubicBezTo>
                      <a:pt x="206" y="398"/>
                      <a:pt x="175" y="406"/>
                      <a:pt x="145" y="422"/>
                    </a:cubicBezTo>
                    <a:cubicBezTo>
                      <a:pt x="117" y="437"/>
                      <a:pt x="93" y="459"/>
                      <a:pt x="76" y="483"/>
                    </a:cubicBezTo>
                    <a:cubicBezTo>
                      <a:pt x="70" y="472"/>
                      <a:pt x="65" y="458"/>
                      <a:pt x="64" y="440"/>
                    </a:cubicBezTo>
                    <a:cubicBezTo>
                      <a:pt x="62" y="406"/>
                      <a:pt x="80" y="385"/>
                      <a:pt x="93" y="373"/>
                    </a:cubicBezTo>
                    <a:cubicBezTo>
                      <a:pt x="99" y="370"/>
                      <a:pt x="108" y="367"/>
                      <a:pt x="118" y="367"/>
                    </a:cubicBezTo>
                    <a:cubicBezTo>
                      <a:pt x="135" y="367"/>
                      <a:pt x="149" y="353"/>
                      <a:pt x="149" y="336"/>
                    </a:cubicBezTo>
                    <a:cubicBezTo>
                      <a:pt x="149" y="318"/>
                      <a:pt x="135" y="304"/>
                      <a:pt x="118" y="304"/>
                    </a:cubicBezTo>
                    <a:cubicBezTo>
                      <a:pt x="101" y="304"/>
                      <a:pt x="86" y="308"/>
                      <a:pt x="73" y="313"/>
                    </a:cubicBezTo>
                    <a:cubicBezTo>
                      <a:pt x="69" y="301"/>
                      <a:pt x="69" y="287"/>
                      <a:pt x="74" y="273"/>
                    </a:cubicBezTo>
                    <a:cubicBezTo>
                      <a:pt x="82" y="248"/>
                      <a:pt x="100" y="234"/>
                      <a:pt x="116" y="226"/>
                    </a:cubicBezTo>
                    <a:cubicBezTo>
                      <a:pt x="136" y="218"/>
                      <a:pt x="157" y="218"/>
                      <a:pt x="172" y="226"/>
                    </a:cubicBezTo>
                    <a:cubicBezTo>
                      <a:pt x="185" y="234"/>
                      <a:pt x="193" y="247"/>
                      <a:pt x="193" y="264"/>
                    </a:cubicBezTo>
                    <a:cubicBezTo>
                      <a:pt x="194" y="281"/>
                      <a:pt x="208" y="294"/>
                      <a:pt x="225" y="294"/>
                    </a:cubicBezTo>
                    <a:cubicBezTo>
                      <a:pt x="225" y="294"/>
                      <a:pt x="226" y="294"/>
                      <a:pt x="226" y="294"/>
                    </a:cubicBezTo>
                    <a:cubicBezTo>
                      <a:pt x="243" y="294"/>
                      <a:pt x="257" y="279"/>
                      <a:pt x="256" y="262"/>
                    </a:cubicBezTo>
                    <a:cubicBezTo>
                      <a:pt x="255" y="222"/>
                      <a:pt x="235" y="189"/>
                      <a:pt x="202" y="171"/>
                    </a:cubicBezTo>
                    <a:cubicBezTo>
                      <a:pt x="187" y="162"/>
                      <a:pt x="169" y="158"/>
                      <a:pt x="151" y="157"/>
                    </a:cubicBezTo>
                    <a:cubicBezTo>
                      <a:pt x="155" y="148"/>
                      <a:pt x="162" y="140"/>
                      <a:pt x="171" y="133"/>
                    </a:cubicBezTo>
                    <a:cubicBezTo>
                      <a:pt x="188" y="120"/>
                      <a:pt x="206" y="115"/>
                      <a:pt x="221" y="115"/>
                    </a:cubicBezTo>
                    <a:cubicBezTo>
                      <a:pt x="237" y="115"/>
                      <a:pt x="251" y="121"/>
                      <a:pt x="259" y="124"/>
                    </a:cubicBezTo>
                    <a:cubicBezTo>
                      <a:pt x="260" y="125"/>
                      <a:pt x="262" y="126"/>
                      <a:pt x="264" y="127"/>
                    </a:cubicBezTo>
                    <a:cubicBezTo>
                      <a:pt x="265" y="128"/>
                      <a:pt x="265" y="128"/>
                      <a:pt x="265" y="128"/>
                    </a:cubicBezTo>
                    <a:cubicBezTo>
                      <a:pt x="265" y="128"/>
                      <a:pt x="265" y="128"/>
                      <a:pt x="265" y="128"/>
                    </a:cubicBezTo>
                    <a:cubicBezTo>
                      <a:pt x="269" y="129"/>
                      <a:pt x="274" y="130"/>
                      <a:pt x="278" y="130"/>
                    </a:cubicBezTo>
                    <a:cubicBezTo>
                      <a:pt x="295" y="130"/>
                      <a:pt x="309" y="116"/>
                      <a:pt x="309" y="99"/>
                    </a:cubicBezTo>
                    <a:cubicBezTo>
                      <a:pt x="309" y="90"/>
                      <a:pt x="306" y="82"/>
                      <a:pt x="300" y="77"/>
                    </a:cubicBezTo>
                    <a:cubicBezTo>
                      <a:pt x="310" y="70"/>
                      <a:pt x="323" y="65"/>
                      <a:pt x="339" y="63"/>
                    </a:cubicBezTo>
                    <a:cubicBezTo>
                      <a:pt x="343" y="63"/>
                      <a:pt x="347" y="63"/>
                      <a:pt x="351" y="63"/>
                    </a:cubicBezTo>
                    <a:cubicBezTo>
                      <a:pt x="407" y="63"/>
                      <a:pt x="409" y="100"/>
                      <a:pt x="409" y="112"/>
                    </a:cubicBezTo>
                    <a:cubicBezTo>
                      <a:pt x="409" y="114"/>
                      <a:pt x="409" y="123"/>
                      <a:pt x="409" y="136"/>
                    </a:cubicBezTo>
                    <a:cubicBezTo>
                      <a:pt x="407" y="145"/>
                      <a:pt x="404" y="153"/>
                      <a:pt x="399" y="158"/>
                    </a:cubicBezTo>
                    <a:cubicBezTo>
                      <a:pt x="389" y="168"/>
                      <a:pt x="367" y="169"/>
                      <a:pt x="339" y="169"/>
                    </a:cubicBezTo>
                    <a:cubicBezTo>
                      <a:pt x="322" y="169"/>
                      <a:pt x="307" y="183"/>
                      <a:pt x="307" y="201"/>
                    </a:cubicBezTo>
                    <a:cubicBezTo>
                      <a:pt x="307" y="218"/>
                      <a:pt x="322" y="232"/>
                      <a:pt x="339" y="232"/>
                    </a:cubicBezTo>
                    <a:cubicBezTo>
                      <a:pt x="361" y="232"/>
                      <a:pt x="386" y="232"/>
                      <a:pt x="409" y="224"/>
                    </a:cubicBezTo>
                    <a:cubicBezTo>
                      <a:pt x="409" y="307"/>
                      <a:pt x="409" y="419"/>
                      <a:pt x="409" y="501"/>
                    </a:cubicBezTo>
                    <a:cubicBezTo>
                      <a:pt x="379" y="499"/>
                      <a:pt x="351" y="513"/>
                      <a:pt x="334" y="534"/>
                    </a:cubicBezTo>
                    <a:cubicBezTo>
                      <a:pt x="323" y="548"/>
                      <a:pt x="326" y="568"/>
                      <a:pt x="339" y="578"/>
                    </a:cubicBezTo>
                    <a:cubicBezTo>
                      <a:pt x="345" y="583"/>
                      <a:pt x="352" y="585"/>
                      <a:pt x="359" y="585"/>
                    </a:cubicBezTo>
                    <a:cubicBezTo>
                      <a:pt x="368" y="585"/>
                      <a:pt x="377" y="581"/>
                      <a:pt x="384" y="573"/>
                    </a:cubicBezTo>
                    <a:cubicBezTo>
                      <a:pt x="384" y="573"/>
                      <a:pt x="394" y="561"/>
                      <a:pt x="409" y="564"/>
                    </a:cubicBezTo>
                    <a:cubicBezTo>
                      <a:pt x="409" y="591"/>
                      <a:pt x="409" y="607"/>
                      <a:pt x="409" y="60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8">
                <a:extLst>
                  <a:ext uri="{FF2B5EF4-FFF2-40B4-BE49-F238E27FC236}">
                    <a16:creationId xmlns:a16="http://schemas.microsoft.com/office/drawing/2014/main" id="{C1BC9314-CDA8-444A-9E95-74182C4429A7}"/>
                  </a:ext>
                </a:extLst>
              </p:cNvPr>
              <p:cNvSpPr>
                <a:spLocks/>
              </p:cNvSpPr>
              <p:nvPr/>
            </p:nvSpPr>
            <p:spPr bwMode="auto">
              <a:xfrm>
                <a:off x="2700338" y="4381500"/>
                <a:ext cx="196850" cy="30162"/>
              </a:xfrm>
              <a:custGeom>
                <a:avLst/>
                <a:gdLst>
                  <a:gd name="T0" fmla="*/ 293 w 318"/>
                  <a:gd name="T1" fmla="*/ 50 h 50"/>
                  <a:gd name="T2" fmla="*/ 25 w 318"/>
                  <a:gd name="T3" fmla="*/ 50 h 50"/>
                  <a:gd name="T4" fmla="*/ 0 w 318"/>
                  <a:gd name="T5" fmla="*/ 25 h 50"/>
                  <a:gd name="T6" fmla="*/ 25 w 318"/>
                  <a:gd name="T7" fmla="*/ 0 h 50"/>
                  <a:gd name="T8" fmla="*/ 293 w 318"/>
                  <a:gd name="T9" fmla="*/ 0 h 50"/>
                  <a:gd name="T10" fmla="*/ 318 w 318"/>
                  <a:gd name="T11" fmla="*/ 25 h 50"/>
                  <a:gd name="T12" fmla="*/ 293 w 318"/>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318" h="50">
                    <a:moveTo>
                      <a:pt x="293" y="50"/>
                    </a:moveTo>
                    <a:cubicBezTo>
                      <a:pt x="25" y="50"/>
                      <a:pt x="25" y="50"/>
                      <a:pt x="25" y="50"/>
                    </a:cubicBezTo>
                    <a:cubicBezTo>
                      <a:pt x="11" y="50"/>
                      <a:pt x="0" y="39"/>
                      <a:pt x="0" y="25"/>
                    </a:cubicBezTo>
                    <a:cubicBezTo>
                      <a:pt x="0" y="11"/>
                      <a:pt x="11" y="0"/>
                      <a:pt x="25" y="0"/>
                    </a:cubicBezTo>
                    <a:cubicBezTo>
                      <a:pt x="293" y="0"/>
                      <a:pt x="293" y="0"/>
                      <a:pt x="293" y="0"/>
                    </a:cubicBezTo>
                    <a:cubicBezTo>
                      <a:pt x="307" y="0"/>
                      <a:pt x="318" y="11"/>
                      <a:pt x="318" y="25"/>
                    </a:cubicBezTo>
                    <a:cubicBezTo>
                      <a:pt x="318" y="39"/>
                      <a:pt x="307" y="50"/>
                      <a:pt x="293"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9">
                <a:extLst>
                  <a:ext uri="{FF2B5EF4-FFF2-40B4-BE49-F238E27FC236}">
                    <a16:creationId xmlns:a16="http://schemas.microsoft.com/office/drawing/2014/main" id="{98A8E5DF-E1F9-8E4F-BB4E-C8C4E838BCF3}"/>
                  </a:ext>
                </a:extLst>
              </p:cNvPr>
              <p:cNvSpPr>
                <a:spLocks/>
              </p:cNvSpPr>
              <p:nvPr/>
            </p:nvSpPr>
            <p:spPr bwMode="auto">
              <a:xfrm>
                <a:off x="2700338" y="4338638"/>
                <a:ext cx="196850" cy="31750"/>
              </a:xfrm>
              <a:custGeom>
                <a:avLst/>
                <a:gdLst>
                  <a:gd name="T0" fmla="*/ 293 w 318"/>
                  <a:gd name="T1" fmla="*/ 50 h 50"/>
                  <a:gd name="T2" fmla="*/ 25 w 318"/>
                  <a:gd name="T3" fmla="*/ 50 h 50"/>
                  <a:gd name="T4" fmla="*/ 0 w 318"/>
                  <a:gd name="T5" fmla="*/ 25 h 50"/>
                  <a:gd name="T6" fmla="*/ 25 w 318"/>
                  <a:gd name="T7" fmla="*/ 0 h 50"/>
                  <a:gd name="T8" fmla="*/ 293 w 318"/>
                  <a:gd name="T9" fmla="*/ 0 h 50"/>
                  <a:gd name="T10" fmla="*/ 318 w 318"/>
                  <a:gd name="T11" fmla="*/ 25 h 50"/>
                  <a:gd name="T12" fmla="*/ 293 w 318"/>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318" h="50">
                    <a:moveTo>
                      <a:pt x="293" y="50"/>
                    </a:moveTo>
                    <a:cubicBezTo>
                      <a:pt x="25" y="50"/>
                      <a:pt x="25" y="50"/>
                      <a:pt x="25" y="50"/>
                    </a:cubicBezTo>
                    <a:cubicBezTo>
                      <a:pt x="11" y="50"/>
                      <a:pt x="0" y="38"/>
                      <a:pt x="0" y="25"/>
                    </a:cubicBezTo>
                    <a:cubicBezTo>
                      <a:pt x="0" y="11"/>
                      <a:pt x="11" y="0"/>
                      <a:pt x="25" y="0"/>
                    </a:cubicBezTo>
                    <a:cubicBezTo>
                      <a:pt x="293" y="0"/>
                      <a:pt x="293" y="0"/>
                      <a:pt x="293" y="0"/>
                    </a:cubicBezTo>
                    <a:cubicBezTo>
                      <a:pt x="307" y="0"/>
                      <a:pt x="318" y="11"/>
                      <a:pt x="318" y="25"/>
                    </a:cubicBezTo>
                    <a:cubicBezTo>
                      <a:pt x="318" y="38"/>
                      <a:pt x="307" y="50"/>
                      <a:pt x="293"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10">
                <a:extLst>
                  <a:ext uri="{FF2B5EF4-FFF2-40B4-BE49-F238E27FC236}">
                    <a16:creationId xmlns:a16="http://schemas.microsoft.com/office/drawing/2014/main" id="{602DD62A-A722-7E41-805D-8828BA5189E9}"/>
                  </a:ext>
                </a:extLst>
              </p:cNvPr>
              <p:cNvSpPr>
                <a:spLocks/>
              </p:cNvSpPr>
              <p:nvPr/>
            </p:nvSpPr>
            <p:spPr bwMode="auto">
              <a:xfrm>
                <a:off x="2700338" y="4424363"/>
                <a:ext cx="196850" cy="30162"/>
              </a:xfrm>
              <a:custGeom>
                <a:avLst/>
                <a:gdLst>
                  <a:gd name="T0" fmla="*/ 293 w 318"/>
                  <a:gd name="T1" fmla="*/ 50 h 50"/>
                  <a:gd name="T2" fmla="*/ 25 w 318"/>
                  <a:gd name="T3" fmla="*/ 50 h 50"/>
                  <a:gd name="T4" fmla="*/ 0 w 318"/>
                  <a:gd name="T5" fmla="*/ 25 h 50"/>
                  <a:gd name="T6" fmla="*/ 25 w 318"/>
                  <a:gd name="T7" fmla="*/ 0 h 50"/>
                  <a:gd name="T8" fmla="*/ 293 w 318"/>
                  <a:gd name="T9" fmla="*/ 0 h 50"/>
                  <a:gd name="T10" fmla="*/ 318 w 318"/>
                  <a:gd name="T11" fmla="*/ 25 h 50"/>
                  <a:gd name="T12" fmla="*/ 293 w 318"/>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318" h="50">
                    <a:moveTo>
                      <a:pt x="293" y="50"/>
                    </a:moveTo>
                    <a:cubicBezTo>
                      <a:pt x="25" y="50"/>
                      <a:pt x="25" y="50"/>
                      <a:pt x="25" y="50"/>
                    </a:cubicBezTo>
                    <a:cubicBezTo>
                      <a:pt x="11" y="50"/>
                      <a:pt x="0" y="39"/>
                      <a:pt x="0" y="25"/>
                    </a:cubicBezTo>
                    <a:cubicBezTo>
                      <a:pt x="0" y="11"/>
                      <a:pt x="11" y="0"/>
                      <a:pt x="25" y="0"/>
                    </a:cubicBezTo>
                    <a:cubicBezTo>
                      <a:pt x="293" y="0"/>
                      <a:pt x="293" y="0"/>
                      <a:pt x="293" y="0"/>
                    </a:cubicBezTo>
                    <a:cubicBezTo>
                      <a:pt x="307" y="0"/>
                      <a:pt x="318" y="11"/>
                      <a:pt x="318" y="25"/>
                    </a:cubicBezTo>
                    <a:cubicBezTo>
                      <a:pt x="318" y="39"/>
                      <a:pt x="307" y="50"/>
                      <a:pt x="293"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11">
                <a:extLst>
                  <a:ext uri="{FF2B5EF4-FFF2-40B4-BE49-F238E27FC236}">
                    <a16:creationId xmlns:a16="http://schemas.microsoft.com/office/drawing/2014/main" id="{9C74CFB6-2396-D448-B7C2-2501A10EB07A}"/>
                  </a:ext>
                </a:extLst>
              </p:cNvPr>
              <p:cNvSpPr>
                <a:spLocks/>
              </p:cNvSpPr>
              <p:nvPr/>
            </p:nvSpPr>
            <p:spPr bwMode="auto">
              <a:xfrm>
                <a:off x="2733675" y="4465638"/>
                <a:ext cx="130175" cy="30162"/>
              </a:xfrm>
              <a:custGeom>
                <a:avLst/>
                <a:gdLst>
                  <a:gd name="T0" fmla="*/ 185 w 210"/>
                  <a:gd name="T1" fmla="*/ 50 h 50"/>
                  <a:gd name="T2" fmla="*/ 25 w 210"/>
                  <a:gd name="T3" fmla="*/ 50 h 50"/>
                  <a:gd name="T4" fmla="*/ 0 w 210"/>
                  <a:gd name="T5" fmla="*/ 25 h 50"/>
                  <a:gd name="T6" fmla="*/ 25 w 210"/>
                  <a:gd name="T7" fmla="*/ 0 h 50"/>
                  <a:gd name="T8" fmla="*/ 185 w 210"/>
                  <a:gd name="T9" fmla="*/ 0 h 50"/>
                  <a:gd name="T10" fmla="*/ 210 w 210"/>
                  <a:gd name="T11" fmla="*/ 25 h 50"/>
                  <a:gd name="T12" fmla="*/ 185 w 210"/>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210" h="50">
                    <a:moveTo>
                      <a:pt x="185" y="50"/>
                    </a:moveTo>
                    <a:cubicBezTo>
                      <a:pt x="25" y="50"/>
                      <a:pt x="25" y="50"/>
                      <a:pt x="25" y="50"/>
                    </a:cubicBezTo>
                    <a:cubicBezTo>
                      <a:pt x="11" y="50"/>
                      <a:pt x="0" y="39"/>
                      <a:pt x="0" y="25"/>
                    </a:cubicBezTo>
                    <a:cubicBezTo>
                      <a:pt x="0" y="11"/>
                      <a:pt x="11" y="0"/>
                      <a:pt x="25" y="0"/>
                    </a:cubicBezTo>
                    <a:cubicBezTo>
                      <a:pt x="185" y="0"/>
                      <a:pt x="185" y="0"/>
                      <a:pt x="185" y="0"/>
                    </a:cubicBezTo>
                    <a:cubicBezTo>
                      <a:pt x="199" y="0"/>
                      <a:pt x="210" y="11"/>
                      <a:pt x="210" y="25"/>
                    </a:cubicBezTo>
                    <a:cubicBezTo>
                      <a:pt x="210" y="39"/>
                      <a:pt x="199" y="50"/>
                      <a:pt x="185"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12">
                <a:extLst>
                  <a:ext uri="{FF2B5EF4-FFF2-40B4-BE49-F238E27FC236}">
                    <a16:creationId xmlns:a16="http://schemas.microsoft.com/office/drawing/2014/main" id="{AAF349C1-0A55-5F4D-BB6C-66E49C711805}"/>
                  </a:ext>
                </a:extLst>
              </p:cNvPr>
              <p:cNvSpPr>
                <a:spLocks/>
              </p:cNvSpPr>
              <p:nvPr/>
            </p:nvSpPr>
            <p:spPr bwMode="auto">
              <a:xfrm>
                <a:off x="2641600" y="4184650"/>
                <a:ext cx="92075" cy="142875"/>
              </a:xfrm>
              <a:custGeom>
                <a:avLst/>
                <a:gdLst>
                  <a:gd name="T0" fmla="*/ 124 w 149"/>
                  <a:gd name="T1" fmla="*/ 230 h 230"/>
                  <a:gd name="T2" fmla="*/ 99 w 149"/>
                  <a:gd name="T3" fmla="*/ 205 h 230"/>
                  <a:gd name="T4" fmla="*/ 18 w 149"/>
                  <a:gd name="T5" fmla="*/ 51 h 230"/>
                  <a:gd name="T6" fmla="*/ 5 w 149"/>
                  <a:gd name="T7" fmla="*/ 18 h 230"/>
                  <a:gd name="T8" fmla="*/ 38 w 149"/>
                  <a:gd name="T9" fmla="*/ 6 h 230"/>
                  <a:gd name="T10" fmla="*/ 149 w 149"/>
                  <a:gd name="T11" fmla="*/ 205 h 230"/>
                  <a:gd name="T12" fmla="*/ 124 w 149"/>
                  <a:gd name="T13" fmla="*/ 230 h 230"/>
                </a:gdLst>
                <a:ahLst/>
                <a:cxnLst>
                  <a:cxn ang="0">
                    <a:pos x="T0" y="T1"/>
                  </a:cxn>
                  <a:cxn ang="0">
                    <a:pos x="T2" y="T3"/>
                  </a:cxn>
                  <a:cxn ang="0">
                    <a:pos x="T4" y="T5"/>
                  </a:cxn>
                  <a:cxn ang="0">
                    <a:pos x="T6" y="T7"/>
                  </a:cxn>
                  <a:cxn ang="0">
                    <a:pos x="T8" y="T9"/>
                  </a:cxn>
                  <a:cxn ang="0">
                    <a:pos x="T10" y="T11"/>
                  </a:cxn>
                  <a:cxn ang="0">
                    <a:pos x="T12" y="T13"/>
                  </a:cxn>
                </a:cxnLst>
                <a:rect l="0" t="0" r="r" b="b"/>
                <a:pathLst>
                  <a:path w="149" h="230">
                    <a:moveTo>
                      <a:pt x="124" y="230"/>
                    </a:moveTo>
                    <a:cubicBezTo>
                      <a:pt x="110" y="230"/>
                      <a:pt x="99" y="219"/>
                      <a:pt x="99" y="205"/>
                    </a:cubicBezTo>
                    <a:cubicBezTo>
                      <a:pt x="99" y="89"/>
                      <a:pt x="19" y="52"/>
                      <a:pt x="18" y="51"/>
                    </a:cubicBezTo>
                    <a:cubicBezTo>
                      <a:pt x="5" y="46"/>
                      <a:pt x="0" y="31"/>
                      <a:pt x="5" y="18"/>
                    </a:cubicBezTo>
                    <a:cubicBezTo>
                      <a:pt x="11" y="6"/>
                      <a:pt x="26" y="0"/>
                      <a:pt x="38" y="6"/>
                    </a:cubicBezTo>
                    <a:cubicBezTo>
                      <a:pt x="43" y="8"/>
                      <a:pt x="149" y="57"/>
                      <a:pt x="149" y="205"/>
                    </a:cubicBezTo>
                    <a:cubicBezTo>
                      <a:pt x="149" y="219"/>
                      <a:pt x="137" y="230"/>
                      <a:pt x="124" y="23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13">
                <a:extLst>
                  <a:ext uri="{FF2B5EF4-FFF2-40B4-BE49-F238E27FC236}">
                    <a16:creationId xmlns:a16="http://schemas.microsoft.com/office/drawing/2014/main" id="{5AAE679E-63B3-E34F-9625-83318FA712F7}"/>
                  </a:ext>
                </a:extLst>
              </p:cNvPr>
              <p:cNvSpPr>
                <a:spLocks/>
              </p:cNvSpPr>
              <p:nvPr/>
            </p:nvSpPr>
            <p:spPr bwMode="auto">
              <a:xfrm>
                <a:off x="2863850" y="4184650"/>
                <a:ext cx="92075" cy="142875"/>
              </a:xfrm>
              <a:custGeom>
                <a:avLst/>
                <a:gdLst>
                  <a:gd name="T0" fmla="*/ 25 w 149"/>
                  <a:gd name="T1" fmla="*/ 230 h 230"/>
                  <a:gd name="T2" fmla="*/ 0 w 149"/>
                  <a:gd name="T3" fmla="*/ 205 h 230"/>
                  <a:gd name="T4" fmla="*/ 111 w 149"/>
                  <a:gd name="T5" fmla="*/ 6 h 230"/>
                  <a:gd name="T6" fmla="*/ 144 w 149"/>
                  <a:gd name="T7" fmla="*/ 18 h 230"/>
                  <a:gd name="T8" fmla="*/ 131 w 149"/>
                  <a:gd name="T9" fmla="*/ 51 h 230"/>
                  <a:gd name="T10" fmla="*/ 50 w 149"/>
                  <a:gd name="T11" fmla="*/ 205 h 230"/>
                  <a:gd name="T12" fmla="*/ 25 w 149"/>
                  <a:gd name="T13" fmla="*/ 230 h 230"/>
                </a:gdLst>
                <a:ahLst/>
                <a:cxnLst>
                  <a:cxn ang="0">
                    <a:pos x="T0" y="T1"/>
                  </a:cxn>
                  <a:cxn ang="0">
                    <a:pos x="T2" y="T3"/>
                  </a:cxn>
                  <a:cxn ang="0">
                    <a:pos x="T4" y="T5"/>
                  </a:cxn>
                  <a:cxn ang="0">
                    <a:pos x="T6" y="T7"/>
                  </a:cxn>
                  <a:cxn ang="0">
                    <a:pos x="T8" y="T9"/>
                  </a:cxn>
                  <a:cxn ang="0">
                    <a:pos x="T10" y="T11"/>
                  </a:cxn>
                  <a:cxn ang="0">
                    <a:pos x="T12" y="T13"/>
                  </a:cxn>
                </a:cxnLst>
                <a:rect l="0" t="0" r="r" b="b"/>
                <a:pathLst>
                  <a:path w="149" h="230">
                    <a:moveTo>
                      <a:pt x="25" y="230"/>
                    </a:moveTo>
                    <a:cubicBezTo>
                      <a:pt x="12" y="230"/>
                      <a:pt x="0" y="219"/>
                      <a:pt x="0" y="205"/>
                    </a:cubicBezTo>
                    <a:cubicBezTo>
                      <a:pt x="0" y="57"/>
                      <a:pt x="106" y="8"/>
                      <a:pt x="111" y="6"/>
                    </a:cubicBezTo>
                    <a:cubicBezTo>
                      <a:pt x="123" y="0"/>
                      <a:pt x="138" y="6"/>
                      <a:pt x="144" y="18"/>
                    </a:cubicBezTo>
                    <a:cubicBezTo>
                      <a:pt x="149" y="31"/>
                      <a:pt x="144" y="45"/>
                      <a:pt x="131" y="51"/>
                    </a:cubicBezTo>
                    <a:cubicBezTo>
                      <a:pt x="128" y="53"/>
                      <a:pt x="50" y="90"/>
                      <a:pt x="50" y="205"/>
                    </a:cubicBezTo>
                    <a:cubicBezTo>
                      <a:pt x="50" y="219"/>
                      <a:pt x="39" y="230"/>
                      <a:pt x="25" y="23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14">
                <a:extLst>
                  <a:ext uri="{FF2B5EF4-FFF2-40B4-BE49-F238E27FC236}">
                    <a16:creationId xmlns:a16="http://schemas.microsoft.com/office/drawing/2014/main" id="{3675D8E1-DABB-BD43-9142-8B85D707A9E3}"/>
                  </a:ext>
                </a:extLst>
              </p:cNvPr>
              <p:cNvSpPr>
                <a:spLocks/>
              </p:cNvSpPr>
              <p:nvPr/>
            </p:nvSpPr>
            <p:spPr bwMode="auto">
              <a:xfrm>
                <a:off x="2751138" y="4192588"/>
                <a:ext cx="95250" cy="127000"/>
              </a:xfrm>
              <a:custGeom>
                <a:avLst/>
                <a:gdLst>
                  <a:gd name="T0" fmla="*/ 151 w 154"/>
                  <a:gd name="T1" fmla="*/ 7 h 206"/>
                  <a:gd name="T2" fmla="*/ 142 w 154"/>
                  <a:gd name="T3" fmla="*/ 0 h 206"/>
                  <a:gd name="T4" fmla="*/ 116 w 154"/>
                  <a:gd name="T5" fmla="*/ 29 h 206"/>
                  <a:gd name="T6" fmla="*/ 77 w 154"/>
                  <a:gd name="T7" fmla="*/ 34 h 206"/>
                  <a:gd name="T8" fmla="*/ 40 w 154"/>
                  <a:gd name="T9" fmla="*/ 29 h 206"/>
                  <a:gd name="T10" fmla="*/ 12 w 154"/>
                  <a:gd name="T11" fmla="*/ 0 h 206"/>
                  <a:gd name="T12" fmla="*/ 3 w 154"/>
                  <a:gd name="T13" fmla="*/ 8 h 206"/>
                  <a:gd name="T14" fmla="*/ 11 w 154"/>
                  <a:gd name="T15" fmla="*/ 32 h 206"/>
                  <a:gd name="T16" fmla="*/ 24 w 154"/>
                  <a:gd name="T17" fmla="*/ 42 h 206"/>
                  <a:gd name="T18" fmla="*/ 37 w 154"/>
                  <a:gd name="T19" fmla="*/ 198 h 206"/>
                  <a:gd name="T20" fmla="*/ 46 w 154"/>
                  <a:gd name="T21" fmla="*/ 206 h 206"/>
                  <a:gd name="T22" fmla="*/ 56 w 154"/>
                  <a:gd name="T23" fmla="*/ 198 h 206"/>
                  <a:gd name="T24" fmla="*/ 48 w 154"/>
                  <a:gd name="T25" fmla="*/ 65 h 206"/>
                  <a:gd name="T26" fmla="*/ 45 w 154"/>
                  <a:gd name="T27" fmla="*/ 48 h 206"/>
                  <a:gd name="T28" fmla="*/ 77 w 154"/>
                  <a:gd name="T29" fmla="*/ 51 h 206"/>
                  <a:gd name="T30" fmla="*/ 111 w 154"/>
                  <a:gd name="T31" fmla="*/ 48 h 206"/>
                  <a:gd name="T32" fmla="*/ 98 w 154"/>
                  <a:gd name="T33" fmla="*/ 198 h 206"/>
                  <a:gd name="T34" fmla="*/ 108 w 154"/>
                  <a:gd name="T35" fmla="*/ 206 h 206"/>
                  <a:gd name="T36" fmla="*/ 117 w 154"/>
                  <a:gd name="T37" fmla="*/ 198 h 206"/>
                  <a:gd name="T38" fmla="*/ 131 w 154"/>
                  <a:gd name="T39" fmla="*/ 41 h 206"/>
                  <a:gd name="T40" fmla="*/ 144 w 154"/>
                  <a:gd name="T41" fmla="*/ 31 h 206"/>
                  <a:gd name="T42" fmla="*/ 151 w 154"/>
                  <a:gd name="T43" fmla="*/ 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206">
                    <a:moveTo>
                      <a:pt x="151" y="7"/>
                    </a:moveTo>
                    <a:cubicBezTo>
                      <a:pt x="150" y="3"/>
                      <a:pt x="147" y="0"/>
                      <a:pt x="142" y="0"/>
                    </a:cubicBezTo>
                    <a:cubicBezTo>
                      <a:pt x="131" y="0"/>
                      <a:pt x="123" y="10"/>
                      <a:pt x="116" y="29"/>
                    </a:cubicBezTo>
                    <a:cubicBezTo>
                      <a:pt x="106" y="32"/>
                      <a:pt x="93" y="34"/>
                      <a:pt x="77" y="34"/>
                    </a:cubicBezTo>
                    <a:cubicBezTo>
                      <a:pt x="61" y="34"/>
                      <a:pt x="49" y="33"/>
                      <a:pt x="40" y="29"/>
                    </a:cubicBezTo>
                    <a:cubicBezTo>
                      <a:pt x="33" y="10"/>
                      <a:pt x="24" y="0"/>
                      <a:pt x="12" y="0"/>
                    </a:cubicBezTo>
                    <a:cubicBezTo>
                      <a:pt x="7" y="0"/>
                      <a:pt x="3" y="3"/>
                      <a:pt x="3" y="8"/>
                    </a:cubicBezTo>
                    <a:cubicBezTo>
                      <a:pt x="3" y="8"/>
                      <a:pt x="0" y="20"/>
                      <a:pt x="11" y="32"/>
                    </a:cubicBezTo>
                    <a:cubicBezTo>
                      <a:pt x="14" y="36"/>
                      <a:pt x="19" y="39"/>
                      <a:pt x="24" y="42"/>
                    </a:cubicBezTo>
                    <a:cubicBezTo>
                      <a:pt x="30" y="64"/>
                      <a:pt x="37" y="109"/>
                      <a:pt x="37" y="198"/>
                    </a:cubicBezTo>
                    <a:cubicBezTo>
                      <a:pt x="37" y="202"/>
                      <a:pt x="41" y="206"/>
                      <a:pt x="46" y="206"/>
                    </a:cubicBezTo>
                    <a:cubicBezTo>
                      <a:pt x="51" y="206"/>
                      <a:pt x="56" y="202"/>
                      <a:pt x="56" y="198"/>
                    </a:cubicBezTo>
                    <a:cubicBezTo>
                      <a:pt x="56" y="144"/>
                      <a:pt x="53" y="98"/>
                      <a:pt x="48" y="65"/>
                    </a:cubicBezTo>
                    <a:cubicBezTo>
                      <a:pt x="47" y="59"/>
                      <a:pt x="46" y="54"/>
                      <a:pt x="45" y="48"/>
                    </a:cubicBezTo>
                    <a:cubicBezTo>
                      <a:pt x="54" y="50"/>
                      <a:pt x="65" y="51"/>
                      <a:pt x="77" y="51"/>
                    </a:cubicBezTo>
                    <a:cubicBezTo>
                      <a:pt x="90" y="51"/>
                      <a:pt x="101" y="50"/>
                      <a:pt x="111" y="48"/>
                    </a:cubicBezTo>
                    <a:cubicBezTo>
                      <a:pt x="100" y="96"/>
                      <a:pt x="98" y="168"/>
                      <a:pt x="98" y="198"/>
                    </a:cubicBezTo>
                    <a:cubicBezTo>
                      <a:pt x="98" y="202"/>
                      <a:pt x="102" y="206"/>
                      <a:pt x="108" y="206"/>
                    </a:cubicBezTo>
                    <a:cubicBezTo>
                      <a:pt x="113" y="206"/>
                      <a:pt x="117" y="202"/>
                      <a:pt x="117" y="198"/>
                    </a:cubicBezTo>
                    <a:cubicBezTo>
                      <a:pt x="117" y="132"/>
                      <a:pt x="122" y="75"/>
                      <a:pt x="131" y="41"/>
                    </a:cubicBezTo>
                    <a:cubicBezTo>
                      <a:pt x="136" y="39"/>
                      <a:pt x="141" y="35"/>
                      <a:pt x="144" y="31"/>
                    </a:cubicBezTo>
                    <a:cubicBezTo>
                      <a:pt x="154" y="20"/>
                      <a:pt x="152" y="9"/>
                      <a:pt x="151" y="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47" name="Rectangle 46">
              <a:extLst>
                <a:ext uri="{FF2B5EF4-FFF2-40B4-BE49-F238E27FC236}">
                  <a16:creationId xmlns:a16="http://schemas.microsoft.com/office/drawing/2014/main" id="{FDC13AE6-D58F-194B-878E-12F166279202}"/>
                </a:ext>
              </a:extLst>
            </p:cNvPr>
            <p:cNvSpPr/>
            <p:nvPr/>
          </p:nvSpPr>
          <p:spPr>
            <a:xfrm>
              <a:off x="2193206" y="2814799"/>
              <a:ext cx="9759388" cy="375552"/>
            </a:xfrm>
            <a:prstGeom prst="rect">
              <a:avLst/>
            </a:prstGeom>
          </p:spPr>
          <p:txBody>
            <a:bodyPr wrap="square">
              <a:spAutoFit/>
            </a:bodyPr>
            <a:lstStyle/>
            <a:p>
              <a:pPr marR="0" lvl="0" indent="0" algn="l" defTabSz="914400" rtl="0" eaLnBrk="1" fontAlgn="auto" latinLnBrk="0" hangingPunct="1">
                <a:lnSpc>
                  <a:spcPct val="107000"/>
                </a:lnSpc>
                <a:spcBef>
                  <a:spcPts val="0"/>
                </a:spcBef>
                <a:spcAft>
                  <a:spcPts val="800"/>
                </a:spcAft>
                <a:buClrTx/>
                <a:buSzTx/>
                <a:buFontTx/>
                <a:buNone/>
                <a:tabLst/>
                <a:defRPr/>
              </a:pPr>
              <a:r>
                <a:rPr lang="en-GB" b="1" dirty="0">
                  <a:solidFill>
                    <a:prstClr val="black"/>
                  </a:solidFill>
                  <a:latin typeface="Calibri" panose="020F0502020204030204" pitchFamily="34" charset="0"/>
                  <a:cs typeface="Times New Roman" panose="02020603050405020304" pitchFamily="18" charset="0"/>
                </a:rPr>
                <a:t>PLAN DEVELOPMENT </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OPCC</a:t>
              </a:r>
              <a:r>
                <a:rPr kumimoji="0" lang="en-GB" sz="18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Working Group set up to assess and collate </a:t>
              </a:r>
              <a:r>
                <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rPr>
                <a:t>data </a:t>
              </a: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5" name="Group 54" title="Police and crime panel endorsement">
            <a:extLst>
              <a:ext uri="{FF2B5EF4-FFF2-40B4-BE49-F238E27FC236}">
                <a16:creationId xmlns:a16="http://schemas.microsoft.com/office/drawing/2014/main" id="{A7DF38D2-901E-DB44-BDA5-CEB77D911947}"/>
              </a:ext>
            </a:extLst>
          </p:cNvPr>
          <p:cNvGrpSpPr/>
          <p:nvPr/>
        </p:nvGrpSpPr>
        <p:grpSpPr>
          <a:xfrm>
            <a:off x="1269385" y="3416734"/>
            <a:ext cx="5160622" cy="468000"/>
            <a:chOff x="1269385" y="3416734"/>
            <a:chExt cx="5160622" cy="468000"/>
          </a:xfrm>
        </p:grpSpPr>
        <p:sp>
          <p:nvSpPr>
            <p:cNvPr id="44" name="Freeform 575">
              <a:extLst>
                <a:ext uri="{FF2B5EF4-FFF2-40B4-BE49-F238E27FC236}">
                  <a16:creationId xmlns:a16="http://schemas.microsoft.com/office/drawing/2014/main" id="{C068D46D-7B0E-AB4D-91FC-A13AB3B09F22}"/>
                </a:ext>
              </a:extLst>
            </p:cNvPr>
            <p:cNvSpPr>
              <a:spLocks noChangeAspect="1" noEditPoints="1"/>
            </p:cNvSpPr>
            <p:nvPr/>
          </p:nvSpPr>
          <p:spPr bwMode="auto">
            <a:xfrm>
              <a:off x="1269385" y="3416734"/>
              <a:ext cx="469377" cy="46800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70 w 512"/>
                <a:gd name="T11" fmla="*/ 362 h 512"/>
                <a:gd name="T12" fmla="*/ 320 w 512"/>
                <a:gd name="T13" fmla="*/ 384 h 512"/>
                <a:gd name="T14" fmla="*/ 224 w 512"/>
                <a:gd name="T15" fmla="*/ 384 h 512"/>
                <a:gd name="T16" fmla="*/ 191 w 512"/>
                <a:gd name="T17" fmla="*/ 373 h 512"/>
                <a:gd name="T18" fmla="*/ 106 w 512"/>
                <a:gd name="T19" fmla="*/ 373 h 512"/>
                <a:gd name="T20" fmla="*/ 96 w 512"/>
                <a:gd name="T21" fmla="*/ 362 h 512"/>
                <a:gd name="T22" fmla="*/ 96 w 512"/>
                <a:gd name="T23" fmla="*/ 245 h 512"/>
                <a:gd name="T24" fmla="*/ 106 w 512"/>
                <a:gd name="T25" fmla="*/ 234 h 512"/>
                <a:gd name="T26" fmla="*/ 175 w 512"/>
                <a:gd name="T27" fmla="*/ 234 h 512"/>
                <a:gd name="T28" fmla="*/ 184 w 512"/>
                <a:gd name="T29" fmla="*/ 220 h 512"/>
                <a:gd name="T30" fmla="*/ 185 w 512"/>
                <a:gd name="T31" fmla="*/ 218 h 512"/>
                <a:gd name="T32" fmla="*/ 280 w 512"/>
                <a:gd name="T33" fmla="*/ 110 h 512"/>
                <a:gd name="T34" fmla="*/ 287 w 512"/>
                <a:gd name="T35" fmla="*/ 106 h 512"/>
                <a:gd name="T36" fmla="*/ 295 w 512"/>
                <a:gd name="T37" fmla="*/ 109 h 512"/>
                <a:gd name="T38" fmla="*/ 309 w 512"/>
                <a:gd name="T39" fmla="*/ 152 h 512"/>
                <a:gd name="T40" fmla="*/ 292 w 512"/>
                <a:gd name="T41" fmla="*/ 202 h 512"/>
                <a:gd name="T42" fmla="*/ 330 w 512"/>
                <a:gd name="T43" fmla="*/ 202 h 512"/>
                <a:gd name="T44" fmla="*/ 394 w 512"/>
                <a:gd name="T45" fmla="*/ 266 h 512"/>
                <a:gd name="T46" fmla="*/ 370 w 512"/>
                <a:gd name="T47" fmla="*/ 362 h 512"/>
                <a:gd name="T48" fmla="*/ 170 w 512"/>
                <a:gd name="T49" fmla="*/ 330 h 512"/>
                <a:gd name="T50" fmla="*/ 174 w 512"/>
                <a:gd name="T51" fmla="*/ 352 h 512"/>
                <a:gd name="T52" fmla="*/ 117 w 512"/>
                <a:gd name="T53" fmla="*/ 352 h 512"/>
                <a:gd name="T54" fmla="*/ 117 w 512"/>
                <a:gd name="T55" fmla="*/ 256 h 512"/>
                <a:gd name="T56" fmla="*/ 170 w 512"/>
                <a:gd name="T57" fmla="*/ 256 h 512"/>
                <a:gd name="T58" fmla="*/ 170 w 512"/>
                <a:gd name="T59" fmla="*/ 256 h 512"/>
                <a:gd name="T60" fmla="*/ 170 w 512"/>
                <a:gd name="T61" fmla="*/ 330 h 512"/>
                <a:gd name="T62" fmla="*/ 373 w 512"/>
                <a:gd name="T63" fmla="*/ 267 h 512"/>
                <a:gd name="T64" fmla="*/ 354 w 512"/>
                <a:gd name="T65" fmla="*/ 348 h 512"/>
                <a:gd name="T66" fmla="*/ 320 w 512"/>
                <a:gd name="T67" fmla="*/ 362 h 512"/>
                <a:gd name="T68" fmla="*/ 224 w 512"/>
                <a:gd name="T69" fmla="*/ 362 h 512"/>
                <a:gd name="T70" fmla="*/ 192 w 512"/>
                <a:gd name="T71" fmla="*/ 330 h 512"/>
                <a:gd name="T72" fmla="*/ 192 w 512"/>
                <a:gd name="T73" fmla="*/ 256 h 512"/>
                <a:gd name="T74" fmla="*/ 200 w 512"/>
                <a:gd name="T75" fmla="*/ 233 h 512"/>
                <a:gd name="T76" fmla="*/ 201 w 512"/>
                <a:gd name="T77" fmla="*/ 233 h 512"/>
                <a:gd name="T78" fmla="*/ 287 w 512"/>
                <a:gd name="T79" fmla="*/ 134 h 512"/>
                <a:gd name="T80" fmla="*/ 288 w 512"/>
                <a:gd name="T81" fmla="*/ 146 h 512"/>
                <a:gd name="T82" fmla="*/ 267 w 512"/>
                <a:gd name="T83" fmla="*/ 210 h 512"/>
                <a:gd name="T84" fmla="*/ 267 w 512"/>
                <a:gd name="T85" fmla="*/ 210 h 512"/>
                <a:gd name="T86" fmla="*/ 266 w 512"/>
                <a:gd name="T87" fmla="*/ 213 h 512"/>
                <a:gd name="T88" fmla="*/ 277 w 512"/>
                <a:gd name="T89" fmla="*/ 224 h 512"/>
                <a:gd name="T90" fmla="*/ 330 w 512"/>
                <a:gd name="T91" fmla="*/ 224 h 512"/>
                <a:gd name="T92" fmla="*/ 373 w 512"/>
                <a:gd name="T93" fmla="*/ 26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70" y="362"/>
                  </a:moveTo>
                  <a:cubicBezTo>
                    <a:pt x="357" y="377"/>
                    <a:pt x="340" y="384"/>
                    <a:pt x="320" y="384"/>
                  </a:cubicBezTo>
                  <a:cubicBezTo>
                    <a:pt x="224" y="384"/>
                    <a:pt x="224" y="384"/>
                    <a:pt x="224" y="384"/>
                  </a:cubicBezTo>
                  <a:cubicBezTo>
                    <a:pt x="211" y="384"/>
                    <a:pt x="200" y="380"/>
                    <a:pt x="191" y="373"/>
                  </a:cubicBezTo>
                  <a:cubicBezTo>
                    <a:pt x="106" y="373"/>
                    <a:pt x="106" y="373"/>
                    <a:pt x="106" y="373"/>
                  </a:cubicBezTo>
                  <a:cubicBezTo>
                    <a:pt x="100" y="373"/>
                    <a:pt x="96" y="368"/>
                    <a:pt x="96" y="362"/>
                  </a:cubicBezTo>
                  <a:cubicBezTo>
                    <a:pt x="96" y="245"/>
                    <a:pt x="96" y="245"/>
                    <a:pt x="96" y="245"/>
                  </a:cubicBezTo>
                  <a:cubicBezTo>
                    <a:pt x="96" y="239"/>
                    <a:pt x="100" y="234"/>
                    <a:pt x="106" y="234"/>
                  </a:cubicBezTo>
                  <a:cubicBezTo>
                    <a:pt x="175" y="234"/>
                    <a:pt x="175" y="234"/>
                    <a:pt x="175" y="234"/>
                  </a:cubicBezTo>
                  <a:cubicBezTo>
                    <a:pt x="177" y="229"/>
                    <a:pt x="180" y="224"/>
                    <a:pt x="184" y="220"/>
                  </a:cubicBezTo>
                  <a:cubicBezTo>
                    <a:pt x="185" y="218"/>
                    <a:pt x="185" y="218"/>
                    <a:pt x="185" y="218"/>
                  </a:cubicBezTo>
                  <a:cubicBezTo>
                    <a:pt x="280" y="110"/>
                    <a:pt x="280" y="110"/>
                    <a:pt x="280" y="110"/>
                  </a:cubicBezTo>
                  <a:cubicBezTo>
                    <a:pt x="282" y="108"/>
                    <a:pt x="284" y="106"/>
                    <a:pt x="287" y="106"/>
                  </a:cubicBezTo>
                  <a:cubicBezTo>
                    <a:pt x="290" y="106"/>
                    <a:pt x="293" y="107"/>
                    <a:pt x="295" y="109"/>
                  </a:cubicBezTo>
                  <a:cubicBezTo>
                    <a:pt x="296" y="110"/>
                    <a:pt x="315" y="129"/>
                    <a:pt x="309" y="152"/>
                  </a:cubicBezTo>
                  <a:cubicBezTo>
                    <a:pt x="292" y="202"/>
                    <a:pt x="292" y="202"/>
                    <a:pt x="292" y="202"/>
                  </a:cubicBezTo>
                  <a:cubicBezTo>
                    <a:pt x="330" y="202"/>
                    <a:pt x="330" y="202"/>
                    <a:pt x="330" y="202"/>
                  </a:cubicBezTo>
                  <a:cubicBezTo>
                    <a:pt x="361" y="202"/>
                    <a:pt x="394" y="235"/>
                    <a:pt x="394" y="266"/>
                  </a:cubicBezTo>
                  <a:cubicBezTo>
                    <a:pt x="395" y="268"/>
                    <a:pt x="400" y="329"/>
                    <a:pt x="370" y="362"/>
                  </a:cubicBezTo>
                  <a:close/>
                  <a:moveTo>
                    <a:pt x="170" y="330"/>
                  </a:moveTo>
                  <a:cubicBezTo>
                    <a:pt x="170" y="338"/>
                    <a:pt x="172" y="345"/>
                    <a:pt x="174" y="352"/>
                  </a:cubicBezTo>
                  <a:cubicBezTo>
                    <a:pt x="117" y="352"/>
                    <a:pt x="117" y="352"/>
                    <a:pt x="117" y="352"/>
                  </a:cubicBezTo>
                  <a:cubicBezTo>
                    <a:pt x="117" y="256"/>
                    <a:pt x="117" y="256"/>
                    <a:pt x="117" y="256"/>
                  </a:cubicBezTo>
                  <a:cubicBezTo>
                    <a:pt x="170" y="256"/>
                    <a:pt x="170" y="256"/>
                    <a:pt x="170" y="256"/>
                  </a:cubicBezTo>
                  <a:cubicBezTo>
                    <a:pt x="170" y="256"/>
                    <a:pt x="170" y="256"/>
                    <a:pt x="170" y="256"/>
                  </a:cubicBezTo>
                  <a:lnTo>
                    <a:pt x="170" y="330"/>
                  </a:lnTo>
                  <a:close/>
                  <a:moveTo>
                    <a:pt x="373" y="267"/>
                  </a:moveTo>
                  <a:cubicBezTo>
                    <a:pt x="373" y="268"/>
                    <a:pt x="378" y="322"/>
                    <a:pt x="354" y="348"/>
                  </a:cubicBezTo>
                  <a:cubicBezTo>
                    <a:pt x="346" y="358"/>
                    <a:pt x="334" y="362"/>
                    <a:pt x="320" y="362"/>
                  </a:cubicBezTo>
                  <a:cubicBezTo>
                    <a:pt x="224" y="362"/>
                    <a:pt x="224" y="362"/>
                    <a:pt x="224" y="362"/>
                  </a:cubicBezTo>
                  <a:cubicBezTo>
                    <a:pt x="205" y="362"/>
                    <a:pt x="192" y="349"/>
                    <a:pt x="192" y="330"/>
                  </a:cubicBezTo>
                  <a:cubicBezTo>
                    <a:pt x="192" y="256"/>
                    <a:pt x="192" y="256"/>
                    <a:pt x="192" y="256"/>
                  </a:cubicBezTo>
                  <a:cubicBezTo>
                    <a:pt x="192" y="248"/>
                    <a:pt x="195" y="240"/>
                    <a:pt x="200" y="233"/>
                  </a:cubicBezTo>
                  <a:cubicBezTo>
                    <a:pt x="201" y="233"/>
                    <a:pt x="201" y="233"/>
                    <a:pt x="201" y="233"/>
                  </a:cubicBezTo>
                  <a:cubicBezTo>
                    <a:pt x="287" y="134"/>
                    <a:pt x="287" y="134"/>
                    <a:pt x="287" y="134"/>
                  </a:cubicBezTo>
                  <a:cubicBezTo>
                    <a:pt x="288" y="138"/>
                    <a:pt x="289" y="142"/>
                    <a:pt x="288" y="146"/>
                  </a:cubicBezTo>
                  <a:cubicBezTo>
                    <a:pt x="267" y="210"/>
                    <a:pt x="267" y="210"/>
                    <a:pt x="267" y="210"/>
                  </a:cubicBezTo>
                  <a:cubicBezTo>
                    <a:pt x="267" y="210"/>
                    <a:pt x="267" y="210"/>
                    <a:pt x="267" y="210"/>
                  </a:cubicBezTo>
                  <a:cubicBezTo>
                    <a:pt x="267" y="211"/>
                    <a:pt x="266" y="212"/>
                    <a:pt x="266" y="213"/>
                  </a:cubicBezTo>
                  <a:cubicBezTo>
                    <a:pt x="266" y="219"/>
                    <a:pt x="271" y="224"/>
                    <a:pt x="277" y="224"/>
                  </a:cubicBezTo>
                  <a:cubicBezTo>
                    <a:pt x="330" y="224"/>
                    <a:pt x="330" y="224"/>
                    <a:pt x="330" y="224"/>
                  </a:cubicBezTo>
                  <a:cubicBezTo>
                    <a:pt x="349" y="224"/>
                    <a:pt x="373" y="247"/>
                    <a:pt x="373" y="267"/>
                  </a:cubicBezTo>
                  <a:close/>
                </a:path>
              </a:pathLst>
            </a:custGeom>
            <a:solidFill>
              <a:srgbClr val="333D48"/>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Rectangle 47">
              <a:extLst>
                <a:ext uri="{FF2B5EF4-FFF2-40B4-BE49-F238E27FC236}">
                  <a16:creationId xmlns:a16="http://schemas.microsoft.com/office/drawing/2014/main" id="{BDF093B8-0593-4D4F-BA79-F7A4934678BB}"/>
                </a:ext>
              </a:extLst>
            </p:cNvPr>
            <p:cNvSpPr/>
            <p:nvPr/>
          </p:nvSpPr>
          <p:spPr>
            <a:xfrm>
              <a:off x="2193206" y="3491093"/>
              <a:ext cx="4236801" cy="375552"/>
            </a:xfrm>
            <a:prstGeom prst="rect">
              <a:avLst/>
            </a:prstGeom>
          </p:spPr>
          <p:txBody>
            <a:bodyPr wrap="none">
              <a:spAutoFit/>
            </a:bodyPr>
            <a:lstStyle/>
            <a:p>
              <a:pPr>
                <a:lnSpc>
                  <a:spcPct val="107000"/>
                </a:lnSpc>
                <a:spcAft>
                  <a:spcPts val="800"/>
                </a:spcAft>
              </a:pPr>
              <a:r>
                <a:rPr lang="en-GB"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POLICE AND CRIME PANEL ENDORSEMENT</a:t>
              </a:r>
            </a:p>
          </p:txBody>
        </p:sp>
      </p:grpSp>
      <p:grpSp>
        <p:nvGrpSpPr>
          <p:cNvPr id="52" name="Group 51" title="Local and national context">
            <a:extLst>
              <a:ext uri="{FF2B5EF4-FFF2-40B4-BE49-F238E27FC236}">
                <a16:creationId xmlns:a16="http://schemas.microsoft.com/office/drawing/2014/main" id="{E4516D62-06C0-E941-B8F9-4DBF1A7BEE25}"/>
              </a:ext>
            </a:extLst>
          </p:cNvPr>
          <p:cNvGrpSpPr/>
          <p:nvPr/>
        </p:nvGrpSpPr>
        <p:grpSpPr>
          <a:xfrm>
            <a:off x="1270073" y="1407053"/>
            <a:ext cx="10682521" cy="468000"/>
            <a:chOff x="1270073" y="1407053"/>
            <a:chExt cx="10682521" cy="468000"/>
          </a:xfrm>
        </p:grpSpPr>
        <p:sp>
          <p:nvSpPr>
            <p:cNvPr id="17" name="Freeform 346">
              <a:extLst>
                <a:ext uri="{FF2B5EF4-FFF2-40B4-BE49-F238E27FC236}">
                  <a16:creationId xmlns:a16="http://schemas.microsoft.com/office/drawing/2014/main" id="{B6594495-9DC8-2547-9B25-72A26A5156AF}"/>
                </a:ext>
              </a:extLst>
            </p:cNvPr>
            <p:cNvSpPr>
              <a:spLocks noChangeAspect="1" noEditPoints="1"/>
            </p:cNvSpPr>
            <p:nvPr/>
          </p:nvSpPr>
          <p:spPr bwMode="auto">
            <a:xfrm>
              <a:off x="1270073" y="1407053"/>
              <a:ext cx="468000" cy="468000"/>
            </a:xfrm>
            <a:custGeom>
              <a:avLst/>
              <a:gdLst>
                <a:gd name="T0" fmla="*/ 277 w 512"/>
                <a:gd name="T1" fmla="*/ 394 h 512"/>
                <a:gd name="T2" fmla="*/ 149 w 512"/>
                <a:gd name="T3" fmla="*/ 202 h 512"/>
                <a:gd name="T4" fmla="*/ 170 w 512"/>
                <a:gd name="T5" fmla="*/ 224 h 512"/>
                <a:gd name="T6" fmla="*/ 266 w 512"/>
                <a:gd name="T7" fmla="*/ 234 h 512"/>
                <a:gd name="T8" fmla="*/ 170 w 512"/>
                <a:gd name="T9" fmla="*/ 245 h 512"/>
                <a:gd name="T10" fmla="*/ 170 w 512"/>
                <a:gd name="T11" fmla="*/ 224 h 512"/>
                <a:gd name="T12" fmla="*/ 256 w 512"/>
                <a:gd name="T13" fmla="*/ 266 h 512"/>
                <a:gd name="T14" fmla="*/ 256 w 512"/>
                <a:gd name="T15" fmla="*/ 288 h 512"/>
                <a:gd name="T16" fmla="*/ 160 w 512"/>
                <a:gd name="T17" fmla="*/ 277 h 512"/>
                <a:gd name="T18" fmla="*/ 170 w 512"/>
                <a:gd name="T19" fmla="*/ 309 h 512"/>
                <a:gd name="T20" fmla="*/ 266 w 512"/>
                <a:gd name="T21" fmla="*/ 320 h 512"/>
                <a:gd name="T22" fmla="*/ 170 w 512"/>
                <a:gd name="T23" fmla="*/ 330 h 512"/>
                <a:gd name="T24" fmla="*/ 170 w 512"/>
                <a:gd name="T25" fmla="*/ 309 h 512"/>
                <a:gd name="T26" fmla="*/ 256 w 512"/>
                <a:gd name="T27" fmla="*/ 352 h 512"/>
                <a:gd name="T28" fmla="*/ 256 w 512"/>
                <a:gd name="T29" fmla="*/ 373 h 512"/>
                <a:gd name="T30" fmla="*/ 160 w 512"/>
                <a:gd name="T31" fmla="*/ 362 h 512"/>
                <a:gd name="T32" fmla="*/ 256 w 512"/>
                <a:gd name="T33" fmla="*/ 0 h 512"/>
                <a:gd name="T34" fmla="*/ 256 w 512"/>
                <a:gd name="T35" fmla="*/ 512 h 512"/>
                <a:gd name="T36" fmla="*/ 256 w 512"/>
                <a:gd name="T37" fmla="*/ 0 h 512"/>
                <a:gd name="T38" fmla="*/ 288 w 512"/>
                <a:gd name="T39" fmla="*/ 416 h 512"/>
                <a:gd name="T40" fmla="*/ 128 w 512"/>
                <a:gd name="T41" fmla="*/ 405 h 512"/>
                <a:gd name="T42" fmla="*/ 138 w 512"/>
                <a:gd name="T43" fmla="*/ 181 h 512"/>
                <a:gd name="T44" fmla="*/ 298 w 512"/>
                <a:gd name="T45" fmla="*/ 192 h 512"/>
                <a:gd name="T46" fmla="*/ 341 w 512"/>
                <a:gd name="T47" fmla="*/ 362 h 512"/>
                <a:gd name="T48" fmla="*/ 320 w 512"/>
                <a:gd name="T49" fmla="*/ 362 h 512"/>
                <a:gd name="T50" fmla="*/ 181 w 512"/>
                <a:gd name="T51" fmla="*/ 160 h 512"/>
                <a:gd name="T52" fmla="*/ 181 w 512"/>
                <a:gd name="T53" fmla="*/ 138 h 512"/>
                <a:gd name="T54" fmla="*/ 341 w 512"/>
                <a:gd name="T55" fmla="*/ 149 h 512"/>
                <a:gd name="T56" fmla="*/ 384 w 512"/>
                <a:gd name="T57" fmla="*/ 320 h 512"/>
                <a:gd name="T58" fmla="*/ 362 w 512"/>
                <a:gd name="T59" fmla="*/ 320 h 512"/>
                <a:gd name="T60" fmla="*/ 224 w 512"/>
                <a:gd name="T61" fmla="*/ 117 h 512"/>
                <a:gd name="T62" fmla="*/ 224 w 512"/>
                <a:gd name="T63" fmla="*/ 96 h 512"/>
                <a:gd name="T64" fmla="*/ 384 w 512"/>
                <a:gd name="T65" fmla="*/ 10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2" h="512">
                  <a:moveTo>
                    <a:pt x="149" y="394"/>
                  </a:moveTo>
                  <a:cubicBezTo>
                    <a:pt x="277" y="394"/>
                    <a:pt x="277" y="394"/>
                    <a:pt x="277" y="394"/>
                  </a:cubicBezTo>
                  <a:cubicBezTo>
                    <a:pt x="277" y="202"/>
                    <a:pt x="277" y="202"/>
                    <a:pt x="277" y="202"/>
                  </a:cubicBezTo>
                  <a:cubicBezTo>
                    <a:pt x="149" y="202"/>
                    <a:pt x="149" y="202"/>
                    <a:pt x="149" y="202"/>
                  </a:cubicBezTo>
                  <a:lnTo>
                    <a:pt x="149" y="394"/>
                  </a:lnTo>
                  <a:close/>
                  <a:moveTo>
                    <a:pt x="170" y="224"/>
                  </a:moveTo>
                  <a:cubicBezTo>
                    <a:pt x="256" y="224"/>
                    <a:pt x="256" y="224"/>
                    <a:pt x="256" y="224"/>
                  </a:cubicBezTo>
                  <a:cubicBezTo>
                    <a:pt x="262" y="224"/>
                    <a:pt x="266" y="228"/>
                    <a:pt x="266" y="234"/>
                  </a:cubicBezTo>
                  <a:cubicBezTo>
                    <a:pt x="266" y="240"/>
                    <a:pt x="262" y="245"/>
                    <a:pt x="256" y="245"/>
                  </a:cubicBezTo>
                  <a:cubicBezTo>
                    <a:pt x="170" y="245"/>
                    <a:pt x="170" y="245"/>
                    <a:pt x="170" y="245"/>
                  </a:cubicBezTo>
                  <a:cubicBezTo>
                    <a:pt x="164" y="245"/>
                    <a:pt x="160" y="240"/>
                    <a:pt x="160" y="234"/>
                  </a:cubicBezTo>
                  <a:cubicBezTo>
                    <a:pt x="160" y="228"/>
                    <a:pt x="164" y="224"/>
                    <a:pt x="170" y="224"/>
                  </a:cubicBezTo>
                  <a:close/>
                  <a:moveTo>
                    <a:pt x="170" y="266"/>
                  </a:moveTo>
                  <a:cubicBezTo>
                    <a:pt x="256" y="266"/>
                    <a:pt x="256" y="266"/>
                    <a:pt x="256" y="266"/>
                  </a:cubicBezTo>
                  <a:cubicBezTo>
                    <a:pt x="262" y="266"/>
                    <a:pt x="266" y="271"/>
                    <a:pt x="266" y="277"/>
                  </a:cubicBezTo>
                  <a:cubicBezTo>
                    <a:pt x="266" y="283"/>
                    <a:pt x="262" y="288"/>
                    <a:pt x="256" y="288"/>
                  </a:cubicBezTo>
                  <a:cubicBezTo>
                    <a:pt x="170" y="288"/>
                    <a:pt x="170" y="288"/>
                    <a:pt x="170" y="288"/>
                  </a:cubicBezTo>
                  <a:cubicBezTo>
                    <a:pt x="164" y="288"/>
                    <a:pt x="160" y="283"/>
                    <a:pt x="160" y="277"/>
                  </a:cubicBezTo>
                  <a:cubicBezTo>
                    <a:pt x="160" y="271"/>
                    <a:pt x="164" y="266"/>
                    <a:pt x="170" y="266"/>
                  </a:cubicBezTo>
                  <a:close/>
                  <a:moveTo>
                    <a:pt x="170" y="309"/>
                  </a:moveTo>
                  <a:cubicBezTo>
                    <a:pt x="256" y="309"/>
                    <a:pt x="256" y="309"/>
                    <a:pt x="256" y="309"/>
                  </a:cubicBezTo>
                  <a:cubicBezTo>
                    <a:pt x="262" y="309"/>
                    <a:pt x="266" y="314"/>
                    <a:pt x="266" y="320"/>
                  </a:cubicBezTo>
                  <a:cubicBezTo>
                    <a:pt x="266" y="326"/>
                    <a:pt x="262" y="330"/>
                    <a:pt x="256" y="330"/>
                  </a:cubicBezTo>
                  <a:cubicBezTo>
                    <a:pt x="170" y="330"/>
                    <a:pt x="170" y="330"/>
                    <a:pt x="170" y="330"/>
                  </a:cubicBezTo>
                  <a:cubicBezTo>
                    <a:pt x="164" y="330"/>
                    <a:pt x="160" y="326"/>
                    <a:pt x="160" y="320"/>
                  </a:cubicBezTo>
                  <a:cubicBezTo>
                    <a:pt x="160" y="314"/>
                    <a:pt x="164" y="309"/>
                    <a:pt x="170" y="309"/>
                  </a:cubicBezTo>
                  <a:close/>
                  <a:moveTo>
                    <a:pt x="170" y="352"/>
                  </a:moveTo>
                  <a:cubicBezTo>
                    <a:pt x="256" y="352"/>
                    <a:pt x="256" y="352"/>
                    <a:pt x="256" y="352"/>
                  </a:cubicBezTo>
                  <a:cubicBezTo>
                    <a:pt x="262" y="352"/>
                    <a:pt x="266" y="356"/>
                    <a:pt x="266" y="362"/>
                  </a:cubicBezTo>
                  <a:cubicBezTo>
                    <a:pt x="266" y="368"/>
                    <a:pt x="262" y="373"/>
                    <a:pt x="256" y="373"/>
                  </a:cubicBezTo>
                  <a:cubicBezTo>
                    <a:pt x="170" y="373"/>
                    <a:pt x="170" y="373"/>
                    <a:pt x="170" y="373"/>
                  </a:cubicBezTo>
                  <a:cubicBezTo>
                    <a:pt x="164" y="373"/>
                    <a:pt x="160" y="368"/>
                    <a:pt x="160" y="362"/>
                  </a:cubicBezTo>
                  <a:cubicBezTo>
                    <a:pt x="160" y="356"/>
                    <a:pt x="164" y="352"/>
                    <a:pt x="170" y="352"/>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98" y="405"/>
                  </a:moveTo>
                  <a:cubicBezTo>
                    <a:pt x="298" y="411"/>
                    <a:pt x="294" y="416"/>
                    <a:pt x="288" y="416"/>
                  </a:cubicBezTo>
                  <a:cubicBezTo>
                    <a:pt x="138" y="416"/>
                    <a:pt x="138" y="416"/>
                    <a:pt x="138" y="416"/>
                  </a:cubicBezTo>
                  <a:cubicBezTo>
                    <a:pt x="132" y="416"/>
                    <a:pt x="128" y="411"/>
                    <a:pt x="128" y="405"/>
                  </a:cubicBezTo>
                  <a:cubicBezTo>
                    <a:pt x="128" y="192"/>
                    <a:pt x="128" y="192"/>
                    <a:pt x="128" y="192"/>
                  </a:cubicBezTo>
                  <a:cubicBezTo>
                    <a:pt x="128" y="186"/>
                    <a:pt x="132" y="181"/>
                    <a:pt x="138" y="181"/>
                  </a:cubicBezTo>
                  <a:cubicBezTo>
                    <a:pt x="288" y="181"/>
                    <a:pt x="288" y="181"/>
                    <a:pt x="288" y="181"/>
                  </a:cubicBezTo>
                  <a:cubicBezTo>
                    <a:pt x="294" y="181"/>
                    <a:pt x="298" y="186"/>
                    <a:pt x="298" y="192"/>
                  </a:cubicBezTo>
                  <a:lnTo>
                    <a:pt x="298" y="405"/>
                  </a:lnTo>
                  <a:close/>
                  <a:moveTo>
                    <a:pt x="341" y="362"/>
                  </a:moveTo>
                  <a:cubicBezTo>
                    <a:pt x="341" y="368"/>
                    <a:pt x="336" y="373"/>
                    <a:pt x="330" y="373"/>
                  </a:cubicBezTo>
                  <a:cubicBezTo>
                    <a:pt x="324" y="373"/>
                    <a:pt x="320" y="368"/>
                    <a:pt x="320" y="362"/>
                  </a:cubicBezTo>
                  <a:cubicBezTo>
                    <a:pt x="320" y="160"/>
                    <a:pt x="320" y="160"/>
                    <a:pt x="320" y="160"/>
                  </a:cubicBezTo>
                  <a:cubicBezTo>
                    <a:pt x="181" y="160"/>
                    <a:pt x="181" y="160"/>
                    <a:pt x="181" y="160"/>
                  </a:cubicBezTo>
                  <a:cubicBezTo>
                    <a:pt x="175" y="160"/>
                    <a:pt x="170" y="155"/>
                    <a:pt x="170" y="149"/>
                  </a:cubicBezTo>
                  <a:cubicBezTo>
                    <a:pt x="170" y="143"/>
                    <a:pt x="175" y="138"/>
                    <a:pt x="181" y="138"/>
                  </a:cubicBezTo>
                  <a:cubicBezTo>
                    <a:pt x="330" y="138"/>
                    <a:pt x="330" y="138"/>
                    <a:pt x="330" y="138"/>
                  </a:cubicBezTo>
                  <a:cubicBezTo>
                    <a:pt x="336" y="138"/>
                    <a:pt x="341" y="143"/>
                    <a:pt x="341" y="149"/>
                  </a:cubicBezTo>
                  <a:lnTo>
                    <a:pt x="341" y="362"/>
                  </a:lnTo>
                  <a:close/>
                  <a:moveTo>
                    <a:pt x="384" y="320"/>
                  </a:moveTo>
                  <a:cubicBezTo>
                    <a:pt x="384" y="326"/>
                    <a:pt x="379" y="330"/>
                    <a:pt x="373" y="330"/>
                  </a:cubicBezTo>
                  <a:cubicBezTo>
                    <a:pt x="367" y="330"/>
                    <a:pt x="362" y="326"/>
                    <a:pt x="362" y="320"/>
                  </a:cubicBezTo>
                  <a:cubicBezTo>
                    <a:pt x="362" y="117"/>
                    <a:pt x="362" y="117"/>
                    <a:pt x="362" y="117"/>
                  </a:cubicBezTo>
                  <a:cubicBezTo>
                    <a:pt x="224" y="117"/>
                    <a:pt x="224" y="117"/>
                    <a:pt x="224" y="117"/>
                  </a:cubicBezTo>
                  <a:cubicBezTo>
                    <a:pt x="218" y="117"/>
                    <a:pt x="213" y="112"/>
                    <a:pt x="213" y="106"/>
                  </a:cubicBezTo>
                  <a:cubicBezTo>
                    <a:pt x="213" y="100"/>
                    <a:pt x="218" y="96"/>
                    <a:pt x="224" y="96"/>
                  </a:cubicBezTo>
                  <a:cubicBezTo>
                    <a:pt x="373" y="96"/>
                    <a:pt x="373" y="96"/>
                    <a:pt x="373" y="96"/>
                  </a:cubicBezTo>
                  <a:cubicBezTo>
                    <a:pt x="379" y="96"/>
                    <a:pt x="384" y="100"/>
                    <a:pt x="384" y="106"/>
                  </a:cubicBezTo>
                  <a:lnTo>
                    <a:pt x="384" y="320"/>
                  </a:lnTo>
                  <a:close/>
                </a:path>
              </a:pathLst>
            </a:custGeom>
            <a:solidFill>
              <a:srgbClr val="333D48"/>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48">
              <a:extLst>
                <a:ext uri="{FF2B5EF4-FFF2-40B4-BE49-F238E27FC236}">
                  <a16:creationId xmlns:a16="http://schemas.microsoft.com/office/drawing/2014/main" id="{ACBD565A-54D1-854D-9F03-47D1C3E630ED}"/>
                </a:ext>
              </a:extLst>
            </p:cNvPr>
            <p:cNvSpPr/>
            <p:nvPr/>
          </p:nvSpPr>
          <p:spPr>
            <a:xfrm>
              <a:off x="2193206" y="1449067"/>
              <a:ext cx="9759388" cy="388696"/>
            </a:xfrm>
            <a:prstGeom prst="rect">
              <a:avLst/>
            </a:prstGeom>
          </p:spPr>
          <p:txBody>
            <a:bodyPr wrap="square">
              <a:spAutoFit/>
            </a:bodyPr>
            <a:lstStyle/>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LOCAL AND NATIONAL CONTEXT</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6" name="Group 55" title="Published by March 2022">
            <a:extLst>
              <a:ext uri="{FF2B5EF4-FFF2-40B4-BE49-F238E27FC236}">
                <a16:creationId xmlns:a16="http://schemas.microsoft.com/office/drawing/2014/main" id="{8AF0593B-4BFC-D645-8A60-8288431813FC}"/>
              </a:ext>
            </a:extLst>
          </p:cNvPr>
          <p:cNvGrpSpPr/>
          <p:nvPr/>
        </p:nvGrpSpPr>
        <p:grpSpPr>
          <a:xfrm>
            <a:off x="1268695" y="4108905"/>
            <a:ext cx="3791065" cy="470863"/>
            <a:chOff x="1268695" y="4108905"/>
            <a:chExt cx="3791065" cy="470863"/>
          </a:xfrm>
        </p:grpSpPr>
        <p:sp>
          <p:nvSpPr>
            <p:cNvPr id="45" name="Freeform 694">
              <a:extLst>
                <a:ext uri="{FF2B5EF4-FFF2-40B4-BE49-F238E27FC236}">
                  <a16:creationId xmlns:a16="http://schemas.microsoft.com/office/drawing/2014/main" id="{F17A0D8F-A248-E640-9BF3-EA7BE811F75F}"/>
                </a:ext>
              </a:extLst>
            </p:cNvPr>
            <p:cNvSpPr>
              <a:spLocks noChangeAspect="1" noEditPoints="1"/>
            </p:cNvSpPr>
            <p:nvPr/>
          </p:nvSpPr>
          <p:spPr bwMode="auto">
            <a:xfrm>
              <a:off x="1268695" y="4108905"/>
              <a:ext cx="469378" cy="470863"/>
            </a:xfrm>
            <a:custGeom>
              <a:avLst/>
              <a:gdLst>
                <a:gd name="T0" fmla="*/ 2147483646 w 512"/>
                <a:gd name="T1" fmla="*/ 2147483646 h 512"/>
                <a:gd name="T2" fmla="*/ 2147483646 w 512"/>
                <a:gd name="T3" fmla="*/ 2147483646 h 512"/>
                <a:gd name="T4" fmla="*/ 2147483646 w 512"/>
                <a:gd name="T5" fmla="*/ 2147483646 h 512"/>
                <a:gd name="T6" fmla="*/ 2147483646 w 512"/>
                <a:gd name="T7" fmla="*/ 2147483646 h 512"/>
                <a:gd name="T8" fmla="*/ 2147483646 w 512"/>
                <a:gd name="T9" fmla="*/ 2147483646 h 512"/>
                <a:gd name="T10" fmla="*/ 2147483646 w 512"/>
                <a:gd name="T11" fmla="*/ 2147483646 h 512"/>
                <a:gd name="T12" fmla="*/ 2147483646 w 512"/>
                <a:gd name="T13" fmla="*/ 2147483646 h 512"/>
                <a:gd name="T14" fmla="*/ 2147483646 w 512"/>
                <a:gd name="T15" fmla="*/ 2147483646 h 512"/>
                <a:gd name="T16" fmla="*/ 2147483646 w 512"/>
                <a:gd name="T17" fmla="*/ 2147483646 h 512"/>
                <a:gd name="T18" fmla="*/ 2147483646 w 512"/>
                <a:gd name="T19" fmla="*/ 2147483646 h 512"/>
                <a:gd name="T20" fmla="*/ 2147483646 w 512"/>
                <a:gd name="T21" fmla="*/ 2147483646 h 512"/>
                <a:gd name="T22" fmla="*/ 2147483646 w 512"/>
                <a:gd name="T23" fmla="*/ 2147483646 h 512"/>
                <a:gd name="T24" fmla="*/ 2147483646 w 512"/>
                <a:gd name="T25" fmla="*/ 2147483646 h 512"/>
                <a:gd name="T26" fmla="*/ 2147483646 w 512"/>
                <a:gd name="T27" fmla="*/ 2147483646 h 512"/>
                <a:gd name="T28" fmla="*/ 2147483646 w 512"/>
                <a:gd name="T29" fmla="*/ 2147483646 h 512"/>
                <a:gd name="T30" fmla="*/ 2147483646 w 512"/>
                <a:gd name="T31" fmla="*/ 2147483646 h 512"/>
                <a:gd name="T32" fmla="*/ 2147483646 w 512"/>
                <a:gd name="T33" fmla="*/ 2147483646 h 512"/>
                <a:gd name="T34" fmla="*/ 2147483646 w 512"/>
                <a:gd name="T35" fmla="*/ 2147483646 h 512"/>
                <a:gd name="T36" fmla="*/ 2147483646 w 512"/>
                <a:gd name="T37" fmla="*/ 2147483646 h 512"/>
                <a:gd name="T38" fmla="*/ 2147483646 w 512"/>
                <a:gd name="T39" fmla="*/ 2147483646 h 512"/>
                <a:gd name="T40" fmla="*/ 2147483646 w 512"/>
                <a:gd name="T41" fmla="*/ 2147483646 h 512"/>
                <a:gd name="T42" fmla="*/ 2147483646 w 512"/>
                <a:gd name="T43" fmla="*/ 2147483646 h 512"/>
                <a:gd name="T44" fmla="*/ 2147483646 w 512"/>
                <a:gd name="T45" fmla="*/ 2147483646 h 512"/>
                <a:gd name="T46" fmla="*/ 2147483646 w 512"/>
                <a:gd name="T47" fmla="*/ 2147483646 h 512"/>
                <a:gd name="T48" fmla="*/ 2147483646 w 512"/>
                <a:gd name="T49" fmla="*/ 2147483646 h 512"/>
                <a:gd name="T50" fmla="*/ 2147483646 w 512"/>
                <a:gd name="T51" fmla="*/ 2147483646 h 512"/>
                <a:gd name="T52" fmla="*/ 2147483646 w 512"/>
                <a:gd name="T53" fmla="*/ 2147483646 h 512"/>
                <a:gd name="T54" fmla="*/ 2147483646 w 512"/>
                <a:gd name="T55" fmla="*/ 0 h 512"/>
                <a:gd name="T56" fmla="*/ 0 w 512"/>
                <a:gd name="T57" fmla="*/ 2147483646 h 512"/>
                <a:gd name="T58" fmla="*/ 2147483646 w 512"/>
                <a:gd name="T59" fmla="*/ 2147483646 h 512"/>
                <a:gd name="T60" fmla="*/ 2147483646 w 512"/>
                <a:gd name="T61" fmla="*/ 2147483646 h 512"/>
                <a:gd name="T62" fmla="*/ 2147483646 w 512"/>
                <a:gd name="T63" fmla="*/ 0 h 512"/>
                <a:gd name="T64" fmla="*/ 2147483646 w 512"/>
                <a:gd name="T65" fmla="*/ 2147483646 h 512"/>
                <a:gd name="T66" fmla="*/ 2147483646 w 512"/>
                <a:gd name="T67" fmla="*/ 2147483646 h 512"/>
                <a:gd name="T68" fmla="*/ 2147483646 w 512"/>
                <a:gd name="T69" fmla="*/ 2147483646 h 512"/>
                <a:gd name="T70" fmla="*/ 2147483646 w 512"/>
                <a:gd name="T71" fmla="*/ 2147483646 h 512"/>
                <a:gd name="T72" fmla="*/ 2147483646 w 512"/>
                <a:gd name="T73" fmla="*/ 2147483646 h 512"/>
                <a:gd name="T74" fmla="*/ 2147483646 w 512"/>
                <a:gd name="T75" fmla="*/ 2147483646 h 512"/>
                <a:gd name="T76" fmla="*/ 2147483646 w 512"/>
                <a:gd name="T77" fmla="*/ 2147483646 h 512"/>
                <a:gd name="T78" fmla="*/ 2147483646 w 512"/>
                <a:gd name="T79" fmla="*/ 2147483646 h 512"/>
                <a:gd name="T80" fmla="*/ 2147483646 w 512"/>
                <a:gd name="T81" fmla="*/ 2147483646 h 512"/>
                <a:gd name="T82" fmla="*/ 2147483646 w 512"/>
                <a:gd name="T83" fmla="*/ 2147483646 h 512"/>
                <a:gd name="T84" fmla="*/ 2147483646 w 512"/>
                <a:gd name="T85" fmla="*/ 2147483646 h 512"/>
                <a:gd name="T86" fmla="*/ 2147483646 w 512"/>
                <a:gd name="T87" fmla="*/ 2147483646 h 512"/>
                <a:gd name="T88" fmla="*/ 2147483646 w 512"/>
                <a:gd name="T89" fmla="*/ 2147483646 h 512"/>
                <a:gd name="T90" fmla="*/ 2147483646 w 512"/>
                <a:gd name="T91" fmla="*/ 2147483646 h 5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12" h="512">
                  <a:moveTo>
                    <a:pt x="203" y="220"/>
                  </a:moveTo>
                  <a:cubicBezTo>
                    <a:pt x="200" y="223"/>
                    <a:pt x="196" y="224"/>
                    <a:pt x="192" y="222"/>
                  </a:cubicBezTo>
                  <a:cubicBezTo>
                    <a:pt x="190" y="222"/>
                    <a:pt x="151" y="208"/>
                    <a:pt x="121" y="250"/>
                  </a:cubicBezTo>
                  <a:cubicBezTo>
                    <a:pt x="166" y="295"/>
                    <a:pt x="166" y="295"/>
                    <a:pt x="166" y="295"/>
                  </a:cubicBezTo>
                  <a:cubicBezTo>
                    <a:pt x="170" y="299"/>
                    <a:pt x="170" y="306"/>
                    <a:pt x="166" y="310"/>
                  </a:cubicBezTo>
                  <a:cubicBezTo>
                    <a:pt x="162" y="315"/>
                    <a:pt x="156" y="338"/>
                    <a:pt x="166" y="348"/>
                  </a:cubicBezTo>
                  <a:cubicBezTo>
                    <a:pt x="175" y="358"/>
                    <a:pt x="199" y="352"/>
                    <a:pt x="203" y="348"/>
                  </a:cubicBezTo>
                  <a:cubicBezTo>
                    <a:pt x="205" y="346"/>
                    <a:pt x="208" y="345"/>
                    <a:pt x="211" y="345"/>
                  </a:cubicBezTo>
                  <a:cubicBezTo>
                    <a:pt x="214" y="345"/>
                    <a:pt x="216" y="346"/>
                    <a:pt x="218" y="348"/>
                  </a:cubicBezTo>
                  <a:cubicBezTo>
                    <a:pt x="263" y="392"/>
                    <a:pt x="263" y="392"/>
                    <a:pt x="263" y="392"/>
                  </a:cubicBezTo>
                  <a:cubicBezTo>
                    <a:pt x="302" y="358"/>
                    <a:pt x="291" y="322"/>
                    <a:pt x="290" y="322"/>
                  </a:cubicBezTo>
                  <a:cubicBezTo>
                    <a:pt x="289" y="318"/>
                    <a:pt x="290" y="314"/>
                    <a:pt x="293" y="311"/>
                  </a:cubicBezTo>
                  <a:cubicBezTo>
                    <a:pt x="362" y="242"/>
                    <a:pt x="364" y="172"/>
                    <a:pt x="363" y="150"/>
                  </a:cubicBezTo>
                  <a:cubicBezTo>
                    <a:pt x="342" y="147"/>
                    <a:pt x="279" y="145"/>
                    <a:pt x="203" y="220"/>
                  </a:cubicBezTo>
                  <a:close/>
                  <a:moveTo>
                    <a:pt x="273" y="302"/>
                  </a:moveTo>
                  <a:cubicBezTo>
                    <a:pt x="264" y="311"/>
                    <a:pt x="253" y="315"/>
                    <a:pt x="241" y="315"/>
                  </a:cubicBezTo>
                  <a:cubicBezTo>
                    <a:pt x="229" y="315"/>
                    <a:pt x="217" y="311"/>
                    <a:pt x="208" y="302"/>
                  </a:cubicBezTo>
                  <a:cubicBezTo>
                    <a:pt x="191" y="284"/>
                    <a:pt x="191" y="255"/>
                    <a:pt x="208" y="237"/>
                  </a:cubicBezTo>
                  <a:cubicBezTo>
                    <a:pt x="217" y="228"/>
                    <a:pt x="229" y="223"/>
                    <a:pt x="241" y="223"/>
                  </a:cubicBezTo>
                  <a:cubicBezTo>
                    <a:pt x="253" y="223"/>
                    <a:pt x="265" y="228"/>
                    <a:pt x="273" y="237"/>
                  </a:cubicBezTo>
                  <a:cubicBezTo>
                    <a:pt x="291" y="255"/>
                    <a:pt x="291" y="284"/>
                    <a:pt x="273" y="302"/>
                  </a:cubicBezTo>
                  <a:close/>
                  <a:moveTo>
                    <a:pt x="258" y="252"/>
                  </a:moveTo>
                  <a:cubicBezTo>
                    <a:pt x="268" y="262"/>
                    <a:pt x="268" y="277"/>
                    <a:pt x="258" y="287"/>
                  </a:cubicBezTo>
                  <a:cubicBezTo>
                    <a:pt x="249" y="296"/>
                    <a:pt x="233" y="296"/>
                    <a:pt x="224" y="287"/>
                  </a:cubicBezTo>
                  <a:cubicBezTo>
                    <a:pt x="214" y="277"/>
                    <a:pt x="214" y="262"/>
                    <a:pt x="224" y="252"/>
                  </a:cubicBezTo>
                  <a:cubicBezTo>
                    <a:pt x="228" y="247"/>
                    <a:pt x="234" y="245"/>
                    <a:pt x="241" y="245"/>
                  </a:cubicBezTo>
                  <a:cubicBezTo>
                    <a:pt x="247" y="245"/>
                    <a:pt x="254" y="247"/>
                    <a:pt x="258" y="252"/>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68" y="415"/>
                  </a:moveTo>
                  <a:cubicBezTo>
                    <a:pt x="266" y="416"/>
                    <a:pt x="264" y="417"/>
                    <a:pt x="262" y="417"/>
                  </a:cubicBezTo>
                  <a:cubicBezTo>
                    <a:pt x="259" y="417"/>
                    <a:pt x="256" y="416"/>
                    <a:pt x="254" y="414"/>
                  </a:cubicBezTo>
                  <a:cubicBezTo>
                    <a:pt x="209" y="369"/>
                    <a:pt x="209" y="369"/>
                    <a:pt x="209" y="369"/>
                  </a:cubicBezTo>
                  <a:cubicBezTo>
                    <a:pt x="203" y="372"/>
                    <a:pt x="196" y="374"/>
                    <a:pt x="188" y="374"/>
                  </a:cubicBezTo>
                  <a:cubicBezTo>
                    <a:pt x="173" y="376"/>
                    <a:pt x="159" y="372"/>
                    <a:pt x="151" y="363"/>
                  </a:cubicBezTo>
                  <a:cubicBezTo>
                    <a:pt x="135" y="348"/>
                    <a:pt x="137" y="320"/>
                    <a:pt x="145" y="304"/>
                  </a:cubicBezTo>
                  <a:cubicBezTo>
                    <a:pt x="100" y="259"/>
                    <a:pt x="100" y="259"/>
                    <a:pt x="100" y="259"/>
                  </a:cubicBezTo>
                  <a:cubicBezTo>
                    <a:pt x="96" y="256"/>
                    <a:pt x="96" y="251"/>
                    <a:pt x="98" y="246"/>
                  </a:cubicBezTo>
                  <a:cubicBezTo>
                    <a:pt x="131" y="193"/>
                    <a:pt x="175" y="197"/>
                    <a:pt x="193" y="201"/>
                  </a:cubicBezTo>
                  <a:cubicBezTo>
                    <a:pt x="290" y="106"/>
                    <a:pt x="372" y="130"/>
                    <a:pt x="376" y="131"/>
                  </a:cubicBezTo>
                  <a:cubicBezTo>
                    <a:pt x="380" y="132"/>
                    <a:pt x="382" y="135"/>
                    <a:pt x="383" y="139"/>
                  </a:cubicBezTo>
                  <a:cubicBezTo>
                    <a:pt x="384" y="143"/>
                    <a:pt x="398" y="233"/>
                    <a:pt x="312" y="322"/>
                  </a:cubicBezTo>
                  <a:cubicBezTo>
                    <a:pt x="315" y="338"/>
                    <a:pt x="316" y="379"/>
                    <a:pt x="268" y="415"/>
                  </a:cubicBezTo>
                  <a:close/>
                </a:path>
              </a:pathLst>
            </a:custGeom>
            <a:solidFill>
              <a:srgbClr val="333D48"/>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sp>
          <p:nvSpPr>
            <p:cNvPr id="50" name="Rectangle 49">
              <a:extLst>
                <a:ext uri="{FF2B5EF4-FFF2-40B4-BE49-F238E27FC236}">
                  <a16:creationId xmlns:a16="http://schemas.microsoft.com/office/drawing/2014/main" id="{156D5230-B628-DB47-928F-BBAD71D718F5}"/>
                </a:ext>
              </a:extLst>
            </p:cNvPr>
            <p:cNvSpPr/>
            <p:nvPr/>
          </p:nvSpPr>
          <p:spPr>
            <a:xfrm>
              <a:off x="2193206" y="4167387"/>
              <a:ext cx="2866554" cy="388696"/>
            </a:xfrm>
            <a:prstGeom prst="rect">
              <a:avLst/>
            </a:prstGeom>
          </p:spPr>
          <p:txBody>
            <a:bodyPr wrap="none">
              <a:spAutoFit/>
            </a:bodyPr>
            <a:lstStyle/>
            <a:p>
              <a:pPr>
                <a:lnSpc>
                  <a:spcPct val="107000"/>
                </a:lnSpc>
                <a:spcAft>
                  <a:spcPts val="800"/>
                </a:spcAft>
              </a:pPr>
              <a:r>
                <a:rPr lang="en-GB"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PUBLISHED BY MARCH </a:t>
              </a:r>
              <a:r>
                <a:rPr lang="en-GB"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2022</a:t>
              </a:r>
              <a:endParaRPr lang="en-GB"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7" name="Group 56" title="Delivery plan development and review">
            <a:extLst>
              <a:ext uri="{FF2B5EF4-FFF2-40B4-BE49-F238E27FC236}">
                <a16:creationId xmlns:a16="http://schemas.microsoft.com/office/drawing/2014/main" id="{4761E495-7FDD-DE4A-8199-952F3C7CCC91}"/>
              </a:ext>
            </a:extLst>
          </p:cNvPr>
          <p:cNvGrpSpPr/>
          <p:nvPr/>
        </p:nvGrpSpPr>
        <p:grpSpPr>
          <a:xfrm>
            <a:off x="1257723" y="4818658"/>
            <a:ext cx="5414273" cy="417318"/>
            <a:chOff x="1257723" y="4818658"/>
            <a:chExt cx="5414273" cy="417318"/>
          </a:xfrm>
        </p:grpSpPr>
        <p:grpSp>
          <p:nvGrpSpPr>
            <p:cNvPr id="31" name="Group 30">
              <a:extLst>
                <a:ext uri="{FF2B5EF4-FFF2-40B4-BE49-F238E27FC236}">
                  <a16:creationId xmlns:a16="http://schemas.microsoft.com/office/drawing/2014/main" id="{78D22229-7EDA-6140-ADB6-2A08DC7F7496}"/>
                </a:ext>
              </a:extLst>
            </p:cNvPr>
            <p:cNvGrpSpPr/>
            <p:nvPr/>
          </p:nvGrpSpPr>
          <p:grpSpPr>
            <a:xfrm>
              <a:off x="1257723" y="4818658"/>
              <a:ext cx="492700" cy="417318"/>
              <a:chOff x="5835650" y="808038"/>
              <a:chExt cx="1203326" cy="812801"/>
            </a:xfrm>
            <a:solidFill>
              <a:srgbClr val="333D48"/>
            </a:solidFill>
          </p:grpSpPr>
          <p:sp>
            <p:nvSpPr>
              <p:cNvPr id="32" name="Freeform 22">
                <a:extLst>
                  <a:ext uri="{FF2B5EF4-FFF2-40B4-BE49-F238E27FC236}">
                    <a16:creationId xmlns:a16="http://schemas.microsoft.com/office/drawing/2014/main" id="{B9D98157-B43F-1748-A595-D9EA9D0D360E}"/>
                  </a:ext>
                </a:extLst>
              </p:cNvPr>
              <p:cNvSpPr>
                <a:spLocks/>
              </p:cNvSpPr>
              <p:nvPr/>
            </p:nvSpPr>
            <p:spPr bwMode="auto">
              <a:xfrm>
                <a:off x="5934075" y="1354138"/>
                <a:ext cx="150813" cy="101600"/>
              </a:xfrm>
              <a:custGeom>
                <a:avLst/>
                <a:gdLst>
                  <a:gd name="T0" fmla="*/ 2 w 53"/>
                  <a:gd name="T1" fmla="*/ 0 h 36"/>
                  <a:gd name="T2" fmla="*/ 0 w 53"/>
                  <a:gd name="T3" fmla="*/ 2 h 36"/>
                  <a:gd name="T4" fmla="*/ 0 w 53"/>
                  <a:gd name="T5" fmla="*/ 34 h 36"/>
                  <a:gd name="T6" fmla="*/ 2 w 53"/>
                  <a:gd name="T7" fmla="*/ 36 h 36"/>
                  <a:gd name="T8" fmla="*/ 52 w 53"/>
                  <a:gd name="T9" fmla="*/ 36 h 36"/>
                  <a:gd name="T10" fmla="*/ 53 w 53"/>
                  <a:gd name="T11" fmla="*/ 34 h 36"/>
                  <a:gd name="T12" fmla="*/ 53 w 53"/>
                  <a:gd name="T13" fmla="*/ 2 h 36"/>
                  <a:gd name="T14" fmla="*/ 52 w 53"/>
                  <a:gd name="T15" fmla="*/ 0 h 36"/>
                  <a:gd name="T16" fmla="*/ 2 w 53"/>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6">
                    <a:moveTo>
                      <a:pt x="2" y="0"/>
                    </a:moveTo>
                    <a:cubicBezTo>
                      <a:pt x="1" y="0"/>
                      <a:pt x="0" y="1"/>
                      <a:pt x="0" y="2"/>
                    </a:cubicBezTo>
                    <a:cubicBezTo>
                      <a:pt x="0" y="34"/>
                      <a:pt x="0" y="34"/>
                      <a:pt x="0" y="34"/>
                    </a:cubicBezTo>
                    <a:cubicBezTo>
                      <a:pt x="0" y="35"/>
                      <a:pt x="1" y="36"/>
                      <a:pt x="2" y="36"/>
                    </a:cubicBezTo>
                    <a:cubicBezTo>
                      <a:pt x="52" y="36"/>
                      <a:pt x="52" y="36"/>
                      <a:pt x="52" y="36"/>
                    </a:cubicBezTo>
                    <a:cubicBezTo>
                      <a:pt x="53" y="36"/>
                      <a:pt x="53" y="35"/>
                      <a:pt x="53" y="34"/>
                    </a:cubicBezTo>
                    <a:cubicBezTo>
                      <a:pt x="53" y="2"/>
                      <a:pt x="53" y="2"/>
                      <a:pt x="53" y="2"/>
                    </a:cubicBezTo>
                    <a:cubicBezTo>
                      <a:pt x="53" y="1"/>
                      <a:pt x="53" y="0"/>
                      <a:pt x="52"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3">
                <a:extLst>
                  <a:ext uri="{FF2B5EF4-FFF2-40B4-BE49-F238E27FC236}">
                    <a16:creationId xmlns:a16="http://schemas.microsoft.com/office/drawing/2014/main" id="{8C664E5C-F027-E544-9752-01454ABB5579}"/>
                  </a:ext>
                </a:extLst>
              </p:cNvPr>
              <p:cNvSpPr>
                <a:spLocks/>
              </p:cNvSpPr>
              <p:nvPr/>
            </p:nvSpPr>
            <p:spPr bwMode="auto">
              <a:xfrm>
                <a:off x="5934075" y="1208088"/>
                <a:ext cx="150813" cy="103188"/>
              </a:xfrm>
              <a:custGeom>
                <a:avLst/>
                <a:gdLst>
                  <a:gd name="T0" fmla="*/ 2 w 53"/>
                  <a:gd name="T1" fmla="*/ 0 h 36"/>
                  <a:gd name="T2" fmla="*/ 0 w 53"/>
                  <a:gd name="T3" fmla="*/ 2 h 36"/>
                  <a:gd name="T4" fmla="*/ 0 w 53"/>
                  <a:gd name="T5" fmla="*/ 35 h 36"/>
                  <a:gd name="T6" fmla="*/ 2 w 53"/>
                  <a:gd name="T7" fmla="*/ 36 h 36"/>
                  <a:gd name="T8" fmla="*/ 52 w 53"/>
                  <a:gd name="T9" fmla="*/ 36 h 36"/>
                  <a:gd name="T10" fmla="*/ 53 w 53"/>
                  <a:gd name="T11" fmla="*/ 35 h 36"/>
                  <a:gd name="T12" fmla="*/ 53 w 53"/>
                  <a:gd name="T13" fmla="*/ 2 h 36"/>
                  <a:gd name="T14" fmla="*/ 52 w 53"/>
                  <a:gd name="T15" fmla="*/ 0 h 36"/>
                  <a:gd name="T16" fmla="*/ 2 w 53"/>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6">
                    <a:moveTo>
                      <a:pt x="2" y="0"/>
                    </a:moveTo>
                    <a:cubicBezTo>
                      <a:pt x="1" y="0"/>
                      <a:pt x="0" y="1"/>
                      <a:pt x="0" y="2"/>
                    </a:cubicBezTo>
                    <a:cubicBezTo>
                      <a:pt x="0" y="35"/>
                      <a:pt x="0" y="35"/>
                      <a:pt x="0" y="35"/>
                    </a:cubicBezTo>
                    <a:cubicBezTo>
                      <a:pt x="0" y="36"/>
                      <a:pt x="1" y="36"/>
                      <a:pt x="2" y="36"/>
                    </a:cubicBezTo>
                    <a:cubicBezTo>
                      <a:pt x="52" y="36"/>
                      <a:pt x="52" y="36"/>
                      <a:pt x="52" y="36"/>
                    </a:cubicBezTo>
                    <a:cubicBezTo>
                      <a:pt x="53" y="36"/>
                      <a:pt x="53" y="36"/>
                      <a:pt x="53" y="35"/>
                    </a:cubicBezTo>
                    <a:cubicBezTo>
                      <a:pt x="53" y="2"/>
                      <a:pt x="53" y="2"/>
                      <a:pt x="53" y="2"/>
                    </a:cubicBezTo>
                    <a:cubicBezTo>
                      <a:pt x="53" y="1"/>
                      <a:pt x="53" y="0"/>
                      <a:pt x="52"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a:extLst>
                  <a:ext uri="{FF2B5EF4-FFF2-40B4-BE49-F238E27FC236}">
                    <a16:creationId xmlns:a16="http://schemas.microsoft.com/office/drawing/2014/main" id="{49C9FDD5-FE4B-FB4F-AF4F-DE50C856D46B}"/>
                  </a:ext>
                </a:extLst>
              </p:cNvPr>
              <p:cNvSpPr>
                <a:spLocks/>
              </p:cNvSpPr>
              <p:nvPr/>
            </p:nvSpPr>
            <p:spPr bwMode="auto">
              <a:xfrm>
                <a:off x="5835650" y="808038"/>
                <a:ext cx="746125" cy="750888"/>
              </a:xfrm>
              <a:custGeom>
                <a:avLst/>
                <a:gdLst>
                  <a:gd name="T0" fmla="*/ 250 w 263"/>
                  <a:gd name="T1" fmla="*/ 107 h 264"/>
                  <a:gd name="T2" fmla="*/ 250 w 263"/>
                  <a:gd name="T3" fmla="*/ 35 h 264"/>
                  <a:gd name="T4" fmla="*/ 202 w 263"/>
                  <a:gd name="T5" fmla="*/ 35 h 264"/>
                  <a:gd name="T6" fmla="*/ 202 w 263"/>
                  <a:gd name="T7" fmla="*/ 46 h 264"/>
                  <a:gd name="T8" fmla="*/ 202 w 263"/>
                  <a:gd name="T9" fmla="*/ 47 h 264"/>
                  <a:gd name="T10" fmla="*/ 206 w 263"/>
                  <a:gd name="T11" fmla="*/ 55 h 264"/>
                  <a:gd name="T12" fmla="*/ 195 w 263"/>
                  <a:gd name="T13" fmla="*/ 67 h 264"/>
                  <a:gd name="T14" fmla="*/ 184 w 263"/>
                  <a:gd name="T15" fmla="*/ 55 h 264"/>
                  <a:gd name="T16" fmla="*/ 188 w 263"/>
                  <a:gd name="T17" fmla="*/ 47 h 264"/>
                  <a:gd name="T18" fmla="*/ 188 w 263"/>
                  <a:gd name="T19" fmla="*/ 46 h 264"/>
                  <a:gd name="T20" fmla="*/ 188 w 263"/>
                  <a:gd name="T21" fmla="*/ 35 h 264"/>
                  <a:gd name="T22" fmla="*/ 75 w 263"/>
                  <a:gd name="T23" fmla="*/ 35 h 264"/>
                  <a:gd name="T24" fmla="*/ 75 w 263"/>
                  <a:gd name="T25" fmla="*/ 46 h 264"/>
                  <a:gd name="T26" fmla="*/ 76 w 263"/>
                  <a:gd name="T27" fmla="*/ 47 h 264"/>
                  <a:gd name="T28" fmla="*/ 79 w 263"/>
                  <a:gd name="T29" fmla="*/ 55 h 264"/>
                  <a:gd name="T30" fmla="*/ 68 w 263"/>
                  <a:gd name="T31" fmla="*/ 67 h 264"/>
                  <a:gd name="T32" fmla="*/ 57 w 263"/>
                  <a:gd name="T33" fmla="*/ 55 h 264"/>
                  <a:gd name="T34" fmla="*/ 61 w 263"/>
                  <a:gd name="T35" fmla="*/ 47 h 264"/>
                  <a:gd name="T36" fmla="*/ 61 w 263"/>
                  <a:gd name="T37" fmla="*/ 46 h 264"/>
                  <a:gd name="T38" fmla="*/ 61 w 263"/>
                  <a:gd name="T39" fmla="*/ 35 h 264"/>
                  <a:gd name="T40" fmla="*/ 14 w 263"/>
                  <a:gd name="T41" fmla="*/ 35 h 264"/>
                  <a:gd name="T42" fmla="*/ 14 w 263"/>
                  <a:gd name="T43" fmla="*/ 250 h 264"/>
                  <a:gd name="T44" fmla="*/ 100 w 263"/>
                  <a:gd name="T45" fmla="*/ 250 h 264"/>
                  <a:gd name="T46" fmla="*/ 107 w 263"/>
                  <a:gd name="T47" fmla="*/ 264 h 264"/>
                  <a:gd name="T48" fmla="*/ 17 w 263"/>
                  <a:gd name="T49" fmla="*/ 264 h 264"/>
                  <a:gd name="T50" fmla="*/ 0 w 263"/>
                  <a:gd name="T51" fmla="*/ 247 h 264"/>
                  <a:gd name="T52" fmla="*/ 0 w 263"/>
                  <a:gd name="T53" fmla="*/ 38 h 264"/>
                  <a:gd name="T54" fmla="*/ 17 w 263"/>
                  <a:gd name="T55" fmla="*/ 21 h 264"/>
                  <a:gd name="T56" fmla="*/ 61 w 263"/>
                  <a:gd name="T57" fmla="*/ 21 h 264"/>
                  <a:gd name="T58" fmla="*/ 61 w 263"/>
                  <a:gd name="T59" fmla="*/ 7 h 264"/>
                  <a:gd name="T60" fmla="*/ 68 w 263"/>
                  <a:gd name="T61" fmla="*/ 0 h 264"/>
                  <a:gd name="T62" fmla="*/ 75 w 263"/>
                  <a:gd name="T63" fmla="*/ 7 h 264"/>
                  <a:gd name="T64" fmla="*/ 75 w 263"/>
                  <a:gd name="T65" fmla="*/ 21 h 264"/>
                  <a:gd name="T66" fmla="*/ 188 w 263"/>
                  <a:gd name="T67" fmla="*/ 21 h 264"/>
                  <a:gd name="T68" fmla="*/ 188 w 263"/>
                  <a:gd name="T69" fmla="*/ 7 h 264"/>
                  <a:gd name="T70" fmla="*/ 195 w 263"/>
                  <a:gd name="T71" fmla="*/ 0 h 264"/>
                  <a:gd name="T72" fmla="*/ 202 w 263"/>
                  <a:gd name="T73" fmla="*/ 7 h 264"/>
                  <a:gd name="T74" fmla="*/ 202 w 263"/>
                  <a:gd name="T75" fmla="*/ 21 h 264"/>
                  <a:gd name="T76" fmla="*/ 247 w 263"/>
                  <a:gd name="T77" fmla="*/ 21 h 264"/>
                  <a:gd name="T78" fmla="*/ 263 w 263"/>
                  <a:gd name="T79" fmla="*/ 37 h 264"/>
                  <a:gd name="T80" fmla="*/ 263 w 263"/>
                  <a:gd name="T81" fmla="*/ 115 h 264"/>
                  <a:gd name="T82" fmla="*/ 250 w 263"/>
                  <a:gd name="T83" fmla="*/ 10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3" h="264">
                    <a:moveTo>
                      <a:pt x="250" y="107"/>
                    </a:moveTo>
                    <a:cubicBezTo>
                      <a:pt x="250" y="35"/>
                      <a:pt x="250" y="35"/>
                      <a:pt x="250" y="35"/>
                    </a:cubicBezTo>
                    <a:cubicBezTo>
                      <a:pt x="202" y="35"/>
                      <a:pt x="202" y="35"/>
                      <a:pt x="202" y="35"/>
                    </a:cubicBezTo>
                    <a:cubicBezTo>
                      <a:pt x="202" y="46"/>
                      <a:pt x="202" y="46"/>
                      <a:pt x="202" y="46"/>
                    </a:cubicBezTo>
                    <a:cubicBezTo>
                      <a:pt x="202" y="47"/>
                      <a:pt x="202" y="47"/>
                      <a:pt x="202" y="47"/>
                    </a:cubicBezTo>
                    <a:cubicBezTo>
                      <a:pt x="205" y="49"/>
                      <a:pt x="206" y="52"/>
                      <a:pt x="206" y="55"/>
                    </a:cubicBezTo>
                    <a:cubicBezTo>
                      <a:pt x="206" y="62"/>
                      <a:pt x="201" y="67"/>
                      <a:pt x="195" y="67"/>
                    </a:cubicBezTo>
                    <a:cubicBezTo>
                      <a:pt x="189" y="67"/>
                      <a:pt x="184" y="62"/>
                      <a:pt x="184" y="55"/>
                    </a:cubicBezTo>
                    <a:cubicBezTo>
                      <a:pt x="184" y="52"/>
                      <a:pt x="185" y="49"/>
                      <a:pt x="188" y="47"/>
                    </a:cubicBezTo>
                    <a:cubicBezTo>
                      <a:pt x="188" y="46"/>
                      <a:pt x="188" y="46"/>
                      <a:pt x="188" y="46"/>
                    </a:cubicBezTo>
                    <a:cubicBezTo>
                      <a:pt x="188" y="35"/>
                      <a:pt x="188" y="35"/>
                      <a:pt x="188" y="35"/>
                    </a:cubicBezTo>
                    <a:cubicBezTo>
                      <a:pt x="75" y="35"/>
                      <a:pt x="75" y="35"/>
                      <a:pt x="75" y="35"/>
                    </a:cubicBezTo>
                    <a:cubicBezTo>
                      <a:pt x="75" y="46"/>
                      <a:pt x="75" y="46"/>
                      <a:pt x="75" y="46"/>
                    </a:cubicBezTo>
                    <a:cubicBezTo>
                      <a:pt x="76" y="47"/>
                      <a:pt x="76" y="47"/>
                      <a:pt x="76" y="47"/>
                    </a:cubicBezTo>
                    <a:cubicBezTo>
                      <a:pt x="78" y="49"/>
                      <a:pt x="79" y="52"/>
                      <a:pt x="79" y="55"/>
                    </a:cubicBezTo>
                    <a:cubicBezTo>
                      <a:pt x="79" y="62"/>
                      <a:pt x="74" y="67"/>
                      <a:pt x="68" y="67"/>
                    </a:cubicBezTo>
                    <a:cubicBezTo>
                      <a:pt x="62" y="67"/>
                      <a:pt x="57" y="62"/>
                      <a:pt x="57" y="55"/>
                    </a:cubicBezTo>
                    <a:cubicBezTo>
                      <a:pt x="57" y="52"/>
                      <a:pt x="58" y="49"/>
                      <a:pt x="61" y="47"/>
                    </a:cubicBezTo>
                    <a:cubicBezTo>
                      <a:pt x="61" y="46"/>
                      <a:pt x="61" y="46"/>
                      <a:pt x="61" y="46"/>
                    </a:cubicBezTo>
                    <a:cubicBezTo>
                      <a:pt x="61" y="35"/>
                      <a:pt x="61" y="35"/>
                      <a:pt x="61" y="35"/>
                    </a:cubicBezTo>
                    <a:cubicBezTo>
                      <a:pt x="14" y="35"/>
                      <a:pt x="14" y="35"/>
                      <a:pt x="14" y="35"/>
                    </a:cubicBezTo>
                    <a:cubicBezTo>
                      <a:pt x="14" y="250"/>
                      <a:pt x="14" y="250"/>
                      <a:pt x="14" y="250"/>
                    </a:cubicBezTo>
                    <a:cubicBezTo>
                      <a:pt x="100" y="250"/>
                      <a:pt x="100" y="250"/>
                      <a:pt x="100" y="250"/>
                    </a:cubicBezTo>
                    <a:cubicBezTo>
                      <a:pt x="102" y="255"/>
                      <a:pt x="104" y="259"/>
                      <a:pt x="107" y="264"/>
                    </a:cubicBezTo>
                    <a:cubicBezTo>
                      <a:pt x="17" y="264"/>
                      <a:pt x="17" y="264"/>
                      <a:pt x="17" y="264"/>
                    </a:cubicBezTo>
                    <a:cubicBezTo>
                      <a:pt x="8" y="264"/>
                      <a:pt x="0" y="257"/>
                      <a:pt x="0" y="247"/>
                    </a:cubicBezTo>
                    <a:cubicBezTo>
                      <a:pt x="0" y="38"/>
                      <a:pt x="0" y="38"/>
                      <a:pt x="0" y="38"/>
                    </a:cubicBezTo>
                    <a:cubicBezTo>
                      <a:pt x="0" y="28"/>
                      <a:pt x="7" y="21"/>
                      <a:pt x="17" y="21"/>
                    </a:cubicBezTo>
                    <a:cubicBezTo>
                      <a:pt x="61" y="21"/>
                      <a:pt x="61" y="21"/>
                      <a:pt x="61" y="21"/>
                    </a:cubicBezTo>
                    <a:cubicBezTo>
                      <a:pt x="61" y="7"/>
                      <a:pt x="61" y="7"/>
                      <a:pt x="61" y="7"/>
                    </a:cubicBezTo>
                    <a:cubicBezTo>
                      <a:pt x="61" y="3"/>
                      <a:pt x="64" y="0"/>
                      <a:pt x="68" y="0"/>
                    </a:cubicBezTo>
                    <a:cubicBezTo>
                      <a:pt x="72" y="0"/>
                      <a:pt x="75" y="3"/>
                      <a:pt x="75" y="7"/>
                    </a:cubicBezTo>
                    <a:cubicBezTo>
                      <a:pt x="75" y="21"/>
                      <a:pt x="75" y="21"/>
                      <a:pt x="75" y="21"/>
                    </a:cubicBezTo>
                    <a:cubicBezTo>
                      <a:pt x="188" y="21"/>
                      <a:pt x="188" y="21"/>
                      <a:pt x="188" y="21"/>
                    </a:cubicBezTo>
                    <a:cubicBezTo>
                      <a:pt x="188" y="7"/>
                      <a:pt x="188" y="7"/>
                      <a:pt x="188" y="7"/>
                    </a:cubicBezTo>
                    <a:cubicBezTo>
                      <a:pt x="188" y="3"/>
                      <a:pt x="191" y="0"/>
                      <a:pt x="195" y="0"/>
                    </a:cubicBezTo>
                    <a:cubicBezTo>
                      <a:pt x="199" y="0"/>
                      <a:pt x="202" y="3"/>
                      <a:pt x="202" y="7"/>
                    </a:cubicBezTo>
                    <a:cubicBezTo>
                      <a:pt x="202" y="21"/>
                      <a:pt x="202" y="21"/>
                      <a:pt x="202" y="21"/>
                    </a:cubicBezTo>
                    <a:cubicBezTo>
                      <a:pt x="247" y="21"/>
                      <a:pt x="247" y="21"/>
                      <a:pt x="247" y="21"/>
                    </a:cubicBezTo>
                    <a:cubicBezTo>
                      <a:pt x="256" y="21"/>
                      <a:pt x="263" y="28"/>
                      <a:pt x="263" y="37"/>
                    </a:cubicBezTo>
                    <a:cubicBezTo>
                      <a:pt x="263" y="115"/>
                      <a:pt x="263" y="115"/>
                      <a:pt x="263" y="115"/>
                    </a:cubicBezTo>
                    <a:cubicBezTo>
                      <a:pt x="259" y="112"/>
                      <a:pt x="254" y="109"/>
                      <a:pt x="250"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a:extLst>
                  <a:ext uri="{FF2B5EF4-FFF2-40B4-BE49-F238E27FC236}">
                    <a16:creationId xmlns:a16="http://schemas.microsoft.com/office/drawing/2014/main" id="{4F04E299-F74F-0D41-AB9A-C96D00BDD95B}"/>
                  </a:ext>
                </a:extLst>
              </p:cNvPr>
              <p:cNvSpPr>
                <a:spLocks/>
              </p:cNvSpPr>
              <p:nvPr/>
            </p:nvSpPr>
            <p:spPr bwMode="auto">
              <a:xfrm>
                <a:off x="5934075" y="1066801"/>
                <a:ext cx="150813" cy="100013"/>
              </a:xfrm>
              <a:custGeom>
                <a:avLst/>
                <a:gdLst>
                  <a:gd name="T0" fmla="*/ 2 w 53"/>
                  <a:gd name="T1" fmla="*/ 0 h 35"/>
                  <a:gd name="T2" fmla="*/ 0 w 53"/>
                  <a:gd name="T3" fmla="*/ 1 h 35"/>
                  <a:gd name="T4" fmla="*/ 0 w 53"/>
                  <a:gd name="T5" fmla="*/ 34 h 35"/>
                  <a:gd name="T6" fmla="*/ 2 w 53"/>
                  <a:gd name="T7" fmla="*/ 35 h 35"/>
                  <a:gd name="T8" fmla="*/ 52 w 53"/>
                  <a:gd name="T9" fmla="*/ 35 h 35"/>
                  <a:gd name="T10" fmla="*/ 53 w 53"/>
                  <a:gd name="T11" fmla="*/ 34 h 35"/>
                  <a:gd name="T12" fmla="*/ 53 w 53"/>
                  <a:gd name="T13" fmla="*/ 1 h 35"/>
                  <a:gd name="T14" fmla="*/ 52 w 53"/>
                  <a:gd name="T15" fmla="*/ 0 h 35"/>
                  <a:gd name="T16" fmla="*/ 2 w 53"/>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5">
                    <a:moveTo>
                      <a:pt x="2" y="0"/>
                    </a:moveTo>
                    <a:cubicBezTo>
                      <a:pt x="1" y="0"/>
                      <a:pt x="0" y="0"/>
                      <a:pt x="0" y="1"/>
                    </a:cubicBezTo>
                    <a:cubicBezTo>
                      <a:pt x="0" y="34"/>
                      <a:pt x="0" y="34"/>
                      <a:pt x="0" y="34"/>
                    </a:cubicBezTo>
                    <a:cubicBezTo>
                      <a:pt x="0" y="35"/>
                      <a:pt x="1" y="35"/>
                      <a:pt x="2" y="35"/>
                    </a:cubicBezTo>
                    <a:cubicBezTo>
                      <a:pt x="52" y="35"/>
                      <a:pt x="52" y="35"/>
                      <a:pt x="52" y="35"/>
                    </a:cubicBezTo>
                    <a:cubicBezTo>
                      <a:pt x="53" y="35"/>
                      <a:pt x="53" y="35"/>
                      <a:pt x="53" y="34"/>
                    </a:cubicBezTo>
                    <a:cubicBezTo>
                      <a:pt x="53" y="1"/>
                      <a:pt x="53" y="1"/>
                      <a:pt x="53" y="1"/>
                    </a:cubicBezTo>
                    <a:cubicBezTo>
                      <a:pt x="53" y="0"/>
                      <a:pt x="53" y="0"/>
                      <a:pt x="52"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a:extLst>
                  <a:ext uri="{FF2B5EF4-FFF2-40B4-BE49-F238E27FC236}">
                    <a16:creationId xmlns:a16="http://schemas.microsoft.com/office/drawing/2014/main" id="{B9AC4408-B776-BC4D-B9E0-814774D49B03}"/>
                  </a:ext>
                </a:extLst>
              </p:cNvPr>
              <p:cNvSpPr>
                <a:spLocks/>
              </p:cNvSpPr>
              <p:nvPr/>
            </p:nvSpPr>
            <p:spPr bwMode="auto">
              <a:xfrm>
                <a:off x="6145213" y="1452563"/>
                <a:ext cx="554038" cy="168275"/>
              </a:xfrm>
              <a:custGeom>
                <a:avLst/>
                <a:gdLst>
                  <a:gd name="T0" fmla="*/ 129 w 195"/>
                  <a:gd name="T1" fmla="*/ 0 h 59"/>
                  <a:gd name="T2" fmla="*/ 106 w 195"/>
                  <a:gd name="T3" fmla="*/ 44 h 59"/>
                  <a:gd name="T4" fmla="*/ 104 w 195"/>
                  <a:gd name="T5" fmla="*/ 25 h 59"/>
                  <a:gd name="T6" fmla="*/ 111 w 195"/>
                  <a:gd name="T7" fmla="*/ 11 h 59"/>
                  <a:gd name="T8" fmla="*/ 111 w 195"/>
                  <a:gd name="T9" fmla="*/ 7 h 59"/>
                  <a:gd name="T10" fmla="*/ 84 w 195"/>
                  <a:gd name="T11" fmla="*/ 7 h 59"/>
                  <a:gd name="T12" fmla="*/ 84 w 195"/>
                  <a:gd name="T13" fmla="*/ 12 h 59"/>
                  <a:gd name="T14" fmla="*/ 91 w 195"/>
                  <a:gd name="T15" fmla="*/ 25 h 59"/>
                  <a:gd name="T16" fmla="*/ 89 w 195"/>
                  <a:gd name="T17" fmla="*/ 44 h 59"/>
                  <a:gd name="T18" fmla="*/ 66 w 195"/>
                  <a:gd name="T19" fmla="*/ 0 h 59"/>
                  <a:gd name="T20" fmla="*/ 0 w 195"/>
                  <a:gd name="T21" fmla="*/ 59 h 59"/>
                  <a:gd name="T22" fmla="*/ 195 w 195"/>
                  <a:gd name="T23" fmla="*/ 59 h 59"/>
                  <a:gd name="T24" fmla="*/ 129 w 195"/>
                  <a:gd name="T2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59">
                    <a:moveTo>
                      <a:pt x="129" y="0"/>
                    </a:moveTo>
                    <a:cubicBezTo>
                      <a:pt x="123" y="17"/>
                      <a:pt x="118" y="30"/>
                      <a:pt x="106" y="44"/>
                    </a:cubicBezTo>
                    <a:cubicBezTo>
                      <a:pt x="104" y="25"/>
                      <a:pt x="104" y="25"/>
                      <a:pt x="104" y="25"/>
                    </a:cubicBezTo>
                    <a:cubicBezTo>
                      <a:pt x="111" y="11"/>
                      <a:pt x="111" y="11"/>
                      <a:pt x="111" y="11"/>
                    </a:cubicBezTo>
                    <a:cubicBezTo>
                      <a:pt x="112" y="10"/>
                      <a:pt x="112" y="8"/>
                      <a:pt x="111" y="7"/>
                    </a:cubicBezTo>
                    <a:cubicBezTo>
                      <a:pt x="104" y="9"/>
                      <a:pt x="91" y="9"/>
                      <a:pt x="84" y="7"/>
                    </a:cubicBezTo>
                    <a:cubicBezTo>
                      <a:pt x="83" y="8"/>
                      <a:pt x="83" y="10"/>
                      <a:pt x="84" y="12"/>
                    </a:cubicBezTo>
                    <a:cubicBezTo>
                      <a:pt x="91" y="25"/>
                      <a:pt x="91" y="25"/>
                      <a:pt x="91" y="25"/>
                    </a:cubicBezTo>
                    <a:cubicBezTo>
                      <a:pt x="89" y="44"/>
                      <a:pt x="89" y="44"/>
                      <a:pt x="89" y="44"/>
                    </a:cubicBezTo>
                    <a:cubicBezTo>
                      <a:pt x="77" y="30"/>
                      <a:pt x="72" y="17"/>
                      <a:pt x="66" y="0"/>
                    </a:cubicBezTo>
                    <a:cubicBezTo>
                      <a:pt x="25" y="11"/>
                      <a:pt x="7" y="31"/>
                      <a:pt x="0" y="59"/>
                    </a:cubicBezTo>
                    <a:cubicBezTo>
                      <a:pt x="195" y="59"/>
                      <a:pt x="195" y="59"/>
                      <a:pt x="195" y="59"/>
                    </a:cubicBezTo>
                    <a:cubicBezTo>
                      <a:pt x="188" y="31"/>
                      <a:pt x="170" y="11"/>
                      <a:pt x="1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a:extLst>
                  <a:ext uri="{FF2B5EF4-FFF2-40B4-BE49-F238E27FC236}">
                    <a16:creationId xmlns:a16="http://schemas.microsoft.com/office/drawing/2014/main" id="{747B86A7-C785-D640-9F32-1D9EF56C0AE7}"/>
                  </a:ext>
                </a:extLst>
              </p:cNvPr>
              <p:cNvSpPr>
                <a:spLocks noEditPoints="1"/>
              </p:cNvSpPr>
              <p:nvPr/>
            </p:nvSpPr>
            <p:spPr bwMode="auto">
              <a:xfrm>
                <a:off x="6289675" y="1089026"/>
                <a:ext cx="263525" cy="374650"/>
              </a:xfrm>
              <a:custGeom>
                <a:avLst/>
                <a:gdLst>
                  <a:gd name="T0" fmla="*/ 1 w 93"/>
                  <a:gd name="T1" fmla="*/ 77 h 132"/>
                  <a:gd name="T2" fmla="*/ 10 w 93"/>
                  <a:gd name="T3" fmla="*/ 97 h 132"/>
                  <a:gd name="T4" fmla="*/ 35 w 93"/>
                  <a:gd name="T5" fmla="*/ 129 h 132"/>
                  <a:gd name="T6" fmla="*/ 58 w 93"/>
                  <a:gd name="T7" fmla="*/ 129 h 132"/>
                  <a:gd name="T8" fmla="*/ 83 w 93"/>
                  <a:gd name="T9" fmla="*/ 97 h 132"/>
                  <a:gd name="T10" fmla="*/ 92 w 93"/>
                  <a:gd name="T11" fmla="*/ 77 h 132"/>
                  <a:gd name="T12" fmla="*/ 89 w 93"/>
                  <a:gd name="T13" fmla="*/ 59 h 132"/>
                  <a:gd name="T14" fmla="*/ 89 w 93"/>
                  <a:gd name="T15" fmla="*/ 56 h 132"/>
                  <a:gd name="T16" fmla="*/ 4 w 93"/>
                  <a:gd name="T17" fmla="*/ 56 h 132"/>
                  <a:gd name="T18" fmla="*/ 4 w 93"/>
                  <a:gd name="T19" fmla="*/ 59 h 132"/>
                  <a:gd name="T20" fmla="*/ 1 w 93"/>
                  <a:gd name="T21" fmla="*/ 77 h 132"/>
                  <a:gd name="T22" fmla="*/ 11 w 93"/>
                  <a:gd name="T23" fmla="*/ 62 h 132"/>
                  <a:gd name="T24" fmla="*/ 15 w 93"/>
                  <a:gd name="T25" fmla="*/ 66 h 132"/>
                  <a:gd name="T26" fmla="*/ 18 w 93"/>
                  <a:gd name="T27" fmla="*/ 64 h 132"/>
                  <a:gd name="T28" fmla="*/ 23 w 93"/>
                  <a:gd name="T29" fmla="*/ 51 h 132"/>
                  <a:gd name="T30" fmla="*/ 29 w 93"/>
                  <a:gd name="T31" fmla="*/ 53 h 132"/>
                  <a:gd name="T32" fmla="*/ 64 w 93"/>
                  <a:gd name="T33" fmla="*/ 53 h 132"/>
                  <a:gd name="T34" fmla="*/ 70 w 93"/>
                  <a:gd name="T35" fmla="*/ 51 h 132"/>
                  <a:gd name="T36" fmla="*/ 75 w 93"/>
                  <a:gd name="T37" fmla="*/ 64 h 132"/>
                  <a:gd name="T38" fmla="*/ 78 w 93"/>
                  <a:gd name="T39" fmla="*/ 66 h 132"/>
                  <a:gd name="T40" fmla="*/ 82 w 93"/>
                  <a:gd name="T41" fmla="*/ 62 h 132"/>
                  <a:gd name="T42" fmla="*/ 86 w 93"/>
                  <a:gd name="T43" fmla="*/ 77 h 132"/>
                  <a:gd name="T44" fmla="*/ 79 w 93"/>
                  <a:gd name="T45" fmla="*/ 91 h 132"/>
                  <a:gd name="T46" fmla="*/ 78 w 93"/>
                  <a:gd name="T47" fmla="*/ 92 h 132"/>
                  <a:gd name="T48" fmla="*/ 56 w 93"/>
                  <a:gd name="T49" fmla="*/ 123 h 132"/>
                  <a:gd name="T50" fmla="*/ 37 w 93"/>
                  <a:gd name="T51" fmla="*/ 123 h 132"/>
                  <a:gd name="T52" fmla="*/ 15 w 93"/>
                  <a:gd name="T53" fmla="*/ 92 h 132"/>
                  <a:gd name="T54" fmla="*/ 14 w 93"/>
                  <a:gd name="T55" fmla="*/ 91 h 132"/>
                  <a:gd name="T56" fmla="*/ 7 w 93"/>
                  <a:gd name="T57" fmla="*/ 77 h 132"/>
                  <a:gd name="T58" fmla="*/ 11 w 93"/>
                  <a:gd name="T59" fmla="*/ 6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132">
                    <a:moveTo>
                      <a:pt x="1" y="77"/>
                    </a:moveTo>
                    <a:cubicBezTo>
                      <a:pt x="2" y="83"/>
                      <a:pt x="4" y="93"/>
                      <a:pt x="10" y="97"/>
                    </a:cubicBezTo>
                    <a:cubicBezTo>
                      <a:pt x="13" y="111"/>
                      <a:pt x="21" y="123"/>
                      <a:pt x="35" y="129"/>
                    </a:cubicBezTo>
                    <a:cubicBezTo>
                      <a:pt x="42" y="132"/>
                      <a:pt x="51" y="132"/>
                      <a:pt x="58" y="129"/>
                    </a:cubicBezTo>
                    <a:cubicBezTo>
                      <a:pt x="72" y="123"/>
                      <a:pt x="80" y="111"/>
                      <a:pt x="83" y="97"/>
                    </a:cubicBezTo>
                    <a:cubicBezTo>
                      <a:pt x="89" y="93"/>
                      <a:pt x="91" y="83"/>
                      <a:pt x="92" y="77"/>
                    </a:cubicBezTo>
                    <a:cubicBezTo>
                      <a:pt x="93" y="72"/>
                      <a:pt x="93" y="63"/>
                      <a:pt x="89" y="59"/>
                    </a:cubicBezTo>
                    <a:cubicBezTo>
                      <a:pt x="89" y="58"/>
                      <a:pt x="89" y="57"/>
                      <a:pt x="89" y="56"/>
                    </a:cubicBezTo>
                    <a:cubicBezTo>
                      <a:pt x="89" y="0"/>
                      <a:pt x="4" y="0"/>
                      <a:pt x="4" y="56"/>
                    </a:cubicBezTo>
                    <a:cubicBezTo>
                      <a:pt x="4" y="57"/>
                      <a:pt x="4" y="58"/>
                      <a:pt x="4" y="59"/>
                    </a:cubicBezTo>
                    <a:cubicBezTo>
                      <a:pt x="0" y="63"/>
                      <a:pt x="0" y="72"/>
                      <a:pt x="1" y="77"/>
                    </a:cubicBezTo>
                    <a:close/>
                    <a:moveTo>
                      <a:pt x="11" y="62"/>
                    </a:moveTo>
                    <a:cubicBezTo>
                      <a:pt x="12" y="62"/>
                      <a:pt x="14" y="63"/>
                      <a:pt x="15" y="66"/>
                    </a:cubicBezTo>
                    <a:cubicBezTo>
                      <a:pt x="15" y="67"/>
                      <a:pt x="17" y="67"/>
                      <a:pt x="18" y="64"/>
                    </a:cubicBezTo>
                    <a:cubicBezTo>
                      <a:pt x="18" y="58"/>
                      <a:pt x="20" y="52"/>
                      <a:pt x="23" y="51"/>
                    </a:cubicBezTo>
                    <a:cubicBezTo>
                      <a:pt x="25" y="50"/>
                      <a:pt x="27" y="51"/>
                      <a:pt x="29" y="53"/>
                    </a:cubicBezTo>
                    <a:cubicBezTo>
                      <a:pt x="39" y="62"/>
                      <a:pt x="54" y="62"/>
                      <a:pt x="64" y="53"/>
                    </a:cubicBezTo>
                    <a:cubicBezTo>
                      <a:pt x="66" y="51"/>
                      <a:pt x="68" y="50"/>
                      <a:pt x="70" y="51"/>
                    </a:cubicBezTo>
                    <a:cubicBezTo>
                      <a:pt x="73" y="52"/>
                      <a:pt x="75" y="58"/>
                      <a:pt x="75" y="64"/>
                    </a:cubicBezTo>
                    <a:cubicBezTo>
                      <a:pt x="76" y="67"/>
                      <a:pt x="77" y="67"/>
                      <a:pt x="78" y="66"/>
                    </a:cubicBezTo>
                    <a:cubicBezTo>
                      <a:pt x="79" y="63"/>
                      <a:pt x="81" y="62"/>
                      <a:pt x="82" y="62"/>
                    </a:cubicBezTo>
                    <a:cubicBezTo>
                      <a:pt x="85" y="62"/>
                      <a:pt x="86" y="68"/>
                      <a:pt x="86" y="77"/>
                    </a:cubicBezTo>
                    <a:cubicBezTo>
                      <a:pt x="85" y="85"/>
                      <a:pt x="82" y="91"/>
                      <a:pt x="79" y="91"/>
                    </a:cubicBezTo>
                    <a:cubicBezTo>
                      <a:pt x="78" y="91"/>
                      <a:pt x="78" y="92"/>
                      <a:pt x="78" y="92"/>
                    </a:cubicBezTo>
                    <a:cubicBezTo>
                      <a:pt x="74" y="107"/>
                      <a:pt x="67" y="118"/>
                      <a:pt x="56" y="123"/>
                    </a:cubicBezTo>
                    <a:cubicBezTo>
                      <a:pt x="50" y="126"/>
                      <a:pt x="43" y="126"/>
                      <a:pt x="37" y="123"/>
                    </a:cubicBezTo>
                    <a:cubicBezTo>
                      <a:pt x="26" y="118"/>
                      <a:pt x="19" y="107"/>
                      <a:pt x="15" y="92"/>
                    </a:cubicBezTo>
                    <a:cubicBezTo>
                      <a:pt x="15" y="92"/>
                      <a:pt x="15" y="91"/>
                      <a:pt x="14" y="91"/>
                    </a:cubicBezTo>
                    <a:cubicBezTo>
                      <a:pt x="11" y="91"/>
                      <a:pt x="8" y="85"/>
                      <a:pt x="7" y="77"/>
                    </a:cubicBezTo>
                    <a:cubicBezTo>
                      <a:pt x="6" y="68"/>
                      <a:pt x="8" y="62"/>
                      <a:pt x="11"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a:extLst>
                  <a:ext uri="{FF2B5EF4-FFF2-40B4-BE49-F238E27FC236}">
                    <a16:creationId xmlns:a16="http://schemas.microsoft.com/office/drawing/2014/main" id="{218859F2-81CA-3743-A64E-08B2BC83F7CA}"/>
                  </a:ext>
                </a:extLst>
              </p:cNvPr>
              <p:cNvSpPr>
                <a:spLocks noEditPoints="1"/>
              </p:cNvSpPr>
              <p:nvPr/>
            </p:nvSpPr>
            <p:spPr bwMode="auto">
              <a:xfrm>
                <a:off x="6610350" y="1163638"/>
                <a:ext cx="331788" cy="334963"/>
              </a:xfrm>
              <a:custGeom>
                <a:avLst/>
                <a:gdLst>
                  <a:gd name="T0" fmla="*/ 23 w 117"/>
                  <a:gd name="T1" fmla="*/ 104 h 118"/>
                  <a:gd name="T2" fmla="*/ 25 w 117"/>
                  <a:gd name="T3" fmla="*/ 103 h 118"/>
                  <a:gd name="T4" fmla="*/ 32 w 117"/>
                  <a:gd name="T5" fmla="*/ 109 h 118"/>
                  <a:gd name="T6" fmla="*/ 35 w 117"/>
                  <a:gd name="T7" fmla="*/ 101 h 118"/>
                  <a:gd name="T8" fmla="*/ 35 w 117"/>
                  <a:gd name="T9" fmla="*/ 101 h 118"/>
                  <a:gd name="T10" fmla="*/ 46 w 117"/>
                  <a:gd name="T11" fmla="*/ 109 h 118"/>
                  <a:gd name="T12" fmla="*/ 66 w 117"/>
                  <a:gd name="T13" fmla="*/ 109 h 118"/>
                  <a:gd name="T14" fmla="*/ 77 w 117"/>
                  <a:gd name="T15" fmla="*/ 101 h 118"/>
                  <a:gd name="T16" fmla="*/ 77 w 117"/>
                  <a:gd name="T17" fmla="*/ 101 h 118"/>
                  <a:gd name="T18" fmla="*/ 80 w 117"/>
                  <a:gd name="T19" fmla="*/ 109 h 118"/>
                  <a:gd name="T20" fmla="*/ 87 w 117"/>
                  <a:gd name="T21" fmla="*/ 103 h 118"/>
                  <a:gd name="T22" fmla="*/ 89 w 117"/>
                  <a:gd name="T23" fmla="*/ 104 h 118"/>
                  <a:gd name="T24" fmla="*/ 117 w 117"/>
                  <a:gd name="T25" fmla="*/ 118 h 118"/>
                  <a:gd name="T26" fmla="*/ 103 w 117"/>
                  <a:gd name="T27" fmla="*/ 45 h 118"/>
                  <a:gd name="T28" fmla="*/ 100 w 117"/>
                  <a:gd name="T29" fmla="*/ 29 h 118"/>
                  <a:gd name="T30" fmla="*/ 90 w 117"/>
                  <a:gd name="T31" fmla="*/ 13 h 118"/>
                  <a:gd name="T32" fmla="*/ 67 w 117"/>
                  <a:gd name="T33" fmla="*/ 6 h 118"/>
                  <a:gd name="T34" fmla="*/ 43 w 117"/>
                  <a:gd name="T35" fmla="*/ 3 h 118"/>
                  <a:gd name="T36" fmla="*/ 12 w 117"/>
                  <a:gd name="T37" fmla="*/ 29 h 118"/>
                  <a:gd name="T38" fmla="*/ 9 w 117"/>
                  <a:gd name="T39" fmla="*/ 45 h 118"/>
                  <a:gd name="T40" fmla="*/ 0 w 117"/>
                  <a:gd name="T41" fmla="*/ 111 h 118"/>
                  <a:gd name="T42" fmla="*/ 3 w 117"/>
                  <a:gd name="T43" fmla="*/ 113 h 118"/>
                  <a:gd name="T44" fmla="*/ 23 w 117"/>
                  <a:gd name="T45" fmla="*/ 104 h 118"/>
                  <a:gd name="T46" fmla="*/ 28 w 117"/>
                  <a:gd name="T47" fmla="*/ 49 h 118"/>
                  <a:gd name="T48" fmla="*/ 36 w 117"/>
                  <a:gd name="T49" fmla="*/ 48 h 118"/>
                  <a:gd name="T50" fmla="*/ 69 w 117"/>
                  <a:gd name="T51" fmla="*/ 35 h 118"/>
                  <a:gd name="T52" fmla="*/ 75 w 117"/>
                  <a:gd name="T53" fmla="*/ 44 h 118"/>
                  <a:gd name="T54" fmla="*/ 84 w 117"/>
                  <a:gd name="T55" fmla="*/ 49 h 118"/>
                  <a:gd name="T56" fmla="*/ 81 w 117"/>
                  <a:gd name="T57" fmla="*/ 85 h 118"/>
                  <a:gd name="T58" fmla="*/ 62 w 117"/>
                  <a:gd name="T59" fmla="*/ 103 h 118"/>
                  <a:gd name="T60" fmla="*/ 50 w 117"/>
                  <a:gd name="T61" fmla="*/ 103 h 118"/>
                  <a:gd name="T62" fmla="*/ 31 w 117"/>
                  <a:gd name="T63" fmla="*/ 85 h 118"/>
                  <a:gd name="T64" fmla="*/ 28 w 117"/>
                  <a:gd name="T65" fmla="*/ 4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7" h="118">
                    <a:moveTo>
                      <a:pt x="23" y="104"/>
                    </a:moveTo>
                    <a:cubicBezTo>
                      <a:pt x="25" y="103"/>
                      <a:pt x="25" y="103"/>
                      <a:pt x="25" y="103"/>
                    </a:cubicBezTo>
                    <a:cubicBezTo>
                      <a:pt x="27" y="104"/>
                      <a:pt x="30" y="108"/>
                      <a:pt x="32" y="109"/>
                    </a:cubicBezTo>
                    <a:cubicBezTo>
                      <a:pt x="33" y="109"/>
                      <a:pt x="35" y="104"/>
                      <a:pt x="35" y="101"/>
                    </a:cubicBezTo>
                    <a:cubicBezTo>
                      <a:pt x="35" y="101"/>
                      <a:pt x="35" y="101"/>
                      <a:pt x="35" y="101"/>
                    </a:cubicBezTo>
                    <a:cubicBezTo>
                      <a:pt x="39" y="104"/>
                      <a:pt x="42" y="107"/>
                      <a:pt x="46" y="109"/>
                    </a:cubicBezTo>
                    <a:cubicBezTo>
                      <a:pt x="53" y="113"/>
                      <a:pt x="59" y="113"/>
                      <a:pt x="66" y="109"/>
                    </a:cubicBezTo>
                    <a:cubicBezTo>
                      <a:pt x="70" y="107"/>
                      <a:pt x="73" y="104"/>
                      <a:pt x="77" y="101"/>
                    </a:cubicBezTo>
                    <a:cubicBezTo>
                      <a:pt x="77" y="101"/>
                      <a:pt x="77" y="101"/>
                      <a:pt x="77" y="101"/>
                    </a:cubicBezTo>
                    <a:cubicBezTo>
                      <a:pt x="77" y="104"/>
                      <a:pt x="79" y="109"/>
                      <a:pt x="80" y="109"/>
                    </a:cubicBezTo>
                    <a:cubicBezTo>
                      <a:pt x="82" y="108"/>
                      <a:pt x="85" y="104"/>
                      <a:pt x="87" y="103"/>
                    </a:cubicBezTo>
                    <a:cubicBezTo>
                      <a:pt x="89" y="104"/>
                      <a:pt x="89" y="104"/>
                      <a:pt x="89" y="104"/>
                    </a:cubicBezTo>
                    <a:cubicBezTo>
                      <a:pt x="99" y="108"/>
                      <a:pt x="108" y="113"/>
                      <a:pt x="117" y="118"/>
                    </a:cubicBezTo>
                    <a:cubicBezTo>
                      <a:pt x="99" y="91"/>
                      <a:pt x="104" y="71"/>
                      <a:pt x="103" y="45"/>
                    </a:cubicBezTo>
                    <a:cubicBezTo>
                      <a:pt x="102" y="39"/>
                      <a:pt x="101" y="34"/>
                      <a:pt x="100" y="29"/>
                    </a:cubicBezTo>
                    <a:cubicBezTo>
                      <a:pt x="97" y="23"/>
                      <a:pt x="94" y="18"/>
                      <a:pt x="90" y="13"/>
                    </a:cubicBezTo>
                    <a:cubicBezTo>
                      <a:pt x="85" y="9"/>
                      <a:pt x="75" y="3"/>
                      <a:pt x="67" y="6"/>
                    </a:cubicBezTo>
                    <a:cubicBezTo>
                      <a:pt x="60" y="2"/>
                      <a:pt x="53" y="0"/>
                      <a:pt x="43" y="3"/>
                    </a:cubicBezTo>
                    <a:cubicBezTo>
                      <a:pt x="30" y="6"/>
                      <a:pt x="18" y="15"/>
                      <a:pt x="12" y="29"/>
                    </a:cubicBezTo>
                    <a:cubicBezTo>
                      <a:pt x="11" y="34"/>
                      <a:pt x="10" y="39"/>
                      <a:pt x="9" y="45"/>
                    </a:cubicBezTo>
                    <a:cubicBezTo>
                      <a:pt x="8" y="69"/>
                      <a:pt x="11" y="88"/>
                      <a:pt x="0" y="111"/>
                    </a:cubicBezTo>
                    <a:cubicBezTo>
                      <a:pt x="1" y="112"/>
                      <a:pt x="2" y="112"/>
                      <a:pt x="3" y="113"/>
                    </a:cubicBezTo>
                    <a:cubicBezTo>
                      <a:pt x="10" y="110"/>
                      <a:pt x="16" y="106"/>
                      <a:pt x="23" y="104"/>
                    </a:cubicBezTo>
                    <a:close/>
                    <a:moveTo>
                      <a:pt x="28" y="49"/>
                    </a:moveTo>
                    <a:cubicBezTo>
                      <a:pt x="30" y="49"/>
                      <a:pt x="33" y="49"/>
                      <a:pt x="36" y="48"/>
                    </a:cubicBezTo>
                    <a:cubicBezTo>
                      <a:pt x="51" y="47"/>
                      <a:pt x="64" y="42"/>
                      <a:pt x="69" y="35"/>
                    </a:cubicBezTo>
                    <a:cubicBezTo>
                      <a:pt x="70" y="38"/>
                      <a:pt x="73" y="41"/>
                      <a:pt x="75" y="44"/>
                    </a:cubicBezTo>
                    <a:cubicBezTo>
                      <a:pt x="78" y="46"/>
                      <a:pt x="81" y="48"/>
                      <a:pt x="84" y="49"/>
                    </a:cubicBezTo>
                    <a:cubicBezTo>
                      <a:pt x="88" y="60"/>
                      <a:pt x="86" y="77"/>
                      <a:pt x="81" y="85"/>
                    </a:cubicBezTo>
                    <a:cubicBezTo>
                      <a:pt x="77" y="93"/>
                      <a:pt x="71" y="98"/>
                      <a:pt x="62" y="103"/>
                    </a:cubicBezTo>
                    <a:cubicBezTo>
                      <a:pt x="58" y="106"/>
                      <a:pt x="54" y="106"/>
                      <a:pt x="50" y="103"/>
                    </a:cubicBezTo>
                    <a:cubicBezTo>
                      <a:pt x="41" y="98"/>
                      <a:pt x="34" y="93"/>
                      <a:pt x="31" y="85"/>
                    </a:cubicBezTo>
                    <a:cubicBezTo>
                      <a:pt x="26" y="77"/>
                      <a:pt x="24" y="60"/>
                      <a:pt x="28"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a:extLst>
                  <a:ext uri="{FF2B5EF4-FFF2-40B4-BE49-F238E27FC236}">
                    <a16:creationId xmlns:a16="http://schemas.microsoft.com/office/drawing/2014/main" id="{4BC70A54-54BD-A94F-AB19-33B4189008CB}"/>
                  </a:ext>
                </a:extLst>
              </p:cNvPr>
              <p:cNvSpPr>
                <a:spLocks/>
              </p:cNvSpPr>
              <p:nvPr/>
            </p:nvSpPr>
            <p:spPr bwMode="auto">
              <a:xfrm>
                <a:off x="6630988" y="1470026"/>
                <a:ext cx="407988" cy="150813"/>
              </a:xfrm>
              <a:custGeom>
                <a:avLst/>
                <a:gdLst>
                  <a:gd name="T0" fmla="*/ 114 w 144"/>
                  <a:gd name="T1" fmla="*/ 19 h 53"/>
                  <a:gd name="T2" fmla="*/ 81 w 144"/>
                  <a:gd name="T3" fmla="*/ 0 h 53"/>
                  <a:gd name="T4" fmla="*/ 17 w 144"/>
                  <a:gd name="T5" fmla="*/ 0 h 53"/>
                  <a:gd name="T6" fmla="*/ 0 w 144"/>
                  <a:gd name="T7" fmla="*/ 8 h 53"/>
                  <a:gd name="T8" fmla="*/ 29 w 144"/>
                  <a:gd name="T9" fmla="*/ 53 h 53"/>
                  <a:gd name="T10" fmla="*/ 144 w 144"/>
                  <a:gd name="T11" fmla="*/ 53 h 53"/>
                  <a:gd name="T12" fmla="*/ 144 w 144"/>
                  <a:gd name="T13" fmla="*/ 53 h 53"/>
                  <a:gd name="T14" fmla="*/ 114 w 144"/>
                  <a:gd name="T15" fmla="*/ 1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3">
                    <a:moveTo>
                      <a:pt x="114" y="19"/>
                    </a:moveTo>
                    <a:cubicBezTo>
                      <a:pt x="104" y="11"/>
                      <a:pt x="93" y="5"/>
                      <a:pt x="81" y="0"/>
                    </a:cubicBezTo>
                    <a:cubicBezTo>
                      <a:pt x="63" y="18"/>
                      <a:pt x="37" y="21"/>
                      <a:pt x="17" y="0"/>
                    </a:cubicBezTo>
                    <a:cubicBezTo>
                      <a:pt x="11" y="2"/>
                      <a:pt x="6" y="5"/>
                      <a:pt x="0" y="8"/>
                    </a:cubicBezTo>
                    <a:cubicBezTo>
                      <a:pt x="14" y="19"/>
                      <a:pt x="24" y="34"/>
                      <a:pt x="29" y="53"/>
                    </a:cubicBezTo>
                    <a:cubicBezTo>
                      <a:pt x="144" y="53"/>
                      <a:pt x="144" y="53"/>
                      <a:pt x="144" y="53"/>
                    </a:cubicBezTo>
                    <a:cubicBezTo>
                      <a:pt x="144" y="53"/>
                      <a:pt x="144" y="53"/>
                      <a:pt x="144" y="53"/>
                    </a:cubicBezTo>
                    <a:cubicBezTo>
                      <a:pt x="136" y="41"/>
                      <a:pt x="127" y="29"/>
                      <a:pt x="11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a:extLst>
                  <a:ext uri="{FF2B5EF4-FFF2-40B4-BE49-F238E27FC236}">
                    <a16:creationId xmlns:a16="http://schemas.microsoft.com/office/drawing/2014/main" id="{50408519-5DA9-EC4B-8CDD-3DD8D00FCA20}"/>
                  </a:ext>
                </a:extLst>
              </p:cNvPr>
              <p:cNvSpPr>
                <a:spLocks/>
              </p:cNvSpPr>
              <p:nvPr/>
            </p:nvSpPr>
            <p:spPr bwMode="auto">
              <a:xfrm>
                <a:off x="6134100" y="1066801"/>
                <a:ext cx="149225" cy="100013"/>
              </a:xfrm>
              <a:custGeom>
                <a:avLst/>
                <a:gdLst>
                  <a:gd name="T0" fmla="*/ 2 w 53"/>
                  <a:gd name="T1" fmla="*/ 0 h 35"/>
                  <a:gd name="T2" fmla="*/ 0 w 53"/>
                  <a:gd name="T3" fmla="*/ 1 h 35"/>
                  <a:gd name="T4" fmla="*/ 0 w 53"/>
                  <a:gd name="T5" fmla="*/ 34 h 35"/>
                  <a:gd name="T6" fmla="*/ 2 w 53"/>
                  <a:gd name="T7" fmla="*/ 35 h 35"/>
                  <a:gd name="T8" fmla="*/ 51 w 53"/>
                  <a:gd name="T9" fmla="*/ 35 h 35"/>
                  <a:gd name="T10" fmla="*/ 53 w 53"/>
                  <a:gd name="T11" fmla="*/ 34 h 35"/>
                  <a:gd name="T12" fmla="*/ 53 w 53"/>
                  <a:gd name="T13" fmla="*/ 1 h 35"/>
                  <a:gd name="T14" fmla="*/ 51 w 53"/>
                  <a:gd name="T15" fmla="*/ 0 h 35"/>
                  <a:gd name="T16" fmla="*/ 2 w 53"/>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5">
                    <a:moveTo>
                      <a:pt x="2" y="0"/>
                    </a:moveTo>
                    <a:cubicBezTo>
                      <a:pt x="1" y="0"/>
                      <a:pt x="0" y="0"/>
                      <a:pt x="0" y="1"/>
                    </a:cubicBezTo>
                    <a:cubicBezTo>
                      <a:pt x="0" y="34"/>
                      <a:pt x="0" y="34"/>
                      <a:pt x="0" y="34"/>
                    </a:cubicBezTo>
                    <a:cubicBezTo>
                      <a:pt x="0" y="35"/>
                      <a:pt x="1" y="35"/>
                      <a:pt x="2" y="35"/>
                    </a:cubicBezTo>
                    <a:cubicBezTo>
                      <a:pt x="51" y="35"/>
                      <a:pt x="51" y="35"/>
                      <a:pt x="51" y="35"/>
                    </a:cubicBezTo>
                    <a:cubicBezTo>
                      <a:pt x="52" y="35"/>
                      <a:pt x="53" y="35"/>
                      <a:pt x="53" y="34"/>
                    </a:cubicBezTo>
                    <a:cubicBezTo>
                      <a:pt x="53" y="1"/>
                      <a:pt x="53" y="1"/>
                      <a:pt x="53" y="1"/>
                    </a:cubicBezTo>
                    <a:cubicBezTo>
                      <a:pt x="53" y="0"/>
                      <a:pt x="52" y="0"/>
                      <a:pt x="51"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1">
                <a:extLst>
                  <a:ext uri="{FF2B5EF4-FFF2-40B4-BE49-F238E27FC236}">
                    <a16:creationId xmlns:a16="http://schemas.microsoft.com/office/drawing/2014/main" id="{5FBCB6E7-5644-3349-A159-26346DA5B619}"/>
                  </a:ext>
                </a:extLst>
              </p:cNvPr>
              <p:cNvSpPr>
                <a:spLocks/>
              </p:cNvSpPr>
              <p:nvPr/>
            </p:nvSpPr>
            <p:spPr bwMode="auto">
              <a:xfrm>
                <a:off x="6332538" y="1066801"/>
                <a:ext cx="150813" cy="53975"/>
              </a:xfrm>
              <a:custGeom>
                <a:avLst/>
                <a:gdLst>
                  <a:gd name="T0" fmla="*/ 53 w 53"/>
                  <a:gd name="T1" fmla="*/ 18 h 19"/>
                  <a:gd name="T2" fmla="*/ 53 w 53"/>
                  <a:gd name="T3" fmla="*/ 1 h 19"/>
                  <a:gd name="T4" fmla="*/ 51 w 53"/>
                  <a:gd name="T5" fmla="*/ 0 h 19"/>
                  <a:gd name="T6" fmla="*/ 1 w 53"/>
                  <a:gd name="T7" fmla="*/ 0 h 19"/>
                  <a:gd name="T8" fmla="*/ 0 w 53"/>
                  <a:gd name="T9" fmla="*/ 1 h 19"/>
                  <a:gd name="T10" fmla="*/ 0 w 53"/>
                  <a:gd name="T11" fmla="*/ 19 h 19"/>
                  <a:gd name="T12" fmla="*/ 53 w 53"/>
                  <a:gd name="T13" fmla="*/ 18 h 19"/>
                </a:gdLst>
                <a:ahLst/>
                <a:cxnLst>
                  <a:cxn ang="0">
                    <a:pos x="T0" y="T1"/>
                  </a:cxn>
                  <a:cxn ang="0">
                    <a:pos x="T2" y="T3"/>
                  </a:cxn>
                  <a:cxn ang="0">
                    <a:pos x="T4" y="T5"/>
                  </a:cxn>
                  <a:cxn ang="0">
                    <a:pos x="T6" y="T7"/>
                  </a:cxn>
                  <a:cxn ang="0">
                    <a:pos x="T8" y="T9"/>
                  </a:cxn>
                  <a:cxn ang="0">
                    <a:pos x="T10" y="T11"/>
                  </a:cxn>
                  <a:cxn ang="0">
                    <a:pos x="T12" y="T13"/>
                  </a:cxn>
                </a:cxnLst>
                <a:rect l="0" t="0" r="r" b="b"/>
                <a:pathLst>
                  <a:path w="53" h="19">
                    <a:moveTo>
                      <a:pt x="53" y="18"/>
                    </a:moveTo>
                    <a:cubicBezTo>
                      <a:pt x="53" y="1"/>
                      <a:pt x="53" y="1"/>
                      <a:pt x="53" y="1"/>
                    </a:cubicBezTo>
                    <a:cubicBezTo>
                      <a:pt x="53" y="0"/>
                      <a:pt x="52" y="0"/>
                      <a:pt x="51" y="0"/>
                    </a:cubicBezTo>
                    <a:cubicBezTo>
                      <a:pt x="1" y="0"/>
                      <a:pt x="1" y="0"/>
                      <a:pt x="1" y="0"/>
                    </a:cubicBezTo>
                    <a:cubicBezTo>
                      <a:pt x="1" y="0"/>
                      <a:pt x="0" y="0"/>
                      <a:pt x="0" y="1"/>
                    </a:cubicBezTo>
                    <a:cubicBezTo>
                      <a:pt x="0" y="19"/>
                      <a:pt x="0" y="19"/>
                      <a:pt x="0" y="19"/>
                    </a:cubicBezTo>
                    <a:cubicBezTo>
                      <a:pt x="16" y="10"/>
                      <a:pt x="37" y="7"/>
                      <a:pt x="5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a:extLst>
                  <a:ext uri="{FF2B5EF4-FFF2-40B4-BE49-F238E27FC236}">
                    <a16:creationId xmlns:a16="http://schemas.microsoft.com/office/drawing/2014/main" id="{72B711D4-5EF3-EC4A-ABA2-D90A4BB01397}"/>
                  </a:ext>
                </a:extLst>
              </p:cNvPr>
              <p:cNvSpPr>
                <a:spLocks/>
              </p:cNvSpPr>
              <p:nvPr/>
            </p:nvSpPr>
            <p:spPr bwMode="auto">
              <a:xfrm>
                <a:off x="6134100" y="1208088"/>
                <a:ext cx="138113" cy="103188"/>
              </a:xfrm>
              <a:custGeom>
                <a:avLst/>
                <a:gdLst>
                  <a:gd name="T0" fmla="*/ 2 w 49"/>
                  <a:gd name="T1" fmla="*/ 36 h 36"/>
                  <a:gd name="T2" fmla="*/ 45 w 49"/>
                  <a:gd name="T3" fmla="*/ 36 h 36"/>
                  <a:gd name="T4" fmla="*/ 45 w 49"/>
                  <a:gd name="T5" fmla="*/ 33 h 36"/>
                  <a:gd name="T6" fmla="*/ 48 w 49"/>
                  <a:gd name="T7" fmla="*/ 12 h 36"/>
                  <a:gd name="T8" fmla="*/ 48 w 49"/>
                  <a:gd name="T9" fmla="*/ 9 h 36"/>
                  <a:gd name="T10" fmla="*/ 49 w 49"/>
                  <a:gd name="T11" fmla="*/ 0 h 36"/>
                  <a:gd name="T12" fmla="*/ 2 w 49"/>
                  <a:gd name="T13" fmla="*/ 0 h 36"/>
                  <a:gd name="T14" fmla="*/ 0 w 49"/>
                  <a:gd name="T15" fmla="*/ 2 h 36"/>
                  <a:gd name="T16" fmla="*/ 0 w 49"/>
                  <a:gd name="T17" fmla="*/ 35 h 36"/>
                  <a:gd name="T18" fmla="*/ 2 w 49"/>
                  <a:gd name="T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36">
                    <a:moveTo>
                      <a:pt x="2" y="36"/>
                    </a:moveTo>
                    <a:cubicBezTo>
                      <a:pt x="45" y="36"/>
                      <a:pt x="45" y="36"/>
                      <a:pt x="45" y="36"/>
                    </a:cubicBezTo>
                    <a:cubicBezTo>
                      <a:pt x="45" y="35"/>
                      <a:pt x="45" y="34"/>
                      <a:pt x="45" y="33"/>
                    </a:cubicBezTo>
                    <a:cubicBezTo>
                      <a:pt x="44" y="27"/>
                      <a:pt x="44" y="17"/>
                      <a:pt x="48" y="12"/>
                    </a:cubicBezTo>
                    <a:cubicBezTo>
                      <a:pt x="48" y="11"/>
                      <a:pt x="48" y="10"/>
                      <a:pt x="48" y="9"/>
                    </a:cubicBezTo>
                    <a:cubicBezTo>
                      <a:pt x="48" y="6"/>
                      <a:pt x="48" y="3"/>
                      <a:pt x="49" y="0"/>
                    </a:cubicBezTo>
                    <a:cubicBezTo>
                      <a:pt x="2" y="0"/>
                      <a:pt x="2" y="0"/>
                      <a:pt x="2" y="0"/>
                    </a:cubicBezTo>
                    <a:cubicBezTo>
                      <a:pt x="1" y="0"/>
                      <a:pt x="0" y="1"/>
                      <a:pt x="0" y="2"/>
                    </a:cubicBezTo>
                    <a:cubicBezTo>
                      <a:pt x="0" y="35"/>
                      <a:pt x="0" y="35"/>
                      <a:pt x="0" y="35"/>
                    </a:cubicBezTo>
                    <a:cubicBezTo>
                      <a:pt x="0" y="36"/>
                      <a:pt x="1" y="36"/>
                      <a:pt x="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a:extLst>
                  <a:ext uri="{FF2B5EF4-FFF2-40B4-BE49-F238E27FC236}">
                    <a16:creationId xmlns:a16="http://schemas.microsoft.com/office/drawing/2014/main" id="{87230686-E9C9-134D-A52E-6E107D32B93E}"/>
                  </a:ext>
                </a:extLst>
              </p:cNvPr>
              <p:cNvSpPr>
                <a:spLocks/>
              </p:cNvSpPr>
              <p:nvPr/>
            </p:nvSpPr>
            <p:spPr bwMode="auto">
              <a:xfrm>
                <a:off x="6134100" y="1354138"/>
                <a:ext cx="149225" cy="101600"/>
              </a:xfrm>
              <a:custGeom>
                <a:avLst/>
                <a:gdLst>
                  <a:gd name="T0" fmla="*/ 2 w 53"/>
                  <a:gd name="T1" fmla="*/ 0 h 36"/>
                  <a:gd name="T2" fmla="*/ 0 w 53"/>
                  <a:gd name="T3" fmla="*/ 2 h 36"/>
                  <a:gd name="T4" fmla="*/ 0 w 53"/>
                  <a:gd name="T5" fmla="*/ 34 h 36"/>
                  <a:gd name="T6" fmla="*/ 2 w 53"/>
                  <a:gd name="T7" fmla="*/ 36 h 36"/>
                  <a:gd name="T8" fmla="*/ 51 w 53"/>
                  <a:gd name="T9" fmla="*/ 36 h 36"/>
                  <a:gd name="T10" fmla="*/ 53 w 53"/>
                  <a:gd name="T11" fmla="*/ 34 h 36"/>
                  <a:gd name="T12" fmla="*/ 53 w 53"/>
                  <a:gd name="T13" fmla="*/ 2 h 36"/>
                  <a:gd name="T14" fmla="*/ 51 w 53"/>
                  <a:gd name="T15" fmla="*/ 0 h 36"/>
                  <a:gd name="T16" fmla="*/ 2 w 53"/>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6">
                    <a:moveTo>
                      <a:pt x="2" y="0"/>
                    </a:moveTo>
                    <a:cubicBezTo>
                      <a:pt x="1" y="0"/>
                      <a:pt x="0" y="1"/>
                      <a:pt x="0" y="2"/>
                    </a:cubicBezTo>
                    <a:cubicBezTo>
                      <a:pt x="0" y="34"/>
                      <a:pt x="0" y="34"/>
                      <a:pt x="0" y="34"/>
                    </a:cubicBezTo>
                    <a:cubicBezTo>
                      <a:pt x="0" y="35"/>
                      <a:pt x="1" y="36"/>
                      <a:pt x="2" y="36"/>
                    </a:cubicBezTo>
                    <a:cubicBezTo>
                      <a:pt x="51" y="36"/>
                      <a:pt x="51" y="36"/>
                      <a:pt x="51" y="36"/>
                    </a:cubicBezTo>
                    <a:cubicBezTo>
                      <a:pt x="52" y="36"/>
                      <a:pt x="53" y="35"/>
                      <a:pt x="53" y="34"/>
                    </a:cubicBezTo>
                    <a:cubicBezTo>
                      <a:pt x="53" y="2"/>
                      <a:pt x="53" y="2"/>
                      <a:pt x="53" y="2"/>
                    </a:cubicBezTo>
                    <a:cubicBezTo>
                      <a:pt x="53" y="1"/>
                      <a:pt x="52" y="0"/>
                      <a:pt x="51"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1" name="Rectangle 50">
              <a:extLst>
                <a:ext uri="{FF2B5EF4-FFF2-40B4-BE49-F238E27FC236}">
                  <a16:creationId xmlns:a16="http://schemas.microsoft.com/office/drawing/2014/main" id="{F802AE53-7360-E549-A092-A3C648B03872}"/>
                </a:ext>
              </a:extLst>
            </p:cNvPr>
            <p:cNvSpPr/>
            <p:nvPr/>
          </p:nvSpPr>
          <p:spPr>
            <a:xfrm>
              <a:off x="2193206" y="4843683"/>
              <a:ext cx="4478790" cy="375552"/>
            </a:xfrm>
            <a:prstGeom prst="rect">
              <a:avLst/>
            </a:prstGeom>
          </p:spPr>
          <p:txBody>
            <a:bodyPr wrap="none">
              <a:spAutoFit/>
            </a:bodyPr>
            <a:lstStyle/>
            <a:p>
              <a:pPr>
                <a:lnSpc>
                  <a:spcPct val="107000"/>
                </a:lnSpc>
                <a:spcAft>
                  <a:spcPts val="800"/>
                </a:spcAft>
              </a:pPr>
              <a:r>
                <a:rPr lang="en-GB" b="1" dirty="0">
                  <a:solidFill>
                    <a:prstClr val="black"/>
                  </a:solidFill>
                  <a:latin typeface="Calibri" panose="020F0502020204030204" pitchFamily="34" charset="0"/>
                  <a:ea typeface="Calibri" panose="020F0502020204030204" pitchFamily="34" charset="0"/>
                  <a:cs typeface="Times New Roman" panose="02020603050405020304" pitchFamily="18" charset="0"/>
                </a:rPr>
                <a:t>DELIVERY PLAN DEVELOPMENT AND REVIEW</a:t>
              </a:r>
            </a:p>
          </p:txBody>
        </p:sp>
      </p:grpSp>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a:t>DEVELOPING A POLICE AND CRIME </a:t>
            </a:r>
            <a:r>
              <a:rPr lang="en-US" dirty="0" smtClean="0"/>
              <a:t>PLAN: 2</a:t>
            </a:r>
            <a:endParaRPr lang="en-US" dirty="0"/>
          </a:p>
        </p:txBody>
      </p:sp>
    </p:spTree>
    <p:extLst>
      <p:ext uri="{BB962C8B-B14F-4D97-AF65-F5344CB8AC3E}">
        <p14:creationId xmlns:p14="http://schemas.microsoft.com/office/powerpoint/2010/main" val="2183079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5AFEF-5710-2D43-BBFE-59A3AE2C19AA}"/>
              </a:ext>
            </a:extLst>
          </p:cNvPr>
          <p:cNvSpPr>
            <a:spLocks noGrp="1"/>
          </p:cNvSpPr>
          <p:nvPr>
            <p:ph type="title"/>
          </p:nvPr>
        </p:nvSpPr>
        <p:spPr/>
        <p:txBody>
          <a:bodyPr/>
          <a:lstStyle/>
          <a:p>
            <a:r>
              <a:rPr lang="en-GB" dirty="0" smtClean="0"/>
              <a:t>FUNCTIONS AND FOUNDATIONS OF THE </a:t>
            </a:r>
            <a:r>
              <a:rPr lang="en-GB" dirty="0" smtClean="0"/>
              <a:t>ROLE: 1</a:t>
            </a:r>
            <a:endParaRPr lang="en-GB" dirty="0"/>
          </a:p>
        </p:txBody>
      </p:sp>
      <p:sp>
        <p:nvSpPr>
          <p:cNvPr id="5" name="Text Placeholder 3">
            <a:extLst>
              <a:ext uri="{FF2B5EF4-FFF2-40B4-BE49-F238E27FC236}">
                <a16:creationId xmlns:a16="http://schemas.microsoft.com/office/drawing/2014/main" id="{738CC1F5-F89D-B540-BB4C-027C20CAE322}"/>
              </a:ext>
            </a:extLst>
          </p:cNvPr>
          <p:cNvSpPr>
            <a:spLocks noGrp="1"/>
          </p:cNvSpPr>
          <p:nvPr>
            <p:ph type="body" sz="half" idx="4294967295"/>
          </p:nvPr>
        </p:nvSpPr>
        <p:spPr>
          <a:xfrm>
            <a:off x="372534" y="1808259"/>
            <a:ext cx="5851286" cy="4031226"/>
          </a:xfrm>
          <a:prstGeom prst="rect">
            <a:avLst/>
          </a:prstGeom>
        </p:spPr>
        <p:txBody>
          <a:bodyPr>
            <a:normAutofit/>
          </a:bodyPr>
          <a:lstStyle/>
          <a:p>
            <a:r>
              <a:rPr lang="en-GB" dirty="0" smtClean="0">
                <a:hlinkClick r:id="rId3"/>
              </a:rPr>
              <a:t>Association of Police and Crime Commissioners (APCC) pack available to download </a:t>
            </a:r>
            <a:r>
              <a:rPr lang="en-GB" dirty="0" smtClean="0"/>
              <a:t>from its </a:t>
            </a:r>
            <a:r>
              <a:rPr lang="en-GB" dirty="0" smtClean="0"/>
              <a:t>website</a:t>
            </a:r>
            <a:endParaRPr lang="en-GB" dirty="0" smtClean="0"/>
          </a:p>
          <a:p>
            <a:r>
              <a:rPr lang="en-GB" dirty="0" smtClean="0"/>
              <a:t>Mechanics of the election – Police Area Returning Officer </a:t>
            </a:r>
            <a:endParaRPr lang="en-GB" dirty="0"/>
          </a:p>
        </p:txBody>
      </p:sp>
      <p:pic>
        <p:nvPicPr>
          <p:cNvPr id="6" name="Picture Placeholder 4" title="APCC publication: PCC candidate briefing"/>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4473" t="15858" r="34309" b="5392"/>
          <a:stretch/>
        </p:blipFill>
        <p:spPr>
          <a:xfrm>
            <a:off x="7936543" y="1808259"/>
            <a:ext cx="2841524" cy="4031226"/>
          </a:xfrm>
          <a:ln>
            <a:solidFill>
              <a:schemeClr val="tx1"/>
            </a:solidFill>
          </a:ln>
        </p:spPr>
      </p:pic>
    </p:spTree>
    <p:extLst>
      <p:ext uri="{BB962C8B-B14F-4D97-AF65-F5344CB8AC3E}">
        <p14:creationId xmlns:p14="http://schemas.microsoft.com/office/powerpoint/2010/main" val="18899273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5AFEF-5710-2D43-BBFE-59A3AE2C19AA}"/>
              </a:ext>
            </a:extLst>
          </p:cNvPr>
          <p:cNvSpPr>
            <a:spLocks noGrp="1"/>
          </p:cNvSpPr>
          <p:nvPr>
            <p:ph type="title"/>
          </p:nvPr>
        </p:nvSpPr>
        <p:spPr/>
        <p:txBody>
          <a:bodyPr/>
          <a:lstStyle/>
          <a:p>
            <a:r>
              <a:rPr lang="en-GB" dirty="0" smtClean="0"/>
              <a:t>FUNCTIONS AND FOUNDATIONS OF THE </a:t>
            </a:r>
            <a:r>
              <a:rPr lang="en-GB" dirty="0" smtClean="0"/>
              <a:t>ROLE: 2</a:t>
            </a:r>
            <a:endParaRPr lang="en-GB" dirty="0"/>
          </a:p>
        </p:txBody>
      </p:sp>
      <p:sp>
        <p:nvSpPr>
          <p:cNvPr id="5" name="Text Placeholder 3">
            <a:extLst>
              <a:ext uri="{FF2B5EF4-FFF2-40B4-BE49-F238E27FC236}">
                <a16:creationId xmlns:a16="http://schemas.microsoft.com/office/drawing/2014/main" id="{738CC1F5-F89D-B540-BB4C-027C20CAE322}"/>
              </a:ext>
            </a:extLst>
          </p:cNvPr>
          <p:cNvSpPr>
            <a:spLocks noGrp="1"/>
          </p:cNvSpPr>
          <p:nvPr>
            <p:ph type="body" sz="half" idx="4294967295"/>
          </p:nvPr>
        </p:nvSpPr>
        <p:spPr>
          <a:xfrm>
            <a:off x="372533" y="1375640"/>
            <a:ext cx="11327854" cy="4081264"/>
          </a:xfrm>
          <a:prstGeom prst="rect">
            <a:avLst/>
          </a:prstGeom>
        </p:spPr>
        <p:txBody>
          <a:bodyPr>
            <a:normAutofit/>
          </a:bodyPr>
          <a:lstStyle/>
          <a:p>
            <a:r>
              <a:rPr lang="en-GB" dirty="0" smtClean="0"/>
              <a:t>Chapter 4 – Statutory Responsibilities</a:t>
            </a:r>
          </a:p>
          <a:p>
            <a:endParaRPr lang="en-GB" dirty="0" smtClean="0"/>
          </a:p>
          <a:p>
            <a:pPr lvl="1"/>
            <a:r>
              <a:rPr lang="en-GB" dirty="0" smtClean="0">
                <a:hlinkClick r:id="rId3"/>
              </a:rPr>
              <a:t>Police complaints system </a:t>
            </a:r>
            <a:r>
              <a:rPr lang="en-GB" dirty="0" smtClean="0"/>
              <a:t>(more in </a:t>
            </a:r>
            <a:r>
              <a:rPr lang="en-GB" dirty="0" err="1" smtClean="0"/>
              <a:t>ch.</a:t>
            </a:r>
            <a:r>
              <a:rPr lang="en-GB" dirty="0" smtClean="0"/>
              <a:t> 14, p29)</a:t>
            </a:r>
          </a:p>
          <a:p>
            <a:pPr marL="457200" lvl="1" indent="0">
              <a:buNone/>
            </a:pPr>
            <a:r>
              <a:rPr lang="en-GB" dirty="0" smtClean="0"/>
              <a:t> </a:t>
            </a:r>
            <a:endParaRPr lang="en-GB" dirty="0" smtClean="0"/>
          </a:p>
          <a:p>
            <a:pPr lvl="1"/>
            <a:r>
              <a:rPr lang="en-GB" dirty="0" smtClean="0">
                <a:hlinkClick r:id="rId4"/>
              </a:rPr>
              <a:t>Policing protocol </a:t>
            </a:r>
            <a:r>
              <a:rPr lang="en-GB" dirty="0" smtClean="0"/>
              <a:t>(more in </a:t>
            </a:r>
            <a:r>
              <a:rPr lang="en-GB" dirty="0" err="1" smtClean="0"/>
              <a:t>ch.</a:t>
            </a:r>
            <a:r>
              <a:rPr lang="en-GB" dirty="0" smtClean="0"/>
              <a:t> 5, p11)</a:t>
            </a:r>
          </a:p>
          <a:p>
            <a:pPr marL="457200" lvl="1" indent="0">
              <a:buNone/>
            </a:pPr>
            <a:endParaRPr lang="en-GB" dirty="0" smtClean="0"/>
          </a:p>
          <a:p>
            <a:pPr lvl="1"/>
            <a:r>
              <a:rPr lang="en-GB" dirty="0" smtClean="0">
                <a:hlinkClick r:id="rId5"/>
              </a:rPr>
              <a:t>Seven Principles of Public Life</a:t>
            </a:r>
            <a:r>
              <a:rPr lang="en-GB" dirty="0" smtClean="0"/>
              <a:t> (Nolan Principles)</a:t>
            </a:r>
          </a:p>
          <a:p>
            <a:pPr marL="457200" lvl="1" indent="0">
              <a:buNone/>
            </a:pPr>
            <a:endParaRPr lang="en-GB" dirty="0"/>
          </a:p>
        </p:txBody>
      </p:sp>
    </p:spTree>
    <p:extLst>
      <p:ext uri="{BB962C8B-B14F-4D97-AF65-F5344CB8AC3E}">
        <p14:creationId xmlns:p14="http://schemas.microsoft.com/office/powerpoint/2010/main" val="29827242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Hampshire Fire and Rescue Servic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2603" y="5441791"/>
            <a:ext cx="2224602" cy="1140803"/>
          </a:xfrm>
          <a:prstGeom prst="rect">
            <a:avLst/>
          </a:prstGeom>
        </p:spPr>
      </p:pic>
      <p:pic>
        <p:nvPicPr>
          <p:cNvPr id="5" name="Picture 4" title="Hampshire Constabulary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3837" y="5210488"/>
            <a:ext cx="1792652" cy="1372106"/>
          </a:xfrm>
          <a:prstGeom prst="rect">
            <a:avLst/>
          </a:prstGeom>
        </p:spPr>
      </p:pic>
      <p:sp>
        <p:nvSpPr>
          <p:cNvPr id="9" name="TextBox 8"/>
          <p:cNvSpPr txBox="1"/>
          <p:nvPr/>
        </p:nvSpPr>
        <p:spPr>
          <a:xfrm>
            <a:off x="533877" y="1493744"/>
            <a:ext cx="10842612" cy="3785652"/>
          </a:xfrm>
          <a:prstGeom prst="rect">
            <a:avLst/>
          </a:prstGeom>
          <a:noFill/>
        </p:spPr>
        <p:txBody>
          <a:bodyPr wrap="square" rtlCol="0">
            <a:spAutoFit/>
          </a:bodyPr>
          <a:lstStyle/>
          <a:p>
            <a:r>
              <a:rPr lang="en-US" sz="2400" b="1" dirty="0"/>
              <a:t>The Policing and Crime Act 2017 introduced opportunities for PCCs to take on responsibility for fire and rescue governance. </a:t>
            </a:r>
          </a:p>
          <a:p>
            <a:endParaRPr lang="en-US" sz="2400" dirty="0"/>
          </a:p>
          <a:p>
            <a:r>
              <a:rPr lang="en-US" sz="2400" dirty="0"/>
              <a:t>Police, Fire and Crime Commissioners are responsible for:</a:t>
            </a:r>
          </a:p>
          <a:p>
            <a:pPr marL="285750" indent="-285750">
              <a:buFont typeface="Arial" panose="020B0604020202020204" pitchFamily="34" charset="0"/>
              <a:buChar char="•"/>
            </a:pPr>
            <a:r>
              <a:rPr lang="en-US" sz="2400" dirty="0"/>
              <a:t>Putting in place arrangements to deliver an efficient and effective fire and rescue service;</a:t>
            </a:r>
          </a:p>
          <a:p>
            <a:pPr marL="285750" indent="-285750">
              <a:buFont typeface="Arial" panose="020B0604020202020204" pitchFamily="34" charset="0"/>
              <a:buChar char="•"/>
            </a:pPr>
            <a:r>
              <a:rPr lang="en-US" sz="2400" dirty="0"/>
              <a:t>Setting the fire and rescue objectives for their area through a fire and rescue plan;</a:t>
            </a:r>
          </a:p>
          <a:p>
            <a:pPr marL="285750" indent="-285750">
              <a:buFont typeface="Arial" panose="020B0604020202020204" pitchFamily="34" charset="0"/>
              <a:buChar char="•"/>
            </a:pPr>
            <a:r>
              <a:rPr lang="en-US" sz="2400" dirty="0"/>
              <a:t>Appointing the Chief Fire Officer, hold them to account for delivery of objectives, and if necessary dismiss them; and</a:t>
            </a:r>
            <a:endParaRPr lang="en-US" sz="2400" b="1" dirty="0"/>
          </a:p>
          <a:p>
            <a:pPr marL="285750" indent="-285750">
              <a:buFont typeface="Arial" panose="020B0604020202020204" pitchFamily="34" charset="0"/>
              <a:buChar char="•"/>
            </a:pPr>
            <a:r>
              <a:rPr lang="en-US" sz="2400" dirty="0"/>
              <a:t>Setting the service budget and determine the precept</a:t>
            </a:r>
          </a:p>
        </p:txBody>
      </p:sp>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a:t>FIRE AUTHORITY</a:t>
            </a:r>
          </a:p>
        </p:txBody>
      </p:sp>
    </p:spTree>
    <p:extLst>
      <p:ext uri="{BB962C8B-B14F-4D97-AF65-F5344CB8AC3E}">
        <p14:creationId xmlns:p14="http://schemas.microsoft.com/office/powerpoint/2010/main" val="4113985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3900" y="1699404"/>
            <a:ext cx="10810759" cy="2677656"/>
          </a:xfrm>
          <a:prstGeom prst="rect">
            <a:avLst/>
          </a:prstGeom>
          <a:noFill/>
        </p:spPr>
        <p:txBody>
          <a:bodyPr wrap="square" rtlCol="0">
            <a:spAutoFit/>
          </a:bodyPr>
          <a:lstStyle/>
          <a:p>
            <a:r>
              <a:rPr lang="en-GB" sz="2400">
                <a:solidFill>
                  <a:prstClr val="black"/>
                </a:solidFill>
              </a:rPr>
              <a:t>Policing is a regulated profession – the associated complaints and performance management system is also regulated by:</a:t>
            </a:r>
          </a:p>
          <a:p>
            <a:pPr marL="342900" indent="-342900">
              <a:buFontTx/>
              <a:buChar char="-"/>
            </a:pPr>
            <a:r>
              <a:rPr lang="en-GB" sz="2400">
                <a:solidFill>
                  <a:prstClr val="black"/>
                </a:solidFill>
              </a:rPr>
              <a:t>Police Reform Act 2002</a:t>
            </a:r>
          </a:p>
          <a:p>
            <a:pPr marL="342900" indent="-342900">
              <a:buFontTx/>
              <a:buChar char="-"/>
            </a:pPr>
            <a:r>
              <a:rPr lang="en-GB" sz="2400">
                <a:solidFill>
                  <a:prstClr val="black"/>
                </a:solidFill>
              </a:rPr>
              <a:t>Policing and Crime Act 2017</a:t>
            </a:r>
          </a:p>
          <a:p>
            <a:pPr marL="342900" indent="-342900">
              <a:buFontTx/>
              <a:buChar char="-"/>
            </a:pPr>
            <a:r>
              <a:rPr lang="en-GB" sz="2400">
                <a:solidFill>
                  <a:prstClr val="black"/>
                </a:solidFill>
              </a:rPr>
              <a:t>Police (Complaints and Misconduct) Regulations 2020</a:t>
            </a:r>
          </a:p>
          <a:p>
            <a:pPr marL="342900" indent="-342900">
              <a:buFontTx/>
              <a:buChar char="-"/>
            </a:pPr>
            <a:r>
              <a:rPr lang="en-GB" sz="2400">
                <a:solidFill>
                  <a:prstClr val="black"/>
                </a:solidFill>
              </a:rPr>
              <a:t>Police (Conduct) Regulations 2020</a:t>
            </a:r>
          </a:p>
          <a:p>
            <a:pPr marL="342900" indent="-342900">
              <a:buFontTx/>
              <a:buChar char="-"/>
            </a:pPr>
            <a:r>
              <a:rPr lang="en-GB" sz="2400">
                <a:solidFill>
                  <a:prstClr val="black"/>
                </a:solidFill>
              </a:rPr>
              <a:t>Police (Performance) Regulations 2020</a:t>
            </a:r>
            <a:endParaRPr lang="en-GB" sz="2400" dirty="0">
              <a:solidFill>
                <a:prstClr val="black"/>
              </a:solidFill>
            </a:endParaRPr>
          </a:p>
        </p:txBody>
      </p:sp>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a:t>MANAGING COMPLAINTS</a:t>
            </a:r>
          </a:p>
        </p:txBody>
      </p:sp>
    </p:spTree>
    <p:extLst>
      <p:ext uri="{BB962C8B-B14F-4D97-AF65-F5344CB8AC3E}">
        <p14:creationId xmlns:p14="http://schemas.microsoft.com/office/powerpoint/2010/main" val="3767885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title="Requirement and current activities for statutory duties"/>
          <p:cNvGraphicFramePr>
            <a:graphicFrameLocks noGrp="1"/>
          </p:cNvGraphicFramePr>
          <p:nvPr>
            <p:extLst>
              <p:ext uri="{D42A27DB-BD31-4B8C-83A1-F6EECF244321}">
                <p14:modId xmlns:p14="http://schemas.microsoft.com/office/powerpoint/2010/main" val="3026948165"/>
              </p:ext>
            </p:extLst>
          </p:nvPr>
        </p:nvGraphicFramePr>
        <p:xfrm>
          <a:off x="825500" y="1126067"/>
          <a:ext cx="10617200" cy="4774353"/>
        </p:xfrm>
        <a:graphic>
          <a:graphicData uri="http://schemas.openxmlformats.org/drawingml/2006/table">
            <a:tbl>
              <a:tblPr firstRow="1" bandRow="1">
                <a:tableStyleId>{5C22544A-7EE6-4342-B048-85BDC9FD1C3A}</a:tableStyleId>
              </a:tblPr>
              <a:tblGrid>
                <a:gridCol w="2159000">
                  <a:extLst>
                    <a:ext uri="{9D8B030D-6E8A-4147-A177-3AD203B41FA5}">
                      <a16:colId xmlns:a16="http://schemas.microsoft.com/office/drawing/2014/main" val="945634795"/>
                    </a:ext>
                  </a:extLst>
                </a:gridCol>
                <a:gridCol w="8458200">
                  <a:extLst>
                    <a:ext uri="{9D8B030D-6E8A-4147-A177-3AD203B41FA5}">
                      <a16:colId xmlns:a16="http://schemas.microsoft.com/office/drawing/2014/main" val="1496718438"/>
                    </a:ext>
                  </a:extLst>
                </a:gridCol>
              </a:tblGrid>
              <a:tr h="385233">
                <a:tc>
                  <a:txBody>
                    <a:bodyPr/>
                    <a:lstStyle/>
                    <a:p>
                      <a:r>
                        <a:rPr lang="en-GB" dirty="0"/>
                        <a:t>Requirement</a:t>
                      </a:r>
                    </a:p>
                  </a:txBody>
                  <a:tcPr/>
                </a:tc>
                <a:tc>
                  <a:txBody>
                    <a:bodyPr/>
                    <a:lstStyle/>
                    <a:p>
                      <a:r>
                        <a:rPr lang="en-GB" b="1" dirty="0"/>
                        <a:t>Current</a:t>
                      </a:r>
                      <a:r>
                        <a:rPr lang="en-GB" b="1" baseline="0" dirty="0"/>
                        <a:t> activity</a:t>
                      </a:r>
                      <a:endParaRPr lang="en-GB" b="1" dirty="0"/>
                    </a:p>
                  </a:txBody>
                  <a:tcPr/>
                </a:tc>
                <a:extLst>
                  <a:ext uri="{0D108BD9-81ED-4DB2-BD59-A6C34878D82A}">
                    <a16:rowId xmlns:a16="http://schemas.microsoft.com/office/drawing/2014/main" val="3822631998"/>
                  </a:ext>
                </a:extLst>
              </a:tr>
              <a:tr h="16782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prstClr val="black"/>
                          </a:solidFill>
                        </a:rPr>
                        <a:t>Responsibility for holding Chief Constable to account for performance of the complaints system locally;</a:t>
                      </a:r>
                      <a:endParaRPr lang="en-GB" dirty="0"/>
                    </a:p>
                  </a:txBody>
                  <a:tcPr/>
                </a:tc>
                <a:tc>
                  <a:txBody>
                    <a:bodyPr/>
                    <a:lstStyle/>
                    <a:p>
                      <a:r>
                        <a:rPr lang="en-GB" b="0" dirty="0"/>
                        <a:t>Joint</a:t>
                      </a:r>
                      <a:r>
                        <a:rPr lang="en-GB" b="0" baseline="0" dirty="0"/>
                        <a:t> scrutiny meetings with Independent Office of Police Conduct (qualitative complaint data, identifying trends/patterns, update on investigations carried out by IOPC;</a:t>
                      </a:r>
                    </a:p>
                    <a:p>
                      <a:r>
                        <a:rPr lang="en-GB" b="0" baseline="0" dirty="0"/>
                        <a:t>Regular meetings with Professional Standards Department, focusing on individual complaint/conduct investigations and overall departmental performance;</a:t>
                      </a:r>
                    </a:p>
                    <a:p>
                      <a:r>
                        <a:rPr lang="en-GB" b="0" baseline="0" dirty="0"/>
                        <a:t>Invitation to force meetings (</a:t>
                      </a:r>
                      <a:r>
                        <a:rPr lang="en-GB" b="0" baseline="0" dirty="0" err="1"/>
                        <a:t>eg</a:t>
                      </a:r>
                      <a:r>
                        <a:rPr lang="en-GB" b="0" baseline="0" dirty="0"/>
                        <a:t>. FPG, Strategic Risk Board) where complaints system may be discussed. </a:t>
                      </a:r>
                      <a:endParaRPr lang="en-GB" dirty="0"/>
                    </a:p>
                  </a:txBody>
                  <a:tcPr/>
                </a:tc>
                <a:extLst>
                  <a:ext uri="{0D108BD9-81ED-4DB2-BD59-A6C34878D82A}">
                    <a16:rowId xmlns:a16="http://schemas.microsoft.com/office/drawing/2014/main" val="2957751730"/>
                  </a:ext>
                </a:extLst>
              </a:tr>
              <a:tr h="14132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prstClr val="black"/>
                          </a:solidFill>
                        </a:rPr>
                        <a:t>Central role in determining how complaints system operates locally;</a:t>
                      </a:r>
                    </a:p>
                    <a:p>
                      <a:endParaRPr lang="en-GB" dirty="0"/>
                    </a:p>
                  </a:txBody>
                  <a:tcPr/>
                </a:tc>
                <a:tc>
                  <a:txBody>
                    <a:bodyPr/>
                    <a:lstStyle/>
                    <a:p>
                      <a:r>
                        <a:rPr lang="en-GB" dirty="0"/>
                        <a:t>Three model system available</a:t>
                      </a:r>
                      <a:r>
                        <a:rPr lang="en-GB" baseline="0" dirty="0"/>
                        <a:t> to PCCs:</a:t>
                      </a:r>
                    </a:p>
                    <a:p>
                      <a:r>
                        <a:rPr lang="en-GB" baseline="0" dirty="0"/>
                        <a:t>1 (mandatory) – review body function. </a:t>
                      </a:r>
                      <a:r>
                        <a:rPr lang="en-GB" b="1" baseline="0" dirty="0"/>
                        <a:t>Hampshire currently operates this model.</a:t>
                      </a:r>
                      <a:endParaRPr lang="en-GB" baseline="0" dirty="0"/>
                    </a:p>
                    <a:p>
                      <a:r>
                        <a:rPr lang="en-GB" baseline="0" dirty="0"/>
                        <a:t>2 – (optional) – PCC to become the initial point of contact for all complaints.</a:t>
                      </a:r>
                    </a:p>
                    <a:p>
                      <a:r>
                        <a:rPr lang="en-GB" baseline="0" dirty="0"/>
                        <a:t>3 – (optional) – as model 2, but includes being responsible for keeping all parties informed and for advising them of the outcome. </a:t>
                      </a:r>
                      <a:endParaRPr lang="en-GB" dirty="0"/>
                    </a:p>
                  </a:txBody>
                  <a:tcPr/>
                </a:tc>
                <a:extLst>
                  <a:ext uri="{0D108BD9-81ED-4DB2-BD59-A6C34878D82A}">
                    <a16:rowId xmlns:a16="http://schemas.microsoft.com/office/drawing/2014/main" val="1847392177"/>
                  </a:ext>
                </a:extLst>
              </a:tr>
              <a:tr h="1158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prstClr val="black"/>
                          </a:solidFill>
                        </a:rPr>
                        <a:t>Review body for some individual complaints.</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Right of review</a:t>
                      </a:r>
                      <a:r>
                        <a:rPr lang="en-GB" baseline="0" dirty="0"/>
                        <a:t> exists for complainants to consider if complaint has been handled reasonably and proportionately. For some complaints, the review body is the PCC, a responsibility transferred from Hampshire Constabulary (The other complaint review body is the IOPC). Delivered by OPCC staff on PCC’s behalf due to </a:t>
                      </a:r>
                      <a:r>
                        <a:rPr lang="en-GB" baseline="0" dirty="0" smtClean="0"/>
                        <a:t>volume</a:t>
                      </a:r>
                      <a:r>
                        <a:rPr lang="en-GB" baseline="0" dirty="0"/>
                        <a:t>.</a:t>
                      </a:r>
                      <a:endParaRPr lang="en-GB" dirty="0"/>
                    </a:p>
                  </a:txBody>
                  <a:tcPr/>
                </a:tc>
                <a:extLst>
                  <a:ext uri="{0D108BD9-81ED-4DB2-BD59-A6C34878D82A}">
                    <a16:rowId xmlns:a16="http://schemas.microsoft.com/office/drawing/2014/main" val="1629735805"/>
                  </a:ext>
                </a:extLst>
              </a:tr>
            </a:tbl>
          </a:graphicData>
        </a:graphic>
      </p:graphicFrame>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a:t>STATUTORY DUTIES</a:t>
            </a:r>
          </a:p>
        </p:txBody>
      </p:sp>
    </p:spTree>
    <p:extLst>
      <p:ext uri="{BB962C8B-B14F-4D97-AF65-F5344CB8AC3E}">
        <p14:creationId xmlns:p14="http://schemas.microsoft.com/office/powerpoint/2010/main" val="452880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title=". "/>
          <p:cNvCxnSpPr>
            <a:cxnSpLocks/>
          </p:cNvCxnSpPr>
          <p:nvPr/>
        </p:nvCxnSpPr>
        <p:spPr>
          <a:xfrm>
            <a:off x="4239179" y="2850572"/>
            <a:ext cx="921906" cy="370080"/>
          </a:xfrm>
          <a:prstGeom prst="line">
            <a:avLst/>
          </a:prstGeom>
        </p:spPr>
        <p:style>
          <a:lnRef idx="3">
            <a:schemeClr val="accent5"/>
          </a:lnRef>
          <a:fillRef idx="0">
            <a:schemeClr val="accent5"/>
          </a:fillRef>
          <a:effectRef idx="2">
            <a:schemeClr val="accent5"/>
          </a:effectRef>
          <a:fontRef idx="minor">
            <a:schemeClr val="tx1"/>
          </a:fontRef>
        </p:style>
      </p:cxnSp>
      <p:cxnSp>
        <p:nvCxnSpPr>
          <p:cNvPr id="12" name="Straight Connector 11" title=". "/>
          <p:cNvCxnSpPr>
            <a:cxnSpLocks/>
          </p:cNvCxnSpPr>
          <p:nvPr/>
        </p:nvCxnSpPr>
        <p:spPr>
          <a:xfrm flipV="1">
            <a:off x="4239179" y="3866983"/>
            <a:ext cx="921906" cy="468179"/>
          </a:xfrm>
          <a:prstGeom prst="line">
            <a:avLst/>
          </a:prstGeom>
        </p:spPr>
        <p:style>
          <a:lnRef idx="3">
            <a:schemeClr val="accent5"/>
          </a:lnRef>
          <a:fillRef idx="0">
            <a:schemeClr val="accent5"/>
          </a:fillRef>
          <a:effectRef idx="2">
            <a:schemeClr val="accent5"/>
          </a:effectRef>
          <a:fontRef idx="minor">
            <a:schemeClr val="tx1"/>
          </a:fontRef>
        </p:style>
      </p:cxnSp>
      <p:cxnSp>
        <p:nvCxnSpPr>
          <p:cNvPr id="14" name="Straight Connector 13" title=" . "/>
          <p:cNvCxnSpPr>
            <a:cxnSpLocks/>
          </p:cNvCxnSpPr>
          <p:nvPr/>
        </p:nvCxnSpPr>
        <p:spPr>
          <a:xfrm flipV="1">
            <a:off x="7060223" y="2694142"/>
            <a:ext cx="1178521" cy="526510"/>
          </a:xfrm>
          <a:prstGeom prst="line">
            <a:avLst/>
          </a:prstGeom>
        </p:spPr>
        <p:style>
          <a:lnRef idx="3">
            <a:schemeClr val="accent5"/>
          </a:lnRef>
          <a:fillRef idx="0">
            <a:schemeClr val="accent5"/>
          </a:fillRef>
          <a:effectRef idx="2">
            <a:schemeClr val="accent5"/>
          </a:effectRef>
          <a:fontRef idx="minor">
            <a:schemeClr val="tx1"/>
          </a:fontRef>
        </p:style>
      </p:cxnSp>
      <p:cxnSp>
        <p:nvCxnSpPr>
          <p:cNvPr id="16" name="Straight Connector 15" title=". "/>
          <p:cNvCxnSpPr>
            <a:cxnSpLocks/>
          </p:cNvCxnSpPr>
          <p:nvPr/>
        </p:nvCxnSpPr>
        <p:spPr>
          <a:xfrm>
            <a:off x="6682636" y="3638053"/>
            <a:ext cx="1218497" cy="679692"/>
          </a:xfrm>
          <a:prstGeom prst="line">
            <a:avLst/>
          </a:prstGeom>
        </p:spPr>
        <p:style>
          <a:lnRef idx="3">
            <a:schemeClr val="accent5"/>
          </a:lnRef>
          <a:fillRef idx="0">
            <a:schemeClr val="accent5"/>
          </a:fillRef>
          <a:effectRef idx="2">
            <a:schemeClr val="accent5"/>
          </a:effectRef>
          <a:fontRef idx="minor">
            <a:schemeClr val="tx1"/>
          </a:fontRef>
        </p:style>
      </p:cxnSp>
      <p:sp>
        <p:nvSpPr>
          <p:cNvPr id="8" name="TextBox 7"/>
          <p:cNvSpPr txBox="1"/>
          <p:nvPr/>
        </p:nvSpPr>
        <p:spPr>
          <a:xfrm>
            <a:off x="7901133" y="4308601"/>
            <a:ext cx="2281646" cy="1159538"/>
          </a:xfrm>
          <a:prstGeom prst="rect">
            <a:avLst/>
          </a:prstGeom>
          <a:solidFill>
            <a:srgbClr val="0170C0"/>
          </a:solidFill>
          <a:ln>
            <a:noFill/>
          </a:ln>
        </p:spPr>
        <p:txBody>
          <a:bodyPr wrap="square" rtlCol="0" anchor="ctr">
            <a:noAutofit/>
          </a:bodyPr>
          <a:lstStyle>
            <a:defPPr>
              <a:defRPr lang="en-US"/>
            </a:defPPr>
            <a:lvl1pPr algn="ctr">
              <a:defRPr sz="1600">
                <a:solidFill>
                  <a:schemeClr val="bg1"/>
                </a:solidFill>
                <a:latin typeface="Helvetica" pitchFamily="2" charset="0"/>
              </a:defRPr>
            </a:lvl1pPr>
          </a:lstStyle>
          <a:p>
            <a:r>
              <a:rPr lang="en-GB" dirty="0">
                <a:latin typeface="+mn-lt"/>
              </a:rPr>
              <a:t>Accountable to </a:t>
            </a:r>
          </a:p>
          <a:p>
            <a:r>
              <a:rPr lang="en-GB" dirty="0">
                <a:latin typeface="+mn-lt"/>
              </a:rPr>
              <a:t>many organisations </a:t>
            </a:r>
          </a:p>
          <a:p>
            <a:r>
              <a:rPr lang="en-GB" dirty="0">
                <a:latin typeface="+mn-lt"/>
              </a:rPr>
              <a:t>and regulators</a:t>
            </a:r>
          </a:p>
        </p:txBody>
      </p:sp>
      <p:sp>
        <p:nvSpPr>
          <p:cNvPr id="6" name="TextBox 5"/>
          <p:cNvSpPr txBox="1"/>
          <p:nvPr/>
        </p:nvSpPr>
        <p:spPr>
          <a:xfrm>
            <a:off x="1975821" y="4322969"/>
            <a:ext cx="2281646" cy="1168681"/>
          </a:xfrm>
          <a:prstGeom prst="rect">
            <a:avLst/>
          </a:prstGeom>
          <a:solidFill>
            <a:srgbClr val="0170C0"/>
          </a:solidFill>
          <a:ln>
            <a:noFill/>
          </a:ln>
        </p:spPr>
        <p:txBody>
          <a:bodyPr wrap="square" rtlCol="0" anchor="ctr">
            <a:noAutofit/>
          </a:bodyPr>
          <a:lstStyle>
            <a:defPPr>
              <a:defRPr lang="en-US"/>
            </a:defPPr>
            <a:lvl1pPr algn="ctr">
              <a:defRPr sz="1600">
                <a:solidFill>
                  <a:schemeClr val="bg1"/>
                </a:solidFill>
                <a:latin typeface="Helvetica" pitchFamily="2" charset="0"/>
              </a:defRPr>
            </a:lvl1pPr>
          </a:lstStyle>
          <a:p>
            <a:r>
              <a:rPr lang="en-GB" dirty="0">
                <a:latin typeface="+mn-lt"/>
              </a:rPr>
              <a:t>A data controller under the Data Protection Act</a:t>
            </a:r>
          </a:p>
        </p:txBody>
      </p:sp>
      <p:sp>
        <p:nvSpPr>
          <p:cNvPr id="7" name="TextBox 6"/>
          <p:cNvSpPr txBox="1"/>
          <p:nvPr/>
        </p:nvSpPr>
        <p:spPr>
          <a:xfrm>
            <a:off x="7901133" y="1691034"/>
            <a:ext cx="2281646" cy="1159538"/>
          </a:xfrm>
          <a:prstGeom prst="rect">
            <a:avLst/>
          </a:prstGeom>
          <a:solidFill>
            <a:srgbClr val="0170C0"/>
          </a:solidFill>
          <a:ln>
            <a:noFill/>
          </a:ln>
        </p:spPr>
        <p:txBody>
          <a:bodyPr wrap="square" rtlCol="0" anchor="ctr">
            <a:noAutofit/>
          </a:bodyPr>
          <a:lstStyle>
            <a:defPPr>
              <a:defRPr lang="en-US"/>
            </a:defPPr>
            <a:lvl1pPr algn="ctr">
              <a:defRPr sz="1600">
                <a:solidFill>
                  <a:schemeClr val="bg1"/>
                </a:solidFill>
                <a:latin typeface="Helvetica" pitchFamily="2" charset="0"/>
              </a:defRPr>
            </a:lvl1pPr>
          </a:lstStyle>
          <a:p>
            <a:r>
              <a:rPr lang="en-GB" dirty="0">
                <a:latin typeface="+mn-lt"/>
              </a:rPr>
              <a:t>A separate body </a:t>
            </a:r>
          </a:p>
          <a:p>
            <a:r>
              <a:rPr lang="en-GB" dirty="0">
                <a:latin typeface="+mn-lt"/>
              </a:rPr>
              <a:t>within the police complaints system</a:t>
            </a:r>
          </a:p>
        </p:txBody>
      </p:sp>
      <p:sp>
        <p:nvSpPr>
          <p:cNvPr id="5" name="TextBox 4"/>
          <p:cNvSpPr txBox="1"/>
          <p:nvPr/>
        </p:nvSpPr>
        <p:spPr>
          <a:xfrm>
            <a:off x="1975821" y="1691034"/>
            <a:ext cx="2281646" cy="1168681"/>
          </a:xfrm>
          <a:prstGeom prst="rect">
            <a:avLst/>
          </a:prstGeom>
          <a:solidFill>
            <a:srgbClr val="0170C0"/>
          </a:solidFill>
          <a:ln>
            <a:noFill/>
          </a:ln>
        </p:spPr>
        <p:txBody>
          <a:bodyPr wrap="square" rtlCol="0" anchor="ctr">
            <a:noAutofit/>
          </a:bodyPr>
          <a:lstStyle/>
          <a:p>
            <a:pPr algn="ctr"/>
            <a:r>
              <a:rPr lang="en-GB" sz="1600" dirty="0">
                <a:solidFill>
                  <a:schemeClr val="bg1"/>
                </a:solidFill>
              </a:rPr>
              <a:t>Legislated as a </a:t>
            </a:r>
          </a:p>
          <a:p>
            <a:pPr algn="ctr"/>
            <a:r>
              <a:rPr lang="en-GB" sz="1600" dirty="0">
                <a:solidFill>
                  <a:schemeClr val="bg1"/>
                </a:solidFill>
              </a:rPr>
              <a:t>separate public sector organisation</a:t>
            </a:r>
          </a:p>
        </p:txBody>
      </p:sp>
      <p:sp>
        <p:nvSpPr>
          <p:cNvPr id="3" name="Rectangle 2"/>
          <p:cNvSpPr/>
          <p:nvPr/>
        </p:nvSpPr>
        <p:spPr>
          <a:xfrm>
            <a:off x="4953282" y="2907792"/>
            <a:ext cx="2307771" cy="1307591"/>
          </a:xfrm>
          <a:prstGeom prst="rect">
            <a:avLst/>
          </a:prstGeom>
          <a:solidFill>
            <a:srgbClr val="333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PCC as a public </a:t>
            </a:r>
            <a:br>
              <a:rPr lang="en-GB" sz="1600" dirty="0">
                <a:solidFill>
                  <a:schemeClr val="bg1"/>
                </a:solidFill>
              </a:rPr>
            </a:br>
            <a:r>
              <a:rPr lang="en-GB" sz="1600" dirty="0">
                <a:solidFill>
                  <a:schemeClr val="bg1"/>
                </a:solidFill>
              </a:rPr>
              <a:t>sector organisation</a:t>
            </a:r>
          </a:p>
        </p:txBody>
      </p:sp>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sz="2600" dirty="0">
                <a:latin typeface="+mj-lt"/>
              </a:rPr>
              <a:t>GOVERNANCE AND COMPLIANCE</a:t>
            </a:r>
          </a:p>
        </p:txBody>
      </p:sp>
    </p:spTree>
    <p:extLst>
      <p:ext uri="{BB962C8B-B14F-4D97-AF65-F5344CB8AC3E}">
        <p14:creationId xmlns:p14="http://schemas.microsoft.com/office/powerpoint/2010/main" val="11761694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54926" y="2214556"/>
            <a:ext cx="11712868" cy="3785652"/>
          </a:xfrm>
          <a:prstGeom prst="rect">
            <a:avLst/>
          </a:prstGeom>
          <a:noFill/>
        </p:spPr>
        <p:txBody>
          <a:bodyPr wrap="square" rtlCol="0">
            <a:spAutoFit/>
          </a:bodyPr>
          <a:lstStyle/>
          <a:p>
            <a:endParaRPr lang="en-GB" sz="2400" dirty="0">
              <a:solidFill>
                <a:prstClr val="black"/>
              </a:solidFill>
            </a:endParaRPr>
          </a:p>
          <a:p>
            <a:r>
              <a:rPr lang="en-US" sz="2400" b="1" i="1" dirty="0">
                <a:solidFill>
                  <a:srgbClr val="0070C0"/>
                </a:solidFill>
              </a:rPr>
              <a:t>“Police and Crime Commissioners must:</a:t>
            </a:r>
          </a:p>
          <a:p>
            <a:pPr marL="342900" indent="-342900">
              <a:buFont typeface="Arial" panose="020B0604020202020204" pitchFamily="34" charset="0"/>
              <a:buChar char="•"/>
            </a:pPr>
            <a:r>
              <a:rPr lang="en-US" sz="2400" b="1" i="1" dirty="0">
                <a:solidFill>
                  <a:srgbClr val="0070C0"/>
                </a:solidFill>
              </a:rPr>
              <a:t>Secure the maintenance of the police force, by setting the budget</a:t>
            </a:r>
          </a:p>
          <a:p>
            <a:pPr marL="342900" indent="-342900">
              <a:buFont typeface="Arial" panose="020B0604020202020204" pitchFamily="34" charset="0"/>
              <a:buChar char="•"/>
            </a:pPr>
            <a:r>
              <a:rPr lang="en-US" sz="2400" b="1" i="1" dirty="0">
                <a:solidFill>
                  <a:srgbClr val="0070C0"/>
                </a:solidFill>
              </a:rPr>
              <a:t>Raise the local policing precept from local area council tax</a:t>
            </a:r>
          </a:p>
          <a:p>
            <a:pPr marL="342900" indent="-342900">
              <a:buFont typeface="Arial" panose="020B0604020202020204" pitchFamily="34" charset="0"/>
              <a:buChar char="•"/>
            </a:pPr>
            <a:r>
              <a:rPr lang="en-US" sz="2400" b="1" i="1" dirty="0">
                <a:solidFill>
                  <a:srgbClr val="0070C0"/>
                </a:solidFill>
              </a:rPr>
              <a:t>Secure that the police force is efficient and effective”</a:t>
            </a:r>
          </a:p>
          <a:p>
            <a:endParaRPr lang="en-US" sz="2400" b="1" i="1" dirty="0">
              <a:solidFill>
                <a:srgbClr val="0070C0"/>
              </a:solidFill>
            </a:endParaRPr>
          </a:p>
          <a:p>
            <a:endParaRPr lang="en-GB" sz="4000" b="1" i="1" dirty="0">
              <a:solidFill>
                <a:srgbClr val="0070C0"/>
              </a:solidFill>
            </a:endParaRPr>
          </a:p>
          <a:p>
            <a:endParaRPr lang="en-US" sz="2800" b="1" i="1" dirty="0">
              <a:solidFill>
                <a:srgbClr val="0070C0"/>
              </a:solidFill>
            </a:endParaRPr>
          </a:p>
          <a:p>
            <a:endParaRPr lang="en-US" sz="2800" b="1" i="1" dirty="0">
              <a:solidFill>
                <a:srgbClr val="0070C0"/>
              </a:solidFill>
            </a:endParaRPr>
          </a:p>
        </p:txBody>
      </p:sp>
      <p:sp>
        <p:nvSpPr>
          <p:cNvPr id="3" name="Rectangle 2"/>
          <p:cNvSpPr/>
          <p:nvPr/>
        </p:nvSpPr>
        <p:spPr>
          <a:xfrm>
            <a:off x="1754926" y="4313297"/>
            <a:ext cx="5271571"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Police Reform and Social Responsibility Act 2011 </a:t>
            </a:r>
          </a:p>
        </p:txBody>
      </p:sp>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a:t>BUDGET AND PRECEPT </a:t>
            </a:r>
            <a:r>
              <a:rPr lang="en-US" dirty="0" smtClean="0"/>
              <a:t>SETTING: 1</a:t>
            </a:r>
            <a:endParaRPr lang="en-US" dirty="0"/>
          </a:p>
        </p:txBody>
      </p:sp>
    </p:spTree>
    <p:extLst>
      <p:ext uri="{BB962C8B-B14F-4D97-AF65-F5344CB8AC3E}">
        <p14:creationId xmlns:p14="http://schemas.microsoft.com/office/powerpoint/2010/main" val="3334420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title="."/>
          <p:cNvSpPr/>
          <p:nvPr/>
        </p:nvSpPr>
        <p:spPr>
          <a:xfrm>
            <a:off x="1352940" y="4922823"/>
            <a:ext cx="10431625" cy="643811"/>
          </a:xfrm>
          <a:prstGeom prst="rect">
            <a:avLst/>
          </a:prstGeom>
          <a:solidFill>
            <a:srgbClr val="337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 TEXT"/>
          <p:cNvSpPr/>
          <p:nvPr/>
        </p:nvSpPr>
        <p:spPr>
          <a:xfrm>
            <a:off x="1427430" y="5057134"/>
            <a:ext cx="9853289" cy="369332"/>
          </a:xfrm>
          <a:prstGeom prst="rect">
            <a:avLst/>
          </a:prstGeom>
        </p:spPr>
        <p:txBody>
          <a:bodyPr wrap="square">
            <a:spAutoFit/>
          </a:bodyPr>
          <a:lstStyle/>
          <a:p>
            <a:r>
              <a:rPr lang="en-GB" dirty="0">
                <a:solidFill>
                  <a:schemeClr val="bg1"/>
                </a:solidFill>
                <a:latin typeface="+mj-lt"/>
              </a:rPr>
              <a:t>Annual report and annual accounts</a:t>
            </a:r>
          </a:p>
        </p:txBody>
      </p:sp>
      <p:sp>
        <p:nvSpPr>
          <p:cNvPr id="18" name="5 BOX"/>
          <p:cNvSpPr/>
          <p:nvPr/>
        </p:nvSpPr>
        <p:spPr>
          <a:xfrm>
            <a:off x="402429" y="4922823"/>
            <a:ext cx="782562" cy="643811"/>
          </a:xfrm>
          <a:prstGeom prst="rect">
            <a:avLst/>
          </a:prstGeom>
          <a:no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25" name="5"/>
          <p:cNvSpPr/>
          <p:nvPr/>
        </p:nvSpPr>
        <p:spPr>
          <a:xfrm>
            <a:off x="523727" y="5055878"/>
            <a:ext cx="539966" cy="369332"/>
          </a:xfrm>
          <a:prstGeom prst="rect">
            <a:avLst/>
          </a:prstGeom>
        </p:spPr>
        <p:txBody>
          <a:bodyPr wrap="square">
            <a:spAutoFit/>
          </a:bodyPr>
          <a:lstStyle/>
          <a:p>
            <a:pPr algn="ctr"/>
            <a:r>
              <a:rPr lang="en-GB" b="1" dirty="0">
                <a:solidFill>
                  <a:srgbClr val="343D47"/>
                </a:solidFill>
                <a:latin typeface="+mj-lt"/>
              </a:rPr>
              <a:t>5</a:t>
            </a:r>
          </a:p>
        </p:txBody>
      </p:sp>
      <p:sp>
        <p:nvSpPr>
          <p:cNvPr id="14" name="Rectangle 13" title="."/>
          <p:cNvSpPr/>
          <p:nvPr/>
        </p:nvSpPr>
        <p:spPr>
          <a:xfrm>
            <a:off x="1352940" y="4091002"/>
            <a:ext cx="10431625" cy="643811"/>
          </a:xfrm>
          <a:prstGeom prst="rect">
            <a:avLst/>
          </a:prstGeom>
          <a:solidFill>
            <a:srgbClr val="337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4 TEXT"/>
          <p:cNvSpPr/>
          <p:nvPr/>
        </p:nvSpPr>
        <p:spPr>
          <a:xfrm>
            <a:off x="1427429" y="4225511"/>
            <a:ext cx="10226515" cy="369332"/>
          </a:xfrm>
          <a:prstGeom prst="rect">
            <a:avLst/>
          </a:prstGeom>
        </p:spPr>
        <p:txBody>
          <a:bodyPr wrap="square">
            <a:spAutoFit/>
          </a:bodyPr>
          <a:lstStyle/>
          <a:p>
            <a:r>
              <a:rPr lang="en-GB" dirty="0">
                <a:solidFill>
                  <a:schemeClr val="bg1"/>
                </a:solidFill>
                <a:latin typeface="+mj-lt"/>
              </a:rPr>
              <a:t>Precept recommendation to Police and Crime Panel</a:t>
            </a:r>
          </a:p>
        </p:txBody>
      </p:sp>
      <p:sp>
        <p:nvSpPr>
          <p:cNvPr id="17" name="4 BOX" title="."/>
          <p:cNvSpPr/>
          <p:nvPr/>
        </p:nvSpPr>
        <p:spPr>
          <a:xfrm>
            <a:off x="402429" y="4091002"/>
            <a:ext cx="782562" cy="643811"/>
          </a:xfrm>
          <a:prstGeom prst="rect">
            <a:avLst/>
          </a:prstGeom>
          <a:no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4"/>
          <p:cNvSpPr/>
          <p:nvPr/>
        </p:nvSpPr>
        <p:spPr>
          <a:xfrm>
            <a:off x="523727" y="4225511"/>
            <a:ext cx="539966" cy="369332"/>
          </a:xfrm>
          <a:prstGeom prst="rect">
            <a:avLst/>
          </a:prstGeom>
        </p:spPr>
        <p:txBody>
          <a:bodyPr wrap="square">
            <a:spAutoFit/>
          </a:bodyPr>
          <a:lstStyle/>
          <a:p>
            <a:pPr algn="ctr"/>
            <a:r>
              <a:rPr lang="en-GB" b="1" dirty="0">
                <a:solidFill>
                  <a:srgbClr val="343D47"/>
                </a:solidFill>
                <a:latin typeface="+mj-lt"/>
              </a:rPr>
              <a:t>4</a:t>
            </a:r>
          </a:p>
        </p:txBody>
      </p:sp>
      <p:sp>
        <p:nvSpPr>
          <p:cNvPr id="13" name="Rectangle 12" title="."/>
          <p:cNvSpPr/>
          <p:nvPr/>
        </p:nvSpPr>
        <p:spPr>
          <a:xfrm>
            <a:off x="1352940" y="3259180"/>
            <a:ext cx="10431625" cy="643811"/>
          </a:xfrm>
          <a:prstGeom prst="rect">
            <a:avLst/>
          </a:prstGeom>
          <a:solidFill>
            <a:srgbClr val="337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3 TEXT"/>
          <p:cNvSpPr/>
          <p:nvPr/>
        </p:nvSpPr>
        <p:spPr>
          <a:xfrm>
            <a:off x="1427429" y="3393888"/>
            <a:ext cx="8574997" cy="369332"/>
          </a:xfrm>
          <a:prstGeom prst="rect">
            <a:avLst/>
          </a:prstGeom>
        </p:spPr>
        <p:txBody>
          <a:bodyPr wrap="square">
            <a:spAutoFit/>
          </a:bodyPr>
          <a:lstStyle/>
          <a:p>
            <a:r>
              <a:rPr lang="en-GB" dirty="0">
                <a:solidFill>
                  <a:schemeClr val="bg1"/>
                </a:solidFill>
                <a:latin typeface="+mj-lt"/>
              </a:rPr>
              <a:t>Year long consultation and stakeholder engagement</a:t>
            </a:r>
          </a:p>
        </p:txBody>
      </p:sp>
      <p:sp>
        <p:nvSpPr>
          <p:cNvPr id="16" name="3 BOX" title="."/>
          <p:cNvSpPr/>
          <p:nvPr/>
        </p:nvSpPr>
        <p:spPr>
          <a:xfrm>
            <a:off x="402429" y="3259180"/>
            <a:ext cx="782562" cy="643811"/>
          </a:xfrm>
          <a:prstGeom prst="rect">
            <a:avLst/>
          </a:prstGeom>
          <a:no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3"/>
          <p:cNvSpPr/>
          <p:nvPr/>
        </p:nvSpPr>
        <p:spPr>
          <a:xfrm>
            <a:off x="523727" y="3380904"/>
            <a:ext cx="539966" cy="369332"/>
          </a:xfrm>
          <a:prstGeom prst="rect">
            <a:avLst/>
          </a:prstGeom>
        </p:spPr>
        <p:txBody>
          <a:bodyPr wrap="square">
            <a:spAutoFit/>
          </a:bodyPr>
          <a:lstStyle/>
          <a:p>
            <a:pPr algn="ctr"/>
            <a:r>
              <a:rPr lang="en-GB" b="1" dirty="0">
                <a:solidFill>
                  <a:srgbClr val="343D47"/>
                </a:solidFill>
                <a:latin typeface="+mj-lt"/>
              </a:rPr>
              <a:t>3</a:t>
            </a:r>
          </a:p>
        </p:txBody>
      </p:sp>
      <p:sp>
        <p:nvSpPr>
          <p:cNvPr id="12" name="Rectangle 11" title="."/>
          <p:cNvSpPr/>
          <p:nvPr/>
        </p:nvSpPr>
        <p:spPr>
          <a:xfrm>
            <a:off x="1352940" y="2427358"/>
            <a:ext cx="10431625" cy="643811"/>
          </a:xfrm>
          <a:prstGeom prst="rect">
            <a:avLst/>
          </a:prstGeom>
          <a:solidFill>
            <a:srgbClr val="337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2 TEXT"/>
          <p:cNvSpPr/>
          <p:nvPr/>
        </p:nvSpPr>
        <p:spPr>
          <a:xfrm>
            <a:off x="1427429" y="2562265"/>
            <a:ext cx="10525085" cy="369332"/>
          </a:xfrm>
          <a:prstGeom prst="rect">
            <a:avLst/>
          </a:prstGeom>
        </p:spPr>
        <p:txBody>
          <a:bodyPr wrap="square">
            <a:spAutoFit/>
          </a:bodyPr>
          <a:lstStyle/>
          <a:p>
            <a:r>
              <a:rPr lang="en-GB" dirty="0">
                <a:solidFill>
                  <a:schemeClr val="bg1"/>
                </a:solidFill>
                <a:latin typeface="+mj-lt"/>
              </a:rPr>
              <a:t>Dec/Jan Funding settlement announcement</a:t>
            </a:r>
          </a:p>
        </p:txBody>
      </p:sp>
      <p:sp>
        <p:nvSpPr>
          <p:cNvPr id="19" name="2 BOX" title="."/>
          <p:cNvSpPr/>
          <p:nvPr/>
        </p:nvSpPr>
        <p:spPr>
          <a:xfrm>
            <a:off x="402429" y="2427358"/>
            <a:ext cx="782562" cy="643811"/>
          </a:xfrm>
          <a:prstGeom prst="rect">
            <a:avLst/>
          </a:prstGeom>
          <a:no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2"/>
          <p:cNvSpPr/>
          <p:nvPr/>
        </p:nvSpPr>
        <p:spPr>
          <a:xfrm>
            <a:off x="523727" y="2562265"/>
            <a:ext cx="539966" cy="369332"/>
          </a:xfrm>
          <a:prstGeom prst="rect">
            <a:avLst/>
          </a:prstGeom>
        </p:spPr>
        <p:txBody>
          <a:bodyPr wrap="square">
            <a:spAutoFit/>
          </a:bodyPr>
          <a:lstStyle/>
          <a:p>
            <a:pPr algn="ctr"/>
            <a:r>
              <a:rPr lang="en-GB" b="1" dirty="0">
                <a:solidFill>
                  <a:srgbClr val="343D47"/>
                </a:solidFill>
                <a:latin typeface="+mj-lt"/>
              </a:rPr>
              <a:t>2</a:t>
            </a:r>
          </a:p>
        </p:txBody>
      </p:sp>
      <p:sp>
        <p:nvSpPr>
          <p:cNvPr id="10" name="Rectangle 9" title="."/>
          <p:cNvSpPr/>
          <p:nvPr/>
        </p:nvSpPr>
        <p:spPr>
          <a:xfrm>
            <a:off x="1352940" y="1595536"/>
            <a:ext cx="10431625" cy="643811"/>
          </a:xfrm>
          <a:prstGeom prst="rect">
            <a:avLst/>
          </a:prstGeom>
          <a:solidFill>
            <a:srgbClr val="337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1 TEXT"/>
          <p:cNvSpPr/>
          <p:nvPr/>
        </p:nvSpPr>
        <p:spPr>
          <a:xfrm>
            <a:off x="1427428" y="1730642"/>
            <a:ext cx="10226515" cy="369332"/>
          </a:xfrm>
          <a:prstGeom prst="rect">
            <a:avLst/>
          </a:prstGeom>
        </p:spPr>
        <p:txBody>
          <a:bodyPr wrap="square">
            <a:spAutoFit/>
          </a:bodyPr>
          <a:lstStyle/>
          <a:p>
            <a:r>
              <a:rPr lang="en-GB" dirty="0">
                <a:solidFill>
                  <a:schemeClr val="bg1"/>
                </a:solidFill>
                <a:latin typeface="+mj-lt"/>
              </a:rPr>
              <a:t>Financial scenario planning PCC, OPCC and Hampshire Constabulary</a:t>
            </a:r>
          </a:p>
        </p:txBody>
      </p:sp>
      <p:sp>
        <p:nvSpPr>
          <p:cNvPr id="20" name="1 BOX" title="."/>
          <p:cNvSpPr/>
          <p:nvPr/>
        </p:nvSpPr>
        <p:spPr>
          <a:xfrm>
            <a:off x="402429" y="1595536"/>
            <a:ext cx="782562" cy="643811"/>
          </a:xfrm>
          <a:prstGeom prst="rect">
            <a:avLst/>
          </a:prstGeom>
          <a:no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1"/>
          <p:cNvSpPr/>
          <p:nvPr/>
        </p:nvSpPr>
        <p:spPr>
          <a:xfrm>
            <a:off x="523727" y="1730642"/>
            <a:ext cx="539966" cy="369332"/>
          </a:xfrm>
          <a:prstGeom prst="rect">
            <a:avLst/>
          </a:prstGeom>
        </p:spPr>
        <p:txBody>
          <a:bodyPr wrap="square">
            <a:spAutoFit/>
          </a:bodyPr>
          <a:lstStyle/>
          <a:p>
            <a:pPr algn="ctr"/>
            <a:r>
              <a:rPr lang="en-GB" b="1">
                <a:solidFill>
                  <a:srgbClr val="343D47"/>
                </a:solidFill>
                <a:latin typeface="+mj-lt"/>
              </a:rPr>
              <a:t>1</a:t>
            </a:r>
            <a:endParaRPr lang="en-GB" b="1" dirty="0">
              <a:solidFill>
                <a:srgbClr val="343D47"/>
              </a:solidFill>
              <a:latin typeface="+mj-lt"/>
            </a:endParaRPr>
          </a:p>
        </p:txBody>
      </p:sp>
      <p:sp>
        <p:nvSpPr>
          <p:cNvPr id="2" name="Title 1">
            <a:extLst>
              <a:ext uri="{FF2B5EF4-FFF2-40B4-BE49-F238E27FC236}">
                <a16:creationId xmlns:a16="http://schemas.microsoft.com/office/drawing/2014/main" id="{E075AFEF-5710-2D43-BBFE-59A3AE2C19AA}"/>
              </a:ext>
            </a:extLst>
          </p:cNvPr>
          <p:cNvSpPr>
            <a:spLocks noGrp="1"/>
          </p:cNvSpPr>
          <p:nvPr>
            <p:ph type="title"/>
          </p:nvPr>
        </p:nvSpPr>
        <p:spPr/>
        <p:txBody>
          <a:bodyPr>
            <a:normAutofit/>
          </a:bodyPr>
          <a:lstStyle/>
          <a:p>
            <a:r>
              <a:rPr lang="en-US" dirty="0">
                <a:latin typeface="Gotham Book" pitchFamily="50" charset="0"/>
                <a:cs typeface="Gotham Book" pitchFamily="50" charset="0"/>
              </a:rPr>
              <a:t>BUDGET AND PRECEPT </a:t>
            </a:r>
            <a:r>
              <a:rPr lang="en-US" dirty="0" smtClean="0">
                <a:latin typeface="Gotham Book" pitchFamily="50" charset="0"/>
                <a:cs typeface="Gotham Book" pitchFamily="50" charset="0"/>
              </a:rPr>
              <a:t>SETTING: 2</a:t>
            </a:r>
            <a:endParaRPr lang="en-GB" dirty="0">
              <a:latin typeface="Gotham Book" pitchFamily="50" charset="0"/>
              <a:cs typeface="Gotham Book" pitchFamily="50" charset="0"/>
            </a:endParaRPr>
          </a:p>
        </p:txBody>
      </p:sp>
    </p:spTree>
    <p:extLst>
      <p:ext uri="{BB962C8B-B14F-4D97-AF65-F5344CB8AC3E}">
        <p14:creationId xmlns:p14="http://schemas.microsoft.com/office/powerpoint/2010/main" val="3406510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5AFEF-5710-2D43-BBFE-59A3AE2C19AA}"/>
              </a:ext>
            </a:extLst>
          </p:cNvPr>
          <p:cNvSpPr>
            <a:spLocks noGrp="1"/>
          </p:cNvSpPr>
          <p:nvPr>
            <p:ph type="title"/>
          </p:nvPr>
        </p:nvSpPr>
        <p:spPr/>
        <p:txBody>
          <a:bodyPr/>
          <a:lstStyle/>
          <a:p>
            <a:r>
              <a:rPr lang="en-GB" dirty="0" smtClean="0"/>
              <a:t>WELCOME AND PROGRAMME FOR THE DAY</a:t>
            </a:r>
            <a:endParaRPr lang="en-GB" dirty="0"/>
          </a:p>
        </p:txBody>
      </p:sp>
      <p:sp>
        <p:nvSpPr>
          <p:cNvPr id="4" name="Text Placeholder 3">
            <a:extLst>
              <a:ext uri="{FF2B5EF4-FFF2-40B4-BE49-F238E27FC236}">
                <a16:creationId xmlns:a16="http://schemas.microsoft.com/office/drawing/2014/main" id="{2153FF37-5D36-A64C-9CFF-95A2F297818E}"/>
              </a:ext>
            </a:extLst>
          </p:cNvPr>
          <p:cNvSpPr>
            <a:spLocks noGrp="1"/>
          </p:cNvSpPr>
          <p:nvPr>
            <p:ph type="body" sz="quarter" idx="11"/>
          </p:nvPr>
        </p:nvSpPr>
        <p:spPr>
          <a:xfrm>
            <a:off x="373062" y="1390650"/>
            <a:ext cx="11451075" cy="4489450"/>
          </a:xfrm>
        </p:spPr>
        <p:txBody>
          <a:bodyPr>
            <a:normAutofit fontScale="85000" lnSpcReduction="20000"/>
          </a:bodyPr>
          <a:lstStyle/>
          <a:p>
            <a:pPr marL="0" indent="0">
              <a:buNone/>
            </a:pPr>
            <a:r>
              <a:rPr lang="en-GB" b="1" dirty="0" smtClean="0"/>
              <a:t>9.30 – 12.30 OPCC presentations and facilitated conversations on:</a:t>
            </a:r>
          </a:p>
          <a:p>
            <a:pPr lvl="1"/>
            <a:r>
              <a:rPr lang="en-GB" dirty="0" smtClean="0"/>
              <a:t>Introductions from the Chief Executive</a:t>
            </a:r>
          </a:p>
          <a:p>
            <a:pPr lvl="1"/>
            <a:r>
              <a:rPr lang="en-GB" dirty="0" smtClean="0"/>
              <a:t>The </a:t>
            </a:r>
            <a:r>
              <a:rPr lang="en-GB" dirty="0"/>
              <a:t>functions and foundations of the role </a:t>
            </a:r>
            <a:endParaRPr lang="en-GB" dirty="0" smtClean="0"/>
          </a:p>
          <a:p>
            <a:pPr lvl="1"/>
            <a:r>
              <a:rPr lang="en-GB" dirty="0" smtClean="0"/>
              <a:t>Scrutiny and performance </a:t>
            </a:r>
          </a:p>
          <a:p>
            <a:pPr lvl="1"/>
            <a:r>
              <a:rPr lang="en-GB" dirty="0"/>
              <a:t>Wider partnerships and the criminal justice </a:t>
            </a:r>
            <a:r>
              <a:rPr lang="en-GB" dirty="0" smtClean="0"/>
              <a:t>system</a:t>
            </a:r>
            <a:endParaRPr lang="en-GB" dirty="0"/>
          </a:p>
          <a:p>
            <a:pPr lvl="1"/>
            <a:r>
              <a:rPr lang="en-GB" dirty="0"/>
              <a:t>Protecting the vulnerable and victims through commissioning</a:t>
            </a:r>
          </a:p>
          <a:p>
            <a:pPr lvl="1"/>
            <a:r>
              <a:rPr lang="en-GB" dirty="0" smtClean="0"/>
              <a:t>Engaging </a:t>
            </a:r>
            <a:r>
              <a:rPr lang="en-GB" dirty="0"/>
              <a:t>with the public, stakeholders and partners</a:t>
            </a:r>
          </a:p>
          <a:p>
            <a:pPr lvl="1"/>
            <a:r>
              <a:rPr lang="en-GB" dirty="0" smtClean="0"/>
              <a:t>The Commissioner’s role in </a:t>
            </a:r>
            <a:r>
              <a:rPr lang="en-GB" dirty="0"/>
              <a:t>policing </a:t>
            </a:r>
          </a:p>
          <a:p>
            <a:pPr marL="0" indent="0">
              <a:buNone/>
            </a:pPr>
            <a:endParaRPr lang="en-GB" b="1" dirty="0" smtClean="0"/>
          </a:p>
          <a:p>
            <a:pPr marL="0" indent="0">
              <a:buNone/>
            </a:pPr>
            <a:r>
              <a:rPr lang="en-GB" b="1" dirty="0" smtClean="0"/>
              <a:t>13:30 – 15:30 Hampshire Constabulary Chief Constable and Deputy Chief Constable</a:t>
            </a:r>
          </a:p>
          <a:p>
            <a:pPr lvl="1"/>
            <a:r>
              <a:rPr lang="en-GB" dirty="0" smtClean="0"/>
              <a:t>The </a:t>
            </a:r>
            <a:r>
              <a:rPr lang="en-GB" dirty="0"/>
              <a:t>breadth of the policing mission</a:t>
            </a:r>
          </a:p>
          <a:p>
            <a:pPr lvl="1"/>
            <a:r>
              <a:rPr lang="en-GB" dirty="0"/>
              <a:t>How the role of the PCC complements that of Hampshire Constabulary</a:t>
            </a:r>
          </a:p>
          <a:p>
            <a:pPr lvl="1"/>
            <a:r>
              <a:rPr lang="en-GB" dirty="0"/>
              <a:t>The complexity of partnership and collaborative service delivery</a:t>
            </a:r>
          </a:p>
          <a:p>
            <a:pPr lvl="1"/>
            <a:r>
              <a:rPr lang="en-GB" dirty="0"/>
              <a:t>Resources and organisational performance, including the challenges, risks and mitigation  </a:t>
            </a:r>
          </a:p>
          <a:p>
            <a:pPr marL="0" indent="0">
              <a:buNone/>
            </a:pPr>
            <a:endParaRPr lang="en-GB" b="1" dirty="0" smtClean="0"/>
          </a:p>
          <a:p>
            <a:pPr marL="457200" lvl="1" indent="0">
              <a:buNone/>
            </a:pPr>
            <a:endParaRPr lang="en-GB" dirty="0"/>
          </a:p>
          <a:p>
            <a:pPr lvl="1"/>
            <a:endParaRPr lang="en-GB" dirty="0" smtClean="0"/>
          </a:p>
          <a:p>
            <a:pPr marL="457200" lvl="1" indent="0">
              <a:buNone/>
            </a:pPr>
            <a:endParaRPr lang="en-GB" dirty="0"/>
          </a:p>
          <a:p>
            <a:endParaRPr lang="en-GB" dirty="0"/>
          </a:p>
        </p:txBody>
      </p:sp>
    </p:spTree>
    <p:extLst>
      <p:ext uri="{BB962C8B-B14F-4D97-AF65-F5344CB8AC3E}">
        <p14:creationId xmlns:p14="http://schemas.microsoft.com/office/powerpoint/2010/main" val="1032488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115207" y="3802008"/>
            <a:ext cx="10076793" cy="1325563"/>
          </a:xfrm>
        </p:spPr>
        <p:txBody>
          <a:bodyPr>
            <a:noAutofit/>
          </a:bodyPr>
          <a:lstStyle/>
          <a:p>
            <a:r>
              <a:rPr lang="en-GB" sz="2800" dirty="0">
                <a:solidFill>
                  <a:schemeClr val="bg1"/>
                </a:solidFill>
                <a:latin typeface="Gotham Book" pitchFamily="2" charset="0"/>
                <a:cs typeface="Gotham Book" pitchFamily="2" charset="0"/>
              </a:rPr>
              <a:t>Scrutiny and performance</a:t>
            </a:r>
            <a:br>
              <a:rPr lang="en-GB" sz="2800" dirty="0">
                <a:solidFill>
                  <a:schemeClr val="bg1"/>
                </a:solidFill>
                <a:latin typeface="Gotham Book" pitchFamily="2" charset="0"/>
                <a:cs typeface="Gotham Book" pitchFamily="2" charset="0"/>
              </a:rPr>
            </a:br>
            <a:r>
              <a:rPr lang="en-GB" sz="2800" dirty="0">
                <a:solidFill>
                  <a:schemeClr val="bg1"/>
                </a:solidFill>
                <a:latin typeface="Gotham Book" pitchFamily="2" charset="0"/>
                <a:cs typeface="Gotham Book" pitchFamily="2" charset="0"/>
              </a:rPr>
              <a:t>Anja Kimberley, Head of Performance and </a:t>
            </a:r>
            <a:r>
              <a:rPr lang="en-GB" sz="2800" dirty="0" smtClean="0">
                <a:solidFill>
                  <a:schemeClr val="bg1"/>
                </a:solidFill>
                <a:latin typeface="Gotham Book" pitchFamily="2" charset="0"/>
                <a:cs typeface="Gotham Book" pitchFamily="2" charset="0"/>
              </a:rPr>
              <a:t>Information</a:t>
            </a:r>
            <a:endParaRPr lang="en-GB" sz="2800" dirty="0"/>
          </a:p>
        </p:txBody>
      </p:sp>
    </p:spTree>
    <p:extLst>
      <p:ext uri="{BB962C8B-B14F-4D97-AF65-F5344CB8AC3E}">
        <p14:creationId xmlns:p14="http://schemas.microsoft.com/office/powerpoint/2010/main" val="23613000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818917" y="1975029"/>
            <a:ext cx="3035473" cy="3477875"/>
          </a:xfrm>
          <a:prstGeom prst="rect">
            <a:avLst/>
          </a:prstGeom>
        </p:spPr>
        <p:txBody>
          <a:bodyPr wrap="square">
            <a:spAutoFit/>
          </a:bodyPr>
          <a:lstStyle/>
          <a:p>
            <a:r>
              <a:rPr lang="en-GB" sz="2000" b="1" dirty="0">
                <a:cs typeface="Arial" panose="020B0604020202020204" pitchFamily="34" charset="0"/>
              </a:rPr>
              <a:t>Mechanism:</a:t>
            </a:r>
          </a:p>
          <a:p>
            <a:endParaRPr lang="en-GB" sz="2000" b="1" dirty="0">
              <a:solidFill>
                <a:srgbClr val="1F335E"/>
              </a:solidFill>
              <a:cs typeface="Arial" panose="020B0604020202020204" pitchFamily="34" charset="0"/>
            </a:endParaRPr>
          </a:p>
          <a:p>
            <a:pPr marL="457200" indent="-457200">
              <a:buFont typeface="Arial" panose="020B0604020202020204" pitchFamily="34" charset="0"/>
              <a:buChar char="•"/>
            </a:pPr>
            <a:r>
              <a:rPr lang="en-GB" sz="2000" dirty="0">
                <a:cs typeface="Arial" panose="020B0604020202020204" pitchFamily="34" charset="0"/>
              </a:rPr>
              <a:t>PCC and CC 121s</a:t>
            </a:r>
          </a:p>
          <a:p>
            <a:pPr marL="457200" indent="-457200">
              <a:buFont typeface="Arial" panose="020B0604020202020204" pitchFamily="34" charset="0"/>
              <a:buChar char="•"/>
            </a:pPr>
            <a:r>
              <a:rPr lang="en-GB" sz="2000" dirty="0">
                <a:cs typeface="Arial" panose="020B0604020202020204" pitchFamily="34" charset="0"/>
              </a:rPr>
              <a:t>COMPASS: Commissioner’s Performance, Accountability, </a:t>
            </a:r>
            <a:br>
              <a:rPr lang="en-GB" sz="2000" dirty="0">
                <a:cs typeface="Arial" panose="020B0604020202020204" pitchFamily="34" charset="0"/>
              </a:rPr>
            </a:br>
            <a:r>
              <a:rPr lang="en-GB" sz="2000" dirty="0">
                <a:cs typeface="Arial" panose="020B0604020202020204" pitchFamily="34" charset="0"/>
              </a:rPr>
              <a:t>Scrutiny and </a:t>
            </a:r>
            <a:br>
              <a:rPr lang="en-GB" sz="2000" dirty="0">
                <a:cs typeface="Arial" panose="020B0604020202020204" pitchFamily="34" charset="0"/>
              </a:rPr>
            </a:br>
            <a:r>
              <a:rPr lang="en-GB" sz="2000" dirty="0">
                <a:cs typeface="Arial" panose="020B0604020202020204" pitchFamily="34" charset="0"/>
              </a:rPr>
              <a:t>Strategy meeting</a:t>
            </a:r>
          </a:p>
          <a:p>
            <a:pPr marL="342900" indent="-342900">
              <a:buFont typeface="Arial" panose="020B0604020202020204" pitchFamily="34" charset="0"/>
              <a:buChar char="•"/>
            </a:pPr>
            <a:r>
              <a:rPr lang="en-GB" sz="2000" dirty="0">
                <a:cs typeface="Arial" panose="020B0604020202020204" pitchFamily="34" charset="0"/>
              </a:rPr>
              <a:t>Attendance at strategic meetings (e.g. boards)</a:t>
            </a:r>
          </a:p>
        </p:txBody>
      </p:sp>
      <p:grpSp>
        <p:nvGrpSpPr>
          <p:cNvPr id="3" name="Group 2" descr="Police performance and delivery (HC)&#10;Police and crime plan delivery (OPCC)&#10;Evidence and analysis" title="Police and Crime Plan (PCC)">
            <a:extLst>
              <a:ext uri="{FF2B5EF4-FFF2-40B4-BE49-F238E27FC236}">
                <a16:creationId xmlns:a16="http://schemas.microsoft.com/office/drawing/2014/main" id="{8FDB4F69-77F0-6246-B750-CCB10987E210}"/>
              </a:ext>
            </a:extLst>
          </p:cNvPr>
          <p:cNvGrpSpPr/>
          <p:nvPr/>
        </p:nvGrpSpPr>
        <p:grpSpPr>
          <a:xfrm>
            <a:off x="4166021" y="1789122"/>
            <a:ext cx="4227939" cy="3849687"/>
            <a:chOff x="4180445" y="2007782"/>
            <a:chExt cx="4227939" cy="3849687"/>
          </a:xfrm>
        </p:grpSpPr>
        <p:graphicFrame>
          <p:nvGraphicFramePr>
            <p:cNvPr id="8" name="Diagram 7"/>
            <p:cNvGraphicFramePr/>
            <p:nvPr>
              <p:extLst/>
            </p:nvPr>
          </p:nvGraphicFramePr>
          <p:xfrm>
            <a:off x="4180445" y="2007782"/>
            <a:ext cx="4227939" cy="2989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4185975" y="4984717"/>
              <a:ext cx="4222409" cy="872752"/>
              <a:chOff x="-5530" y="409138"/>
              <a:chExt cx="4222409" cy="872752"/>
            </a:xfrm>
            <a:scene3d>
              <a:camera prst="orthographicFront"/>
              <a:lightRig rig="threePt" dir="t">
                <a:rot lat="0" lon="0" rev="7500000"/>
              </a:lightRig>
            </a:scene3d>
          </p:grpSpPr>
          <p:sp>
            <p:nvSpPr>
              <p:cNvPr id="11" name="Rounded Rectangle 10"/>
              <p:cNvSpPr/>
              <p:nvPr/>
            </p:nvSpPr>
            <p:spPr>
              <a:xfrm>
                <a:off x="-5530" y="454838"/>
                <a:ext cx="4222409" cy="827052"/>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Rounded Rectangle 4"/>
              <p:cNvSpPr txBox="1"/>
              <p:nvPr/>
            </p:nvSpPr>
            <p:spPr>
              <a:xfrm>
                <a:off x="30382" y="409138"/>
                <a:ext cx="4145053" cy="87275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a:t>Evidence and ana</a:t>
                </a:r>
                <a:r>
                  <a:rPr lang="en-US" sz="3400" dirty="0"/>
                  <a:t>lysis</a:t>
                </a:r>
                <a:endParaRPr lang="en-US" sz="3400" kern="1200" dirty="0"/>
              </a:p>
            </p:txBody>
          </p:sp>
        </p:grpSp>
      </p:grpSp>
      <p:sp>
        <p:nvSpPr>
          <p:cNvPr id="5" name="TextBox 4"/>
          <p:cNvSpPr txBox="1"/>
          <p:nvPr/>
        </p:nvSpPr>
        <p:spPr>
          <a:xfrm>
            <a:off x="415007" y="1975029"/>
            <a:ext cx="3538536" cy="3477875"/>
          </a:xfrm>
          <a:prstGeom prst="rect">
            <a:avLst/>
          </a:prstGeom>
          <a:noFill/>
        </p:spPr>
        <p:txBody>
          <a:bodyPr wrap="square" rtlCol="0">
            <a:spAutoFit/>
          </a:bodyPr>
          <a:lstStyle/>
          <a:p>
            <a:r>
              <a:rPr lang="en-GB" sz="2000" dirty="0"/>
              <a:t>The PCC has a statutory duty (PRSR Act 2011) to secure an efficient and effective police force for their area and to hold the Chief Constable to account. </a:t>
            </a:r>
          </a:p>
          <a:p>
            <a:endParaRPr lang="en-GB" sz="2000" dirty="0"/>
          </a:p>
          <a:p>
            <a:r>
              <a:rPr lang="en-GB" sz="2000" dirty="0"/>
              <a:t>The PCC preforms this role through the scrutiny of the Force’s performance against their plan and the Force Management Statement. </a:t>
            </a:r>
          </a:p>
        </p:txBody>
      </p:sp>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a:xfrm>
            <a:off x="262467" y="269434"/>
            <a:ext cx="10515600" cy="574675"/>
          </a:xfrm>
        </p:spPr>
        <p:txBody>
          <a:bodyPr>
            <a:normAutofit/>
          </a:bodyPr>
          <a:lstStyle/>
          <a:p>
            <a:r>
              <a:rPr lang="en-GB" dirty="0"/>
              <a:t>STATUTORY DUTY</a:t>
            </a:r>
            <a:endParaRPr lang="en-US" dirty="0"/>
          </a:p>
        </p:txBody>
      </p:sp>
    </p:spTree>
    <p:extLst>
      <p:ext uri="{BB962C8B-B14F-4D97-AF65-F5344CB8AC3E}">
        <p14:creationId xmlns:p14="http://schemas.microsoft.com/office/powerpoint/2010/main" val="478832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Plan on a page 2020-2021"/>
          <p:cNvPicPr>
            <a:picLocks noChangeAspect="1"/>
          </p:cNvPicPr>
          <p:nvPr/>
        </p:nvPicPr>
        <p:blipFill rotWithShape="1">
          <a:blip r:embed="rId3"/>
          <a:srcRect l="46719" t="16267" r="8786" b="16217"/>
          <a:stretch/>
        </p:blipFill>
        <p:spPr>
          <a:xfrm>
            <a:off x="4593186" y="1733376"/>
            <a:ext cx="7075025" cy="3944410"/>
          </a:xfrm>
          <a:prstGeom prst="rect">
            <a:avLst/>
          </a:prstGeom>
        </p:spPr>
      </p:pic>
      <p:sp>
        <p:nvSpPr>
          <p:cNvPr id="5" name="TextBox 4"/>
          <p:cNvSpPr txBox="1"/>
          <p:nvPr/>
        </p:nvSpPr>
        <p:spPr>
          <a:xfrm>
            <a:off x="523789" y="2135920"/>
            <a:ext cx="3647786" cy="3139321"/>
          </a:xfrm>
          <a:prstGeom prst="rect">
            <a:avLst/>
          </a:prstGeom>
          <a:noFill/>
        </p:spPr>
        <p:txBody>
          <a:bodyPr wrap="square" rtlCol="0">
            <a:spAutoFit/>
          </a:bodyPr>
          <a:lstStyle/>
          <a:p>
            <a:r>
              <a:rPr lang="en-GB" sz="2000" b="1" dirty="0">
                <a:cs typeface="Arial" panose="020B0604020202020204" pitchFamily="34" charset="0"/>
              </a:rPr>
              <a:t>Performance Strategy 2020/21 </a:t>
            </a:r>
          </a:p>
          <a:p>
            <a:r>
              <a:rPr lang="en-GB" sz="2000" b="1" dirty="0">
                <a:cs typeface="Arial" panose="020B0604020202020204" pitchFamily="34" charset="0"/>
              </a:rPr>
              <a:t>is influenced by:</a:t>
            </a:r>
          </a:p>
          <a:p>
            <a:endParaRPr lang="en-GB" b="1" dirty="0">
              <a:cs typeface="Arial" panose="020B0604020202020204" pitchFamily="34" charset="0"/>
            </a:endParaRPr>
          </a:p>
          <a:p>
            <a:pPr marL="342900" indent="-342900">
              <a:buFont typeface="Arial" panose="020B0604020202020204" pitchFamily="34" charset="0"/>
              <a:buChar char="•"/>
            </a:pPr>
            <a:r>
              <a:rPr lang="en-GB" sz="2000" dirty="0">
                <a:cs typeface="Arial" panose="020B0604020202020204" pitchFamily="34" charset="0"/>
              </a:rPr>
              <a:t>PCC Police and Crime Plan</a:t>
            </a:r>
          </a:p>
          <a:p>
            <a:pPr marL="342900" indent="-342900">
              <a:buFont typeface="Arial" panose="020B0604020202020204" pitchFamily="34" charset="0"/>
              <a:buChar char="•"/>
            </a:pPr>
            <a:r>
              <a:rPr lang="en-GB" sz="2000" dirty="0">
                <a:cs typeface="Arial" panose="020B0604020202020204" pitchFamily="34" charset="0"/>
              </a:rPr>
              <a:t>NPCC Policing Vision 2025</a:t>
            </a:r>
          </a:p>
          <a:p>
            <a:pPr marL="342900" indent="-342900">
              <a:buFont typeface="Arial" panose="020B0604020202020204" pitchFamily="34" charset="0"/>
              <a:buChar char="•"/>
            </a:pPr>
            <a:r>
              <a:rPr lang="en-GB" sz="2000" dirty="0">
                <a:cs typeface="Arial" panose="020B0604020202020204" pitchFamily="34" charset="0"/>
              </a:rPr>
              <a:t>Evidence base </a:t>
            </a:r>
          </a:p>
          <a:p>
            <a:r>
              <a:rPr lang="en-GB" sz="2000" dirty="0">
                <a:cs typeface="Arial" panose="020B0604020202020204" pitchFamily="34" charset="0"/>
              </a:rPr>
              <a:t>     (</a:t>
            </a:r>
            <a:r>
              <a:rPr lang="en-GB" sz="2000" dirty="0" err="1">
                <a:cs typeface="Arial" panose="020B0604020202020204" pitchFamily="34" charset="0"/>
              </a:rPr>
              <a:t>InterACT</a:t>
            </a:r>
            <a:r>
              <a:rPr lang="en-GB" sz="2000" dirty="0">
                <a:cs typeface="Arial" panose="020B0604020202020204" pitchFamily="34" charset="0"/>
              </a:rPr>
              <a:t>, partnerships and </a:t>
            </a:r>
          </a:p>
          <a:p>
            <a:r>
              <a:rPr lang="en-GB" sz="2000" dirty="0">
                <a:cs typeface="Arial" panose="020B0604020202020204" pitchFamily="34" charset="0"/>
              </a:rPr>
              <a:t>     University collaboration)</a:t>
            </a:r>
          </a:p>
          <a:p>
            <a:pPr marL="342900" indent="-342900">
              <a:buFont typeface="Arial" panose="020B0604020202020204" pitchFamily="34" charset="0"/>
              <a:buChar char="•"/>
            </a:pPr>
            <a:r>
              <a:rPr lang="en-GB" sz="2000" dirty="0">
                <a:cs typeface="Arial" panose="020B0604020202020204" pitchFamily="34" charset="0"/>
              </a:rPr>
              <a:t>Six Areas of Focus</a:t>
            </a:r>
          </a:p>
          <a:p>
            <a:pPr marL="342900" indent="-342900">
              <a:buFont typeface="Arial" panose="020B0604020202020204" pitchFamily="34" charset="0"/>
              <a:buChar char="•"/>
            </a:pPr>
            <a:r>
              <a:rPr lang="en-GB" sz="2000" dirty="0">
                <a:cs typeface="Arial" panose="020B0604020202020204" pitchFamily="34" charset="0"/>
              </a:rPr>
              <a:t>Force Control Strategy</a:t>
            </a:r>
          </a:p>
        </p:txBody>
      </p:sp>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a:t>PERFORMANCE FRAMEWORK</a:t>
            </a:r>
          </a:p>
        </p:txBody>
      </p:sp>
    </p:spTree>
    <p:extLst>
      <p:ext uri="{BB962C8B-B14F-4D97-AF65-F5344CB8AC3E}">
        <p14:creationId xmlns:p14="http://schemas.microsoft.com/office/powerpoint/2010/main" val="36565586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Hampshire Constabulary 6 areas of focu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8142" y="1793588"/>
            <a:ext cx="3846616" cy="3846616"/>
          </a:xfrm>
          <a:prstGeom prst="rect">
            <a:avLst/>
          </a:prstGeom>
        </p:spPr>
      </p:pic>
      <p:sp>
        <p:nvSpPr>
          <p:cNvPr id="7" name="TextBox 6"/>
          <p:cNvSpPr txBox="1"/>
          <p:nvPr/>
        </p:nvSpPr>
        <p:spPr>
          <a:xfrm>
            <a:off x="488564" y="2439624"/>
            <a:ext cx="6478766" cy="2554545"/>
          </a:xfrm>
          <a:prstGeom prst="rect">
            <a:avLst/>
          </a:prstGeom>
          <a:noFill/>
        </p:spPr>
        <p:txBody>
          <a:bodyPr wrap="square" rtlCol="0">
            <a:spAutoFit/>
          </a:bodyPr>
          <a:lstStyle/>
          <a:p>
            <a:r>
              <a:rPr lang="en-GB" sz="2000" b="1" dirty="0">
                <a:cs typeface="Arial" panose="020B0604020202020204" pitchFamily="34" charset="0"/>
              </a:rPr>
              <a:t>Six Areas of Focus</a:t>
            </a:r>
          </a:p>
          <a:p>
            <a:endParaRPr lang="en-GB" sz="2000" b="1" dirty="0">
              <a:cs typeface="Arial" panose="020B0604020202020204" pitchFamily="34" charset="0"/>
            </a:endParaRPr>
          </a:p>
          <a:p>
            <a:pPr marL="342900" indent="-342900">
              <a:buFont typeface="Arial" panose="020B0604020202020204" pitchFamily="34" charset="0"/>
              <a:buChar char="•"/>
            </a:pPr>
            <a:r>
              <a:rPr lang="en-GB" sz="2000" dirty="0">
                <a:cs typeface="Arial" panose="020B0604020202020204" pitchFamily="34" charset="0"/>
              </a:rPr>
              <a:t>Looking after our people</a:t>
            </a:r>
          </a:p>
          <a:p>
            <a:pPr marL="342900" indent="-342900">
              <a:buFont typeface="Arial" panose="020B0604020202020204" pitchFamily="34" charset="0"/>
              <a:buChar char="•"/>
            </a:pPr>
            <a:r>
              <a:rPr lang="en-GB" sz="2000" dirty="0">
                <a:cs typeface="Arial" panose="020B0604020202020204" pitchFamily="34" charset="0"/>
              </a:rPr>
              <a:t>Track, assess, learn and improve</a:t>
            </a:r>
          </a:p>
          <a:p>
            <a:pPr marL="342900" indent="-342900">
              <a:buFont typeface="Arial" panose="020B0604020202020204" pitchFamily="34" charset="0"/>
              <a:buChar char="•"/>
            </a:pPr>
            <a:r>
              <a:rPr lang="en-GB" sz="2000" dirty="0">
                <a:cs typeface="Arial" panose="020B0604020202020204" pitchFamily="34" charset="0"/>
              </a:rPr>
              <a:t>Ethical and inclusive of all</a:t>
            </a:r>
          </a:p>
          <a:p>
            <a:pPr marL="342900" indent="-342900">
              <a:buFont typeface="Arial" panose="020B0604020202020204" pitchFamily="34" charset="0"/>
              <a:buChar char="•"/>
            </a:pPr>
            <a:r>
              <a:rPr lang="en-GB" sz="2000" dirty="0">
                <a:cs typeface="Arial" panose="020B0604020202020204" pitchFamily="34" charset="0"/>
              </a:rPr>
              <a:t>Building partnerships that enable a better public service</a:t>
            </a:r>
          </a:p>
          <a:p>
            <a:pPr marL="342900" indent="-342900">
              <a:buFont typeface="Arial" panose="020B0604020202020204" pitchFamily="34" charset="0"/>
              <a:buChar char="•"/>
            </a:pPr>
            <a:r>
              <a:rPr lang="en-GB" sz="2000" dirty="0">
                <a:cs typeface="Arial" panose="020B0604020202020204" pitchFamily="34" charset="0"/>
              </a:rPr>
              <a:t>Tackling crime and offending</a:t>
            </a:r>
          </a:p>
          <a:p>
            <a:pPr marL="342900" indent="-342900">
              <a:buFont typeface="Arial" panose="020B0604020202020204" pitchFamily="34" charset="0"/>
              <a:buChar char="•"/>
            </a:pPr>
            <a:r>
              <a:rPr lang="en-GB" sz="2000" dirty="0">
                <a:cs typeface="Arial" panose="020B0604020202020204" pitchFamily="34" charset="0"/>
              </a:rPr>
              <a:t>Identifying and protecting those who need our help</a:t>
            </a:r>
          </a:p>
        </p:txBody>
      </p:sp>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a:t>PERFORMANCE </a:t>
            </a:r>
            <a:r>
              <a:rPr lang="en-US" dirty="0" smtClean="0"/>
              <a:t>FRAMEWORK: 1</a:t>
            </a:r>
            <a:endParaRPr lang="en-US" dirty="0"/>
          </a:p>
        </p:txBody>
      </p:sp>
    </p:spTree>
    <p:extLst>
      <p:ext uri="{BB962C8B-B14F-4D97-AF65-F5344CB8AC3E}">
        <p14:creationId xmlns:p14="http://schemas.microsoft.com/office/powerpoint/2010/main" val="18808591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991602" y="2113267"/>
            <a:ext cx="2783540" cy="3108543"/>
          </a:xfrm>
          <a:prstGeom prst="rect">
            <a:avLst/>
          </a:prstGeom>
          <a:noFill/>
        </p:spPr>
        <p:txBody>
          <a:bodyPr wrap="square" rtlCol="0">
            <a:spAutoFit/>
          </a:bodyPr>
          <a:lstStyle/>
          <a:p>
            <a:r>
              <a:rPr lang="en-GB" sz="2800" b="1" dirty="0">
                <a:solidFill>
                  <a:srgbClr val="1F335E"/>
                </a:solidFill>
                <a:cs typeface="Arial" panose="020B0604020202020204" pitchFamily="34" charset="0"/>
              </a:rPr>
              <a:t>Boards</a:t>
            </a:r>
          </a:p>
          <a:p>
            <a:endParaRPr lang="en-GB" sz="2800" b="1" dirty="0">
              <a:solidFill>
                <a:srgbClr val="1F335E"/>
              </a:solidFill>
              <a:cs typeface="Arial" panose="020B0604020202020204" pitchFamily="34" charset="0"/>
            </a:endParaRPr>
          </a:p>
          <a:p>
            <a:r>
              <a:rPr lang="en-GB" sz="2000" b="1" dirty="0">
                <a:cs typeface="Arial" panose="020B0604020202020204" pitchFamily="34" charset="0"/>
              </a:rPr>
              <a:t>Force Performance Monitoring</a:t>
            </a:r>
          </a:p>
          <a:p>
            <a:pPr marL="342900" indent="-342900">
              <a:buFont typeface="Arial" panose="020B0604020202020204" pitchFamily="34" charset="0"/>
              <a:buChar char="•"/>
            </a:pPr>
            <a:r>
              <a:rPr lang="en-GB" sz="2000" dirty="0">
                <a:cs typeface="Arial" panose="020B0604020202020204" pitchFamily="34" charset="0"/>
              </a:rPr>
              <a:t>Underpin and drive Force performance</a:t>
            </a:r>
          </a:p>
          <a:p>
            <a:pPr marL="342900" indent="-342900">
              <a:buFont typeface="Arial" panose="020B0604020202020204" pitchFamily="34" charset="0"/>
              <a:buChar char="•"/>
            </a:pPr>
            <a:r>
              <a:rPr lang="en-GB" sz="2000" dirty="0">
                <a:cs typeface="Arial" panose="020B0604020202020204" pitchFamily="34" charset="0"/>
              </a:rPr>
              <a:t>Engage</a:t>
            </a:r>
          </a:p>
          <a:p>
            <a:pPr marL="342900" indent="-342900">
              <a:buFont typeface="Arial" panose="020B0604020202020204" pitchFamily="34" charset="0"/>
              <a:buChar char="•"/>
            </a:pPr>
            <a:r>
              <a:rPr lang="en-GB" sz="2000" dirty="0">
                <a:cs typeface="Arial" panose="020B0604020202020204" pitchFamily="34" charset="0"/>
              </a:rPr>
              <a:t>Scrutinise</a:t>
            </a:r>
          </a:p>
          <a:p>
            <a:pPr marL="342900" indent="-342900">
              <a:buFont typeface="Arial" panose="020B0604020202020204" pitchFamily="34" charset="0"/>
              <a:buChar char="•"/>
            </a:pPr>
            <a:r>
              <a:rPr lang="en-GB" sz="2000" dirty="0">
                <a:cs typeface="Arial" panose="020B0604020202020204" pitchFamily="34" charset="0"/>
              </a:rPr>
              <a:t>Influence</a:t>
            </a:r>
          </a:p>
        </p:txBody>
      </p:sp>
      <p:pic>
        <p:nvPicPr>
          <p:cNvPr id="4" name="Picture 3" descr="Graphical user interface, application, Teams&#10;&#10;Description automatically generated">
            <a:extLst>
              <a:ext uri="{FF2B5EF4-FFF2-40B4-BE49-F238E27FC236}">
                <a16:creationId xmlns:a16="http://schemas.microsoft.com/office/drawing/2014/main" id="{FC975B10-7B94-9F4B-AC18-C3A59EDDFD92}"/>
              </a:ext>
            </a:extLst>
          </p:cNvPr>
          <p:cNvPicPr>
            <a:picLocks noChangeAspect="1"/>
          </p:cNvPicPr>
          <p:nvPr/>
        </p:nvPicPr>
        <p:blipFill rotWithShape="1">
          <a:blip r:embed="rId3">
            <a:extLst>
              <a:ext uri="{28A0092B-C50C-407E-A947-70E740481C1C}">
                <a14:useLocalDpi xmlns:a14="http://schemas.microsoft.com/office/drawing/2010/main" val="0"/>
              </a:ext>
            </a:extLst>
          </a:blip>
          <a:srcRect l="4809" t="25072" r="29810" b="18116"/>
          <a:stretch/>
        </p:blipFill>
        <p:spPr>
          <a:xfrm>
            <a:off x="586408" y="1719470"/>
            <a:ext cx="7971183" cy="3896139"/>
          </a:xfrm>
          <a:prstGeom prst="rect">
            <a:avLst/>
          </a:prstGeom>
        </p:spPr>
      </p:pic>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a:t>PERFORMANCE </a:t>
            </a:r>
            <a:r>
              <a:rPr lang="en-US" dirty="0" smtClean="0"/>
              <a:t>FRAMEWORK: 2</a:t>
            </a:r>
            <a:endParaRPr lang="en-US" dirty="0"/>
          </a:p>
        </p:txBody>
      </p:sp>
    </p:spTree>
    <p:extLst>
      <p:ext uri="{BB962C8B-B14F-4D97-AF65-F5344CB8AC3E}">
        <p14:creationId xmlns:p14="http://schemas.microsoft.com/office/powerpoint/2010/main" val="14881587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
            <a:extLst>
              <a:ext uri="{FF2B5EF4-FFF2-40B4-BE49-F238E27FC236}">
                <a16:creationId xmlns:a16="http://schemas.microsoft.com/office/drawing/2014/main" id="{8A55278B-D13A-E64B-85D2-465E32CC1E15}"/>
              </a:ext>
            </a:extLst>
          </p:cNvPr>
          <p:cNvPicPr>
            <a:picLocks noChangeAspect="1"/>
          </p:cNvPicPr>
          <p:nvPr/>
        </p:nvPicPr>
        <p:blipFill>
          <a:blip r:embed="rId2"/>
          <a:stretch>
            <a:fillRect/>
          </a:stretch>
        </p:blipFill>
        <p:spPr>
          <a:xfrm>
            <a:off x="0" y="0"/>
            <a:ext cx="12192000" cy="6858000"/>
          </a:xfrm>
          <a:prstGeom prst="rect">
            <a:avLst/>
          </a:prstGeom>
        </p:spPr>
      </p:pic>
      <p:sp>
        <p:nvSpPr>
          <p:cNvPr id="7" name="Title 6"/>
          <p:cNvSpPr>
            <a:spLocks noGrp="1"/>
          </p:cNvSpPr>
          <p:nvPr>
            <p:ph type="title"/>
          </p:nvPr>
        </p:nvSpPr>
        <p:spPr>
          <a:xfrm>
            <a:off x="2162504" y="3738946"/>
            <a:ext cx="10029496" cy="1325563"/>
          </a:xfrm>
        </p:spPr>
        <p:txBody>
          <a:bodyPr>
            <a:normAutofit/>
          </a:bodyPr>
          <a:lstStyle/>
          <a:p>
            <a:r>
              <a:rPr lang="en-GB" sz="3600" dirty="0">
                <a:solidFill>
                  <a:schemeClr val="bg1"/>
                </a:solidFill>
                <a:cs typeface="Gotham Book" pitchFamily="2" charset="0"/>
              </a:rPr>
              <a:t>Wider partnerships and the criminal justice system</a:t>
            </a:r>
            <a:br>
              <a:rPr lang="en-GB" sz="3600" dirty="0">
                <a:solidFill>
                  <a:schemeClr val="bg1"/>
                </a:solidFill>
                <a:cs typeface="Gotham Book" pitchFamily="2" charset="0"/>
              </a:rPr>
            </a:br>
            <a:r>
              <a:rPr lang="en-GB" sz="3600" dirty="0">
                <a:solidFill>
                  <a:schemeClr val="bg1"/>
                </a:solidFill>
                <a:cs typeface="Gotham Book" pitchFamily="2" charset="0"/>
              </a:rPr>
              <a:t>Enzo Riglia, Deputy Chief Executive</a:t>
            </a:r>
            <a:endParaRPr lang="en-US" sz="3600" dirty="0">
              <a:solidFill>
                <a:schemeClr val="bg1"/>
              </a:solidFill>
              <a:cs typeface="Gotham Book" pitchFamily="2" charset="0"/>
            </a:endParaRPr>
          </a:p>
        </p:txBody>
      </p:sp>
    </p:spTree>
    <p:extLst>
      <p:ext uri="{BB962C8B-B14F-4D97-AF65-F5344CB8AC3E}">
        <p14:creationId xmlns:p14="http://schemas.microsoft.com/office/powerpoint/2010/main" val="535631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Criminal Justice System flowchart">
            <a:extLst>
              <a:ext uri="{FF2B5EF4-FFF2-40B4-BE49-F238E27FC236}">
                <a16:creationId xmlns:a16="http://schemas.microsoft.com/office/drawing/2014/main" id="{E73A9BE9-D434-294C-8176-B46486BD739D}"/>
              </a:ext>
            </a:extLst>
          </p:cNvPr>
          <p:cNvPicPr>
            <a:picLocks noChangeAspect="1"/>
          </p:cNvPicPr>
          <p:nvPr/>
        </p:nvPicPr>
        <p:blipFill rotWithShape="1">
          <a:blip r:embed="rId3">
            <a:extLst>
              <a:ext uri="{28A0092B-C50C-407E-A947-70E740481C1C}">
                <a14:useLocalDpi xmlns:a14="http://schemas.microsoft.com/office/drawing/2010/main" val="0"/>
              </a:ext>
            </a:extLst>
          </a:blip>
          <a:srcRect l="1336" t="13763" r="1336" b="10251"/>
          <a:stretch/>
        </p:blipFill>
        <p:spPr>
          <a:xfrm>
            <a:off x="7108722" y="1223428"/>
            <a:ext cx="4994787" cy="5515077"/>
          </a:xfrm>
          <a:prstGeom prst="rect">
            <a:avLst/>
          </a:prstGeom>
        </p:spPr>
      </p:pic>
      <p:sp>
        <p:nvSpPr>
          <p:cNvPr id="7" name="TextBox 6"/>
          <p:cNvSpPr txBox="1"/>
          <p:nvPr/>
        </p:nvSpPr>
        <p:spPr>
          <a:xfrm>
            <a:off x="700743" y="1833541"/>
            <a:ext cx="5759051" cy="3108543"/>
          </a:xfrm>
          <a:prstGeom prst="rect">
            <a:avLst/>
          </a:prstGeom>
          <a:noFill/>
        </p:spPr>
        <p:txBody>
          <a:bodyPr wrap="square" rtlCol="0">
            <a:spAutoFit/>
          </a:bodyPr>
          <a:lstStyle/>
          <a:p>
            <a:endParaRPr lang="en-GB" sz="2400" dirty="0">
              <a:solidFill>
                <a:prstClr val="black"/>
              </a:solidFill>
            </a:endParaRPr>
          </a:p>
          <a:p>
            <a:r>
              <a:rPr lang="en-US" b="1" i="1" dirty="0">
                <a:solidFill>
                  <a:srgbClr val="0070C0"/>
                </a:solidFill>
              </a:rPr>
              <a:t>“The elected local policing body for a police area, and the criminal justice bodies which exercise functions as criminal justice bodies in that police area, must make arrangements (so far as it is appropriate to do so) for the exercise of functions so as to provide an efficient and effective criminal justice system for the police area.”</a:t>
            </a:r>
          </a:p>
          <a:p>
            <a:endParaRPr lang="en-US" dirty="0">
              <a:solidFill>
                <a:srgbClr val="000000"/>
              </a:solidFill>
              <a:latin typeface="arial" panose="020B0604020202020204" pitchFamily="34" charset="0"/>
            </a:endParaRPr>
          </a:p>
          <a:p>
            <a:r>
              <a:rPr lang="en-US" dirty="0"/>
              <a:t>Police Reform and Social Responsibility Act 2011</a:t>
            </a:r>
          </a:p>
          <a:p>
            <a:endParaRPr lang="en-US" sz="2800" b="1" i="1" dirty="0">
              <a:solidFill>
                <a:srgbClr val="0070C0"/>
              </a:solidFill>
            </a:endParaRPr>
          </a:p>
        </p:txBody>
      </p:sp>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fontScale="90000"/>
          </a:bodyPr>
          <a:lstStyle/>
          <a:p>
            <a:r>
              <a:rPr lang="en-US" dirty="0"/>
              <a:t>PROVIDING AN EFFICIENT AND EFFECTIVE CRIMINAL JUSTICE SYSTEM</a:t>
            </a:r>
          </a:p>
        </p:txBody>
      </p:sp>
    </p:spTree>
    <p:extLst>
      <p:ext uri="{BB962C8B-B14F-4D97-AF65-F5344CB8AC3E}">
        <p14:creationId xmlns:p14="http://schemas.microsoft.com/office/powerpoint/2010/main" val="11873030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title="."/>
          <p:cNvSpPr/>
          <p:nvPr/>
        </p:nvSpPr>
        <p:spPr>
          <a:xfrm>
            <a:off x="8082394" y="2901793"/>
            <a:ext cx="3655511" cy="2981151"/>
          </a:xfrm>
          <a:prstGeom prst="rect">
            <a:avLst/>
          </a:prstGeom>
          <a:solidFill>
            <a:schemeClr val="accent1">
              <a:lumMod val="20000"/>
              <a:lumOff val="80000"/>
            </a:schemeClr>
          </a:solid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281963" y="3115097"/>
            <a:ext cx="3292085" cy="2554545"/>
          </a:xfrm>
          <a:prstGeom prst="rect">
            <a:avLst/>
          </a:prstGeom>
        </p:spPr>
        <p:txBody>
          <a:bodyPr wrap="square">
            <a:spAutoFit/>
          </a:bodyPr>
          <a:lstStyle/>
          <a:p>
            <a:pPr algn="ctr"/>
            <a:endParaRPr lang="en-GB" sz="2000" dirty="0">
              <a:solidFill>
                <a:srgbClr val="343D47"/>
              </a:solidFill>
            </a:endParaRPr>
          </a:p>
          <a:p>
            <a:pPr marL="285750" indent="-285750">
              <a:buFont typeface="Arial" charset="0"/>
              <a:buChar char="•"/>
            </a:pPr>
            <a:r>
              <a:rPr lang="en-GB" sz="2000" dirty="0" smtClean="0">
                <a:solidFill>
                  <a:srgbClr val="343D47"/>
                </a:solidFill>
              </a:rPr>
              <a:t>Avon and Somerset/West Midlands - Hate </a:t>
            </a:r>
            <a:r>
              <a:rPr lang="en-GB" sz="2000" dirty="0">
                <a:solidFill>
                  <a:srgbClr val="343D47"/>
                </a:solidFill>
              </a:rPr>
              <a:t>Crime</a:t>
            </a:r>
          </a:p>
          <a:p>
            <a:pPr marL="285750" indent="-285750">
              <a:buFont typeface="Arial" charset="0"/>
              <a:buChar char="•"/>
            </a:pPr>
            <a:r>
              <a:rPr lang="en-GB" sz="2000" dirty="0" smtClean="0">
                <a:solidFill>
                  <a:srgbClr val="343D47"/>
                </a:solidFill>
              </a:rPr>
              <a:t>Dorset/Wiltshire rape prosecution improvement </a:t>
            </a:r>
          </a:p>
          <a:p>
            <a:pPr marL="285750" indent="-285750">
              <a:buFont typeface="Arial" charset="0"/>
              <a:buChar char="•"/>
            </a:pPr>
            <a:r>
              <a:rPr lang="en-GB" sz="2000" dirty="0" smtClean="0">
                <a:solidFill>
                  <a:srgbClr val="343D47"/>
                </a:solidFill>
              </a:rPr>
              <a:t>Home Office Safer Streets Funding</a:t>
            </a:r>
          </a:p>
          <a:p>
            <a:pPr marL="285750" indent="-285750">
              <a:buFont typeface="Arial" charset="0"/>
              <a:buChar char="•"/>
            </a:pPr>
            <a:r>
              <a:rPr lang="en-GB" sz="2000" dirty="0" smtClean="0">
                <a:solidFill>
                  <a:srgbClr val="343D47"/>
                </a:solidFill>
              </a:rPr>
              <a:t>South east region</a:t>
            </a:r>
            <a:endParaRPr lang="en-GB" sz="2000" dirty="0">
              <a:solidFill>
                <a:srgbClr val="343D47"/>
              </a:solidFill>
            </a:endParaRPr>
          </a:p>
        </p:txBody>
      </p:sp>
      <p:sp>
        <p:nvSpPr>
          <p:cNvPr id="13" name="Rectangle 12" title="."/>
          <p:cNvSpPr/>
          <p:nvPr/>
        </p:nvSpPr>
        <p:spPr>
          <a:xfrm>
            <a:off x="4269798" y="2921995"/>
            <a:ext cx="3655511" cy="2981150"/>
          </a:xfrm>
          <a:prstGeom prst="rect">
            <a:avLst/>
          </a:prstGeom>
          <a:solidFill>
            <a:schemeClr val="accent1">
              <a:lumMod val="20000"/>
              <a:lumOff val="80000"/>
            </a:schemeClr>
          </a:solid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372965" y="2930334"/>
            <a:ext cx="3449174" cy="2862322"/>
          </a:xfrm>
          <a:prstGeom prst="rect">
            <a:avLst/>
          </a:prstGeom>
        </p:spPr>
        <p:txBody>
          <a:bodyPr wrap="square">
            <a:spAutoFit/>
          </a:bodyPr>
          <a:lstStyle/>
          <a:p>
            <a:pPr algn="ctr"/>
            <a:endParaRPr lang="en-GB" sz="2000" dirty="0" smtClean="0">
              <a:solidFill>
                <a:srgbClr val="343D47"/>
              </a:solidFill>
            </a:endParaRPr>
          </a:p>
          <a:p>
            <a:pPr marL="342900" indent="-342900">
              <a:buFont typeface="Arial" panose="020B0604020202020204" pitchFamily="34" charset="0"/>
              <a:buChar char="•"/>
            </a:pPr>
            <a:r>
              <a:rPr lang="en-GB" sz="2000" dirty="0" smtClean="0">
                <a:solidFill>
                  <a:srgbClr val="343D47"/>
                </a:solidFill>
              </a:rPr>
              <a:t>Local </a:t>
            </a:r>
            <a:r>
              <a:rPr lang="en-GB" sz="2000" dirty="0">
                <a:solidFill>
                  <a:srgbClr val="343D47"/>
                </a:solidFill>
              </a:rPr>
              <a:t>Criminal Justice </a:t>
            </a:r>
            <a:r>
              <a:rPr lang="en-GB" sz="2000" dirty="0" smtClean="0">
                <a:solidFill>
                  <a:srgbClr val="343D47"/>
                </a:solidFill>
              </a:rPr>
              <a:t>Board</a:t>
            </a:r>
          </a:p>
          <a:p>
            <a:pPr marL="342900" indent="-342900">
              <a:buFont typeface="Arial" panose="020B0604020202020204" pitchFamily="34" charset="0"/>
              <a:buChar char="•"/>
            </a:pPr>
            <a:r>
              <a:rPr lang="en-GB" sz="2000" dirty="0" smtClean="0">
                <a:solidFill>
                  <a:srgbClr val="343D47"/>
                </a:solidFill>
              </a:rPr>
              <a:t>Reducing re-offending grp</a:t>
            </a:r>
          </a:p>
          <a:p>
            <a:pPr marL="342900" indent="-342900">
              <a:buFont typeface="Arial" panose="020B0604020202020204" pitchFamily="34" charset="0"/>
              <a:buChar char="•"/>
            </a:pPr>
            <a:r>
              <a:rPr lang="en-GB" sz="2000" dirty="0" smtClean="0">
                <a:solidFill>
                  <a:srgbClr val="343D47"/>
                </a:solidFill>
              </a:rPr>
              <a:t>COVID-19 </a:t>
            </a:r>
            <a:r>
              <a:rPr lang="en-GB" sz="2000" dirty="0" smtClean="0">
                <a:solidFill>
                  <a:srgbClr val="343D47"/>
                </a:solidFill>
              </a:rPr>
              <a:t>recovery board</a:t>
            </a:r>
            <a:endParaRPr lang="en-GB" sz="2000" dirty="0">
              <a:solidFill>
                <a:srgbClr val="343D47"/>
              </a:solidFill>
            </a:endParaRPr>
          </a:p>
          <a:p>
            <a:pPr marL="285750" indent="-285750">
              <a:buFont typeface="Arial" charset="0"/>
              <a:buChar char="•"/>
            </a:pPr>
            <a:r>
              <a:rPr lang="en-GB" sz="2000" dirty="0">
                <a:solidFill>
                  <a:srgbClr val="343D47"/>
                </a:solidFill>
              </a:rPr>
              <a:t>Community Safety Partnerships</a:t>
            </a:r>
          </a:p>
          <a:p>
            <a:pPr marL="285750" indent="-285750">
              <a:buFont typeface="Arial" charset="0"/>
              <a:buChar char="•"/>
            </a:pPr>
            <a:r>
              <a:rPr lang="en-GB" sz="2000" dirty="0" smtClean="0">
                <a:solidFill>
                  <a:srgbClr val="343D47"/>
                </a:solidFill>
              </a:rPr>
              <a:t>Violence reduction units</a:t>
            </a:r>
          </a:p>
          <a:p>
            <a:pPr marL="285750" indent="-285750">
              <a:buFont typeface="Arial" charset="0"/>
              <a:buChar char="•"/>
            </a:pPr>
            <a:r>
              <a:rPr lang="en-GB" sz="2000" dirty="0" smtClean="0">
                <a:solidFill>
                  <a:srgbClr val="343D47"/>
                </a:solidFill>
              </a:rPr>
              <a:t>National Probation Service</a:t>
            </a:r>
          </a:p>
          <a:p>
            <a:pPr marL="285750" indent="-285750">
              <a:buFont typeface="Arial" charset="0"/>
              <a:buChar char="•"/>
            </a:pPr>
            <a:r>
              <a:rPr lang="en-GB" sz="2000" dirty="0" smtClean="0">
                <a:solidFill>
                  <a:srgbClr val="343D47"/>
                </a:solidFill>
              </a:rPr>
              <a:t>Local Resilience Forum</a:t>
            </a:r>
            <a:endParaRPr lang="en-GB" sz="2000" dirty="0">
              <a:solidFill>
                <a:srgbClr val="343D47"/>
              </a:solidFill>
            </a:endParaRPr>
          </a:p>
        </p:txBody>
      </p:sp>
      <p:sp>
        <p:nvSpPr>
          <p:cNvPr id="11" name="Rectangle 10" title="."/>
          <p:cNvSpPr/>
          <p:nvPr/>
        </p:nvSpPr>
        <p:spPr>
          <a:xfrm>
            <a:off x="457199" y="2921995"/>
            <a:ext cx="3655511" cy="2981150"/>
          </a:xfrm>
          <a:prstGeom prst="rect">
            <a:avLst/>
          </a:prstGeom>
          <a:solidFill>
            <a:schemeClr val="accent1">
              <a:lumMod val="20000"/>
              <a:lumOff val="80000"/>
            </a:schemeClr>
          </a:solid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69202" y="3115097"/>
            <a:ext cx="3231504" cy="2954655"/>
          </a:xfrm>
          <a:prstGeom prst="rect">
            <a:avLst/>
          </a:prstGeom>
        </p:spPr>
        <p:txBody>
          <a:bodyPr wrap="square">
            <a:spAutoFit/>
          </a:bodyPr>
          <a:lstStyle/>
          <a:p>
            <a:pPr algn="ctr"/>
            <a:endParaRPr lang="en-GB" sz="2400" dirty="0">
              <a:solidFill>
                <a:srgbClr val="343D47"/>
              </a:solidFill>
            </a:endParaRPr>
          </a:p>
          <a:p>
            <a:pPr marL="342900" indent="-342900">
              <a:buFont typeface="Arial" charset="0"/>
              <a:buChar char="•"/>
            </a:pPr>
            <a:r>
              <a:rPr lang="en-GB" sz="2400" dirty="0" smtClean="0">
                <a:solidFill>
                  <a:srgbClr val="343D47"/>
                </a:solidFill>
              </a:rPr>
              <a:t>Youth Diversion</a:t>
            </a:r>
            <a:endParaRPr lang="en-GB" sz="2400" dirty="0">
              <a:solidFill>
                <a:srgbClr val="343D47"/>
              </a:solidFill>
            </a:endParaRPr>
          </a:p>
          <a:p>
            <a:pPr marL="342900" indent="-342900">
              <a:buFont typeface="Arial" charset="0"/>
              <a:buChar char="•"/>
            </a:pPr>
            <a:r>
              <a:rPr lang="en-GB" sz="2400" dirty="0">
                <a:solidFill>
                  <a:srgbClr val="343D47"/>
                </a:solidFill>
              </a:rPr>
              <a:t>Modern Slavery</a:t>
            </a:r>
          </a:p>
          <a:p>
            <a:pPr marL="342900" indent="-342900">
              <a:buFont typeface="Arial" charset="0"/>
              <a:buChar char="•"/>
            </a:pPr>
            <a:r>
              <a:rPr lang="en-GB" sz="2400" dirty="0">
                <a:solidFill>
                  <a:srgbClr val="343D47"/>
                </a:solidFill>
              </a:rPr>
              <a:t>Restorative Justice </a:t>
            </a:r>
          </a:p>
          <a:p>
            <a:pPr marL="342900" indent="-342900">
              <a:buFont typeface="Arial" charset="0"/>
              <a:buChar char="•"/>
            </a:pPr>
            <a:r>
              <a:rPr lang="en-GB" sz="2400" dirty="0" smtClean="0">
                <a:solidFill>
                  <a:srgbClr val="343D47"/>
                </a:solidFill>
              </a:rPr>
              <a:t>Domestic Abuse</a:t>
            </a:r>
          </a:p>
          <a:p>
            <a:pPr marL="342900" indent="-342900">
              <a:buFont typeface="Arial" charset="0"/>
              <a:buChar char="•"/>
            </a:pPr>
            <a:r>
              <a:rPr lang="en-GB" sz="2400" dirty="0" smtClean="0">
                <a:solidFill>
                  <a:srgbClr val="343D47"/>
                </a:solidFill>
              </a:rPr>
              <a:t>Integrated offender management</a:t>
            </a:r>
            <a:endParaRPr lang="en-GB" sz="2400" dirty="0">
              <a:solidFill>
                <a:srgbClr val="343D47"/>
              </a:solidFill>
            </a:endParaRPr>
          </a:p>
          <a:p>
            <a:endParaRPr lang="en-GB" dirty="0">
              <a:solidFill>
                <a:srgbClr val="343D47"/>
              </a:solidFill>
              <a:latin typeface="+mj-lt"/>
            </a:endParaRPr>
          </a:p>
        </p:txBody>
      </p:sp>
      <p:sp>
        <p:nvSpPr>
          <p:cNvPr id="8" name="Rectangle 7" title="."/>
          <p:cNvSpPr/>
          <p:nvPr/>
        </p:nvSpPr>
        <p:spPr>
          <a:xfrm>
            <a:off x="8082397" y="1325748"/>
            <a:ext cx="3655511" cy="1427586"/>
          </a:xfrm>
          <a:prstGeom prst="rect">
            <a:avLst/>
          </a:prstGeom>
          <a:solidFill>
            <a:schemeClr val="accent1">
              <a:lumMod val="20000"/>
              <a:lumOff val="80000"/>
            </a:schemeClr>
          </a:solid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74274" y="1562486"/>
            <a:ext cx="3071755" cy="461665"/>
          </a:xfrm>
          <a:prstGeom prst="rect">
            <a:avLst/>
          </a:prstGeom>
        </p:spPr>
        <p:txBody>
          <a:bodyPr wrap="square">
            <a:spAutoFit/>
          </a:bodyPr>
          <a:lstStyle/>
          <a:p>
            <a:pPr algn="ctr"/>
            <a:r>
              <a:rPr lang="en-GB" sz="2400" dirty="0" smtClean="0">
                <a:solidFill>
                  <a:srgbClr val="343D47"/>
                </a:solidFill>
              </a:rPr>
              <a:t>Broader collaboration </a:t>
            </a:r>
            <a:endParaRPr lang="en-GB" sz="2400" dirty="0">
              <a:solidFill>
                <a:srgbClr val="343D47"/>
              </a:solidFill>
            </a:endParaRPr>
          </a:p>
        </p:txBody>
      </p:sp>
      <p:sp>
        <p:nvSpPr>
          <p:cNvPr id="7" name="Rectangle 6" title="."/>
          <p:cNvSpPr/>
          <p:nvPr/>
        </p:nvSpPr>
        <p:spPr>
          <a:xfrm>
            <a:off x="4269798" y="1325748"/>
            <a:ext cx="3655511" cy="1427586"/>
          </a:xfrm>
          <a:prstGeom prst="rect">
            <a:avLst/>
          </a:prstGeom>
          <a:solidFill>
            <a:schemeClr val="accent1">
              <a:lumMod val="20000"/>
              <a:lumOff val="80000"/>
            </a:schemeClr>
          </a:solid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87760" y="1439376"/>
            <a:ext cx="2419585" cy="461665"/>
          </a:xfrm>
          <a:prstGeom prst="rect">
            <a:avLst/>
          </a:prstGeom>
        </p:spPr>
        <p:txBody>
          <a:bodyPr wrap="square">
            <a:spAutoFit/>
          </a:bodyPr>
          <a:lstStyle/>
          <a:p>
            <a:pPr algn="ctr"/>
            <a:r>
              <a:rPr lang="en-GB" sz="2400" dirty="0" smtClean="0">
                <a:solidFill>
                  <a:srgbClr val="343D47"/>
                </a:solidFill>
              </a:rPr>
              <a:t>Multi-agency</a:t>
            </a:r>
            <a:endParaRPr lang="en-GB" sz="2400" dirty="0">
              <a:solidFill>
                <a:srgbClr val="343D47"/>
              </a:solidFill>
            </a:endParaRPr>
          </a:p>
        </p:txBody>
      </p:sp>
      <p:sp>
        <p:nvSpPr>
          <p:cNvPr id="6" name="Rectangle 5" title="."/>
          <p:cNvSpPr/>
          <p:nvPr/>
        </p:nvSpPr>
        <p:spPr>
          <a:xfrm>
            <a:off x="457199" y="1325748"/>
            <a:ext cx="3655511" cy="1427586"/>
          </a:xfrm>
          <a:prstGeom prst="rect">
            <a:avLst/>
          </a:prstGeom>
          <a:solidFill>
            <a:schemeClr val="accent1">
              <a:lumMod val="20000"/>
              <a:lumOff val="80000"/>
            </a:schemeClr>
          </a:solid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74742" y="1419454"/>
            <a:ext cx="2777092" cy="461665"/>
          </a:xfrm>
          <a:prstGeom prst="rect">
            <a:avLst/>
          </a:prstGeom>
        </p:spPr>
        <p:txBody>
          <a:bodyPr wrap="square">
            <a:spAutoFit/>
          </a:bodyPr>
          <a:lstStyle/>
          <a:p>
            <a:pPr algn="ctr"/>
            <a:r>
              <a:rPr lang="en-GB" sz="2400" dirty="0" smtClean="0">
                <a:solidFill>
                  <a:srgbClr val="343D47"/>
                </a:solidFill>
              </a:rPr>
              <a:t>Commissioning</a:t>
            </a:r>
            <a:endParaRPr lang="en-GB" sz="2400" dirty="0">
              <a:solidFill>
                <a:srgbClr val="343D47"/>
              </a:solidFill>
            </a:endParaRPr>
          </a:p>
        </p:txBody>
      </p:sp>
      <p:sp>
        <p:nvSpPr>
          <p:cNvPr id="2" name="Title 1">
            <a:extLst>
              <a:ext uri="{FF2B5EF4-FFF2-40B4-BE49-F238E27FC236}">
                <a16:creationId xmlns:a16="http://schemas.microsoft.com/office/drawing/2014/main" id="{E075AFEF-5710-2D43-BBFE-59A3AE2C19AA}"/>
              </a:ext>
            </a:extLst>
          </p:cNvPr>
          <p:cNvSpPr>
            <a:spLocks noGrp="1"/>
          </p:cNvSpPr>
          <p:nvPr>
            <p:ph type="title"/>
          </p:nvPr>
        </p:nvSpPr>
        <p:spPr/>
        <p:txBody>
          <a:bodyPr>
            <a:normAutofit/>
          </a:bodyPr>
          <a:lstStyle/>
          <a:p>
            <a:r>
              <a:rPr lang="en-GB" sz="2500" dirty="0">
                <a:latin typeface="Gotham Book" pitchFamily="50" charset="0"/>
                <a:cs typeface="Gotham Book" pitchFamily="50" charset="0"/>
              </a:rPr>
              <a:t>PARTNERSHIPS</a:t>
            </a:r>
          </a:p>
        </p:txBody>
      </p:sp>
    </p:spTree>
    <p:extLst>
      <p:ext uri="{BB962C8B-B14F-4D97-AF65-F5344CB8AC3E}">
        <p14:creationId xmlns:p14="http://schemas.microsoft.com/office/powerpoint/2010/main" val="4114800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hows increase in police incidents flagged as mental health rising from 2014 until 2018" title="Incidents involving mental health"/>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54705" y="1699404"/>
            <a:ext cx="6193933" cy="4356198"/>
          </a:xfrm>
          <a:prstGeom prst="rect">
            <a:avLst/>
          </a:prstGeom>
        </p:spPr>
      </p:pic>
      <p:sp>
        <p:nvSpPr>
          <p:cNvPr id="6" name="Rectangle 5"/>
          <p:cNvSpPr/>
          <p:nvPr/>
        </p:nvSpPr>
        <p:spPr>
          <a:xfrm>
            <a:off x="262467" y="1685827"/>
            <a:ext cx="4605051" cy="4154984"/>
          </a:xfrm>
          <a:prstGeom prst="rect">
            <a:avLst/>
          </a:prstGeom>
        </p:spPr>
        <p:txBody>
          <a:bodyPr wrap="square">
            <a:spAutoFit/>
          </a:bodyPr>
          <a:lstStyle/>
          <a:p>
            <a:pPr marL="342900" indent="-342900">
              <a:buFont typeface="Arial" panose="020B0604020202020204" pitchFamily="34" charset="0"/>
              <a:buChar char="•"/>
            </a:pPr>
            <a:r>
              <a:rPr lang="en-GB" sz="2400" dirty="0"/>
              <a:t>Over the past decade, the police have become the 24-hour public service for people in crisis</a:t>
            </a:r>
          </a:p>
          <a:p>
            <a:pPr marL="342900" lvl="0" indent="-342900" eaLnBrk="0" fontAlgn="base" hangingPunct="0">
              <a:spcBef>
                <a:spcPct val="0"/>
              </a:spcBef>
              <a:spcAft>
                <a:spcPct val="0"/>
              </a:spcAft>
              <a:buFont typeface="Arial" panose="020B0604020202020204" pitchFamily="34" charset="0"/>
              <a:buChar char="•"/>
            </a:pPr>
            <a:endParaRPr lang="en-GB" altLang="en-US" sz="2400" dirty="0">
              <a:ea typeface="Times New Roman" panose="02020603050405020304" pitchFamily="18" charset="0"/>
              <a:cs typeface="Arial" panose="020B0604020202020204" pitchFamily="34" charset="0"/>
            </a:endParaRPr>
          </a:p>
          <a:p>
            <a:pPr marL="342900" lvl="0" indent="-342900" eaLnBrk="0" fontAlgn="base" hangingPunct="0">
              <a:spcBef>
                <a:spcPct val="0"/>
              </a:spcBef>
              <a:spcAft>
                <a:spcPct val="0"/>
              </a:spcAft>
              <a:buFont typeface="Arial" panose="020B0604020202020204" pitchFamily="34" charset="0"/>
              <a:buChar char="•"/>
            </a:pPr>
            <a:r>
              <a:rPr lang="en-GB" altLang="en-US" sz="2400" dirty="0">
                <a:ea typeface="Times New Roman" panose="02020603050405020304" pitchFamily="18" charset="0"/>
                <a:cs typeface="Arial" panose="020B0604020202020204" pitchFamily="34" charset="0"/>
              </a:rPr>
              <a:t>Mental health in particular is placing a huge burden on policing </a:t>
            </a:r>
          </a:p>
          <a:p>
            <a:pPr marL="342900" lvl="0" indent="-342900" eaLnBrk="0" fontAlgn="base" hangingPunct="0">
              <a:spcBef>
                <a:spcPct val="0"/>
              </a:spcBef>
              <a:spcAft>
                <a:spcPct val="0"/>
              </a:spcAft>
              <a:buFont typeface="Arial" panose="020B0604020202020204" pitchFamily="34" charset="0"/>
              <a:buChar char="•"/>
            </a:pPr>
            <a:endParaRPr lang="en-GB" altLang="en-US" sz="2400" dirty="0">
              <a:ea typeface="Times New Roman" panose="02020603050405020304" pitchFamily="18" charset="0"/>
              <a:cs typeface="Arial" panose="020B0604020202020204" pitchFamily="34" charset="0"/>
            </a:endParaRPr>
          </a:p>
          <a:p>
            <a:pPr marL="342900" lvl="0" indent="-342900" eaLnBrk="0" fontAlgn="base" hangingPunct="0">
              <a:spcBef>
                <a:spcPct val="0"/>
              </a:spcBef>
              <a:spcAft>
                <a:spcPct val="0"/>
              </a:spcAft>
              <a:buFont typeface="Arial" panose="020B0604020202020204" pitchFamily="34" charset="0"/>
              <a:buChar char="•"/>
            </a:pPr>
            <a:r>
              <a:rPr lang="en-GB" altLang="en-US" sz="2400" dirty="0">
                <a:ea typeface="Times New Roman" panose="02020603050405020304" pitchFamily="18" charset="0"/>
                <a:cs typeface="Arial" panose="020B0604020202020204" pitchFamily="34" charset="0"/>
              </a:rPr>
              <a:t>Greater collaboration with our health partners will be vital for the next PCC</a:t>
            </a:r>
            <a:endParaRPr lang="en-GB" dirty="0">
              <a:latin typeface="Arial" panose="020B0604020202020204" pitchFamily="34" charset="0"/>
              <a:ea typeface="Times New Roman" panose="02020603050405020304" pitchFamily="18" charset="0"/>
            </a:endParaRPr>
          </a:p>
        </p:txBody>
      </p:sp>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fontScale="90000"/>
          </a:bodyPr>
          <a:lstStyle/>
          <a:p>
            <a:r>
              <a:rPr lang="en-US" dirty="0" smtClean="0"/>
              <a:t>HEALTH PARTNERSHIP TO </a:t>
            </a:r>
            <a:r>
              <a:rPr lang="en-US" dirty="0"/>
              <a:t>REDUCE BURDEN ON POLICING </a:t>
            </a:r>
          </a:p>
        </p:txBody>
      </p:sp>
    </p:spTree>
    <p:extLst>
      <p:ext uri="{BB962C8B-B14F-4D97-AF65-F5344CB8AC3E}">
        <p14:creationId xmlns:p14="http://schemas.microsoft.com/office/powerpoint/2010/main" val="32107778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
            <a:extLst>
              <a:ext uri="{FF2B5EF4-FFF2-40B4-BE49-F238E27FC236}">
                <a16:creationId xmlns:a16="http://schemas.microsoft.com/office/drawing/2014/main" id="{8A55278B-D13A-E64B-85D2-465E32CC1E15}"/>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2"/>
          <p:cNvSpPr>
            <a:spLocks noGrp="1"/>
          </p:cNvSpPr>
          <p:nvPr>
            <p:ph type="title"/>
          </p:nvPr>
        </p:nvSpPr>
        <p:spPr>
          <a:xfrm>
            <a:off x="2023242" y="4133083"/>
            <a:ext cx="9330559" cy="1325563"/>
          </a:xfrm>
        </p:spPr>
        <p:txBody>
          <a:bodyPr>
            <a:normAutofit fontScale="90000"/>
          </a:bodyPr>
          <a:lstStyle/>
          <a:p>
            <a:r>
              <a:rPr lang="en-GB" sz="4000" dirty="0">
                <a:solidFill>
                  <a:schemeClr val="bg1"/>
                </a:solidFill>
              </a:rPr>
              <a:t>Reducing offending and supporting victims through Commissioning</a:t>
            </a:r>
            <a:br>
              <a:rPr lang="en-GB" sz="4000" dirty="0">
                <a:solidFill>
                  <a:schemeClr val="bg1"/>
                </a:solidFill>
              </a:rPr>
            </a:br>
            <a:r>
              <a:rPr lang="en-GB" sz="4000" dirty="0">
                <a:solidFill>
                  <a:schemeClr val="bg1"/>
                </a:solidFill>
                <a:cs typeface="Gotham Book" pitchFamily="2" charset="0"/>
              </a:rPr>
              <a:t>Alan </a:t>
            </a:r>
            <a:r>
              <a:rPr lang="en-GB" sz="4000" dirty="0" err="1">
                <a:solidFill>
                  <a:schemeClr val="bg1"/>
                </a:solidFill>
                <a:cs typeface="Gotham Book" pitchFamily="2" charset="0"/>
              </a:rPr>
              <a:t>Hagger</a:t>
            </a:r>
            <a:r>
              <a:rPr lang="en-GB" sz="4000" dirty="0">
                <a:solidFill>
                  <a:schemeClr val="bg1"/>
                </a:solidFill>
                <a:cs typeface="Gotham Book" pitchFamily="2" charset="0"/>
              </a:rPr>
              <a:t>, Head of Commissioning </a:t>
            </a:r>
            <a:r>
              <a:rPr lang="en-US" dirty="0">
                <a:solidFill>
                  <a:schemeClr val="bg1"/>
                </a:solidFill>
                <a:cs typeface="Gotham Book" pitchFamily="2" charset="0"/>
              </a:rPr>
              <a:t/>
            </a:r>
            <a:br>
              <a:rPr lang="en-US" dirty="0">
                <a:solidFill>
                  <a:schemeClr val="bg1"/>
                </a:solidFill>
                <a:cs typeface="Gotham Book" pitchFamily="2" charset="0"/>
              </a:rPr>
            </a:br>
            <a:endParaRPr lang="en-GB" dirty="0"/>
          </a:p>
        </p:txBody>
      </p:sp>
    </p:spTree>
    <p:extLst>
      <p:ext uri="{BB962C8B-B14F-4D97-AF65-F5344CB8AC3E}">
        <p14:creationId xmlns:p14="http://schemas.microsoft.com/office/powerpoint/2010/main" val="27642766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HOUSEKEEPING AND ETIQUETTE</a:t>
            </a:r>
            <a:endParaRPr lang="en-GB" dirty="0"/>
          </a:p>
        </p:txBody>
      </p:sp>
      <p:sp>
        <p:nvSpPr>
          <p:cNvPr id="4" name="Text Placeholder 3"/>
          <p:cNvSpPr>
            <a:spLocks noGrp="1"/>
          </p:cNvSpPr>
          <p:nvPr>
            <p:ph type="body" sz="quarter" idx="11"/>
          </p:nvPr>
        </p:nvSpPr>
        <p:spPr>
          <a:xfrm>
            <a:off x="2201862" y="1644038"/>
            <a:ext cx="7592133" cy="4489450"/>
          </a:xfrm>
        </p:spPr>
        <p:txBody>
          <a:bodyPr/>
          <a:lstStyle/>
          <a:p>
            <a:r>
              <a:rPr lang="en-GB" dirty="0" smtClean="0"/>
              <a:t>The sessions today are being recorded to make the content publically available</a:t>
            </a:r>
          </a:p>
          <a:p>
            <a:r>
              <a:rPr lang="en-GB" dirty="0" smtClean="0"/>
              <a:t>To help with the presentations please keep your microphones on mute</a:t>
            </a:r>
          </a:p>
          <a:p>
            <a:r>
              <a:rPr lang="en-GB" dirty="0" smtClean="0"/>
              <a:t>For questions please use of the chat function and we will answer as many as we can after each session</a:t>
            </a:r>
          </a:p>
          <a:p>
            <a:r>
              <a:rPr lang="en-GB" dirty="0" smtClean="0"/>
              <a:t>Any questions that remain unanswered will be added to the frequently asked questions section of our website and will include written responses</a:t>
            </a:r>
            <a:endParaRPr lang="en-GB" dirty="0"/>
          </a:p>
        </p:txBody>
      </p:sp>
    </p:spTree>
    <p:extLst>
      <p:ext uri="{BB962C8B-B14F-4D97-AF65-F5344CB8AC3E}">
        <p14:creationId xmlns:p14="http://schemas.microsoft.com/office/powerpoint/2010/main" val="1379579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11306" y="2372374"/>
            <a:ext cx="10225288" cy="2492990"/>
          </a:xfrm>
          <a:prstGeom prst="rect">
            <a:avLst/>
          </a:prstGeom>
        </p:spPr>
        <p:txBody>
          <a:bodyPr wrap="square">
            <a:spAutoFit/>
          </a:bodyPr>
          <a:lstStyle/>
          <a:p>
            <a:r>
              <a:rPr lang="en-US" sz="2400" b="1" i="1" dirty="0">
                <a:solidFill>
                  <a:srgbClr val="0070C0"/>
                </a:solidFill>
              </a:rPr>
              <a:t>“To provide or arrange for the provision of: (a) services to secure crime and disorder reduction….</a:t>
            </a:r>
          </a:p>
          <a:p>
            <a:endParaRPr lang="en-US" sz="2400" b="1" i="1" dirty="0">
              <a:solidFill>
                <a:srgbClr val="0070C0"/>
              </a:solidFill>
            </a:endParaRPr>
          </a:p>
          <a:p>
            <a:r>
              <a:rPr lang="en-US" sz="2400" b="1" i="1" dirty="0">
                <a:solidFill>
                  <a:srgbClr val="0070C0"/>
                </a:solidFill>
              </a:rPr>
              <a:t>“To provide or arrange for the provision of: (b) services to help victims or witnesses of, or other persons affected by, offences and anti-social behaviour.”</a:t>
            </a:r>
          </a:p>
          <a:p>
            <a:endParaRPr lang="en-GB" dirty="0"/>
          </a:p>
          <a:p>
            <a:r>
              <a:rPr lang="en-GB" dirty="0">
                <a:latin typeface="Arial" panose="020B0604020202020204" pitchFamily="34" charset="0"/>
                <a:cs typeface="Arial" panose="020B0604020202020204" pitchFamily="34" charset="0"/>
              </a:rPr>
              <a:t>Police Reform and Social Responsibility Act 2011. </a:t>
            </a:r>
          </a:p>
        </p:txBody>
      </p:sp>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fontScale="90000"/>
          </a:bodyPr>
          <a:lstStyle/>
          <a:p>
            <a:r>
              <a:rPr lang="en-GB" dirty="0" smtClean="0"/>
              <a:t>PROTECTING THE VULNERABLE AND VICTIMS THROUGH COMMISSIONING</a:t>
            </a:r>
            <a:endParaRPr lang="en-GB" dirty="0"/>
          </a:p>
        </p:txBody>
      </p:sp>
    </p:spTree>
    <p:extLst>
      <p:ext uri="{BB962C8B-B14F-4D97-AF65-F5344CB8AC3E}">
        <p14:creationId xmlns:p14="http://schemas.microsoft.com/office/powerpoint/2010/main" val="29240303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716878" y="2593403"/>
            <a:ext cx="2245605" cy="1987421"/>
          </a:xfrm>
          <a:prstGeom prst="rect">
            <a:avLst/>
          </a:prstGeom>
          <a:solidFill>
            <a:srgbClr val="4EA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smtClean="0">
                <a:solidFill>
                  <a:schemeClr val="bg1"/>
                </a:solidFill>
              </a:rPr>
              <a:t>Build Partnerships</a:t>
            </a:r>
            <a:endParaRPr lang="en-GB" sz="2400" dirty="0">
              <a:solidFill>
                <a:schemeClr val="bg1"/>
              </a:solidFill>
            </a:endParaRPr>
          </a:p>
        </p:txBody>
      </p:sp>
      <p:sp>
        <p:nvSpPr>
          <p:cNvPr id="12" name="Rectangle 11"/>
          <p:cNvSpPr/>
          <p:nvPr/>
        </p:nvSpPr>
        <p:spPr>
          <a:xfrm>
            <a:off x="7447403" y="2593403"/>
            <a:ext cx="2181340" cy="1987421"/>
          </a:xfrm>
          <a:prstGeom prst="rect">
            <a:avLst/>
          </a:prstGeom>
          <a:solidFill>
            <a:srgbClr val="4EA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a:solidFill>
                  <a:schemeClr val="bg1"/>
                </a:solidFill>
              </a:rPr>
              <a:t>Reduce demand on policing</a:t>
            </a:r>
          </a:p>
        </p:txBody>
      </p:sp>
      <p:sp>
        <p:nvSpPr>
          <p:cNvPr id="11" name="Rectangle 10"/>
          <p:cNvSpPr/>
          <p:nvPr/>
        </p:nvSpPr>
        <p:spPr>
          <a:xfrm>
            <a:off x="5079593" y="2593403"/>
            <a:ext cx="2238258" cy="1987421"/>
          </a:xfrm>
          <a:prstGeom prst="rect">
            <a:avLst/>
          </a:prstGeom>
          <a:solidFill>
            <a:srgbClr val="4EA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a:solidFill>
                  <a:schemeClr val="bg1"/>
                </a:solidFill>
              </a:rPr>
              <a:t>Reduce reoffending</a:t>
            </a:r>
          </a:p>
        </p:txBody>
      </p:sp>
      <p:sp>
        <p:nvSpPr>
          <p:cNvPr id="10" name="Rectangle 9"/>
          <p:cNvSpPr/>
          <p:nvPr/>
        </p:nvSpPr>
        <p:spPr>
          <a:xfrm>
            <a:off x="2498994" y="2593403"/>
            <a:ext cx="2469614" cy="1987421"/>
          </a:xfrm>
          <a:prstGeom prst="rect">
            <a:avLst/>
          </a:prstGeom>
          <a:solidFill>
            <a:srgbClr val="4EA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a:solidFill>
                  <a:schemeClr val="bg1"/>
                </a:solidFill>
              </a:rPr>
              <a:t>Support victims</a:t>
            </a:r>
          </a:p>
        </p:txBody>
      </p:sp>
      <p:sp>
        <p:nvSpPr>
          <p:cNvPr id="9" name="Rectangle 8"/>
          <p:cNvSpPr/>
          <p:nvPr/>
        </p:nvSpPr>
        <p:spPr>
          <a:xfrm>
            <a:off x="130818" y="2593403"/>
            <a:ext cx="2280041" cy="1987421"/>
          </a:xfrm>
          <a:prstGeom prst="rect">
            <a:avLst/>
          </a:prstGeom>
          <a:solidFill>
            <a:srgbClr val="4EA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a:solidFill>
                  <a:schemeClr val="bg1"/>
                </a:solidFill>
              </a:rPr>
              <a:t>Prevent crime</a:t>
            </a:r>
          </a:p>
        </p:txBody>
      </p:sp>
      <p:sp>
        <p:nvSpPr>
          <p:cNvPr id="2" name="Title 1">
            <a:extLst>
              <a:ext uri="{FF2B5EF4-FFF2-40B4-BE49-F238E27FC236}">
                <a16:creationId xmlns:a16="http://schemas.microsoft.com/office/drawing/2014/main" id="{E075AFEF-5710-2D43-BBFE-59A3AE2C19AA}"/>
              </a:ext>
            </a:extLst>
          </p:cNvPr>
          <p:cNvSpPr>
            <a:spLocks noGrp="1"/>
          </p:cNvSpPr>
          <p:nvPr>
            <p:ph type="title"/>
          </p:nvPr>
        </p:nvSpPr>
        <p:spPr>
          <a:xfrm>
            <a:off x="262467" y="278751"/>
            <a:ext cx="10515600" cy="689489"/>
          </a:xfrm>
        </p:spPr>
        <p:txBody>
          <a:bodyPr>
            <a:noAutofit/>
          </a:bodyPr>
          <a:lstStyle/>
          <a:p>
            <a:r>
              <a:rPr lang="en-GB" sz="2500" dirty="0" smtClean="0">
                <a:latin typeface="Gotham Book" pitchFamily="50" charset="0"/>
                <a:cs typeface="Gotham Book" pitchFamily="50" charset="0"/>
              </a:rPr>
              <a:t>FOCUS OF COMMISSIONING</a:t>
            </a:r>
            <a:endParaRPr lang="en-GB" sz="2500" dirty="0">
              <a:latin typeface="Gotham Book" pitchFamily="50" charset="0"/>
              <a:cs typeface="Gotham Book" pitchFamily="50" charset="0"/>
            </a:endParaRPr>
          </a:p>
        </p:txBody>
      </p:sp>
    </p:spTree>
    <p:extLst>
      <p:ext uri="{BB962C8B-B14F-4D97-AF65-F5344CB8AC3E}">
        <p14:creationId xmlns:p14="http://schemas.microsoft.com/office/powerpoint/2010/main" val="14643715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title="."/>
          <p:cNvSpPr/>
          <p:nvPr/>
        </p:nvSpPr>
        <p:spPr>
          <a:xfrm>
            <a:off x="1352940" y="4922823"/>
            <a:ext cx="10431625" cy="643811"/>
          </a:xfrm>
          <a:prstGeom prst="rect">
            <a:avLst/>
          </a:prstGeom>
          <a:solidFill>
            <a:srgbClr val="337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27430" y="5057134"/>
            <a:ext cx="9853289" cy="369332"/>
          </a:xfrm>
          <a:prstGeom prst="rect">
            <a:avLst/>
          </a:prstGeom>
        </p:spPr>
        <p:txBody>
          <a:bodyPr wrap="square">
            <a:spAutoFit/>
          </a:bodyPr>
          <a:lstStyle/>
          <a:p>
            <a:r>
              <a:rPr lang="en-GB" dirty="0">
                <a:solidFill>
                  <a:schemeClr val="bg1"/>
                </a:solidFill>
                <a:latin typeface="+mj-lt"/>
              </a:rPr>
              <a:t>Support and nurture providers to ensure they are fit to deliver</a:t>
            </a:r>
          </a:p>
        </p:txBody>
      </p:sp>
      <p:sp>
        <p:nvSpPr>
          <p:cNvPr id="18" name="BOX 5" title="."/>
          <p:cNvSpPr/>
          <p:nvPr/>
        </p:nvSpPr>
        <p:spPr>
          <a:xfrm>
            <a:off x="402429" y="4922823"/>
            <a:ext cx="782562" cy="643811"/>
          </a:xfrm>
          <a:prstGeom prst="rect">
            <a:avLst/>
          </a:prstGeom>
          <a:no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
          <p:cNvSpPr/>
          <p:nvPr/>
        </p:nvSpPr>
        <p:spPr>
          <a:xfrm>
            <a:off x="523727" y="5055878"/>
            <a:ext cx="539966" cy="369332"/>
          </a:xfrm>
          <a:prstGeom prst="rect">
            <a:avLst/>
          </a:prstGeom>
        </p:spPr>
        <p:txBody>
          <a:bodyPr wrap="square">
            <a:spAutoFit/>
          </a:bodyPr>
          <a:lstStyle/>
          <a:p>
            <a:pPr algn="ctr"/>
            <a:r>
              <a:rPr lang="en-GB" b="1" dirty="0">
                <a:solidFill>
                  <a:srgbClr val="343D47"/>
                </a:solidFill>
                <a:latin typeface="+mj-lt"/>
              </a:rPr>
              <a:t>5</a:t>
            </a:r>
          </a:p>
        </p:txBody>
      </p:sp>
      <p:sp>
        <p:nvSpPr>
          <p:cNvPr id="14" name="Rectangle 13" title="."/>
          <p:cNvSpPr/>
          <p:nvPr/>
        </p:nvSpPr>
        <p:spPr>
          <a:xfrm>
            <a:off x="1352940" y="4091002"/>
            <a:ext cx="10431625" cy="643811"/>
          </a:xfrm>
          <a:prstGeom prst="rect">
            <a:avLst/>
          </a:prstGeom>
          <a:solidFill>
            <a:srgbClr val="337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427429" y="4225511"/>
            <a:ext cx="10226515" cy="369332"/>
          </a:xfrm>
          <a:prstGeom prst="rect">
            <a:avLst/>
          </a:prstGeom>
        </p:spPr>
        <p:txBody>
          <a:bodyPr wrap="square">
            <a:spAutoFit/>
          </a:bodyPr>
          <a:lstStyle/>
          <a:p>
            <a:r>
              <a:rPr lang="en-GB" dirty="0">
                <a:solidFill>
                  <a:schemeClr val="bg1"/>
                </a:solidFill>
                <a:latin typeface="+mj-lt"/>
              </a:rPr>
              <a:t>Look for </a:t>
            </a:r>
            <a:r>
              <a:rPr lang="en-GB" dirty="0" smtClean="0">
                <a:solidFill>
                  <a:schemeClr val="bg1"/>
                </a:solidFill>
                <a:latin typeface="+mj-lt"/>
              </a:rPr>
              <a:t>solutions </a:t>
            </a:r>
            <a:r>
              <a:rPr lang="en-GB" dirty="0">
                <a:solidFill>
                  <a:schemeClr val="bg1"/>
                </a:solidFill>
                <a:latin typeface="+mj-lt"/>
              </a:rPr>
              <a:t>where gaps are identified in service provision</a:t>
            </a:r>
          </a:p>
        </p:txBody>
      </p:sp>
      <p:sp>
        <p:nvSpPr>
          <p:cNvPr id="17" name="BOX 4" title="."/>
          <p:cNvSpPr/>
          <p:nvPr/>
        </p:nvSpPr>
        <p:spPr>
          <a:xfrm>
            <a:off x="402429" y="4091002"/>
            <a:ext cx="782562" cy="643811"/>
          </a:xfrm>
          <a:prstGeom prst="rect">
            <a:avLst/>
          </a:prstGeom>
          <a:no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4"/>
          <p:cNvSpPr/>
          <p:nvPr/>
        </p:nvSpPr>
        <p:spPr>
          <a:xfrm>
            <a:off x="523727" y="4225511"/>
            <a:ext cx="539966" cy="369332"/>
          </a:xfrm>
          <a:prstGeom prst="rect">
            <a:avLst/>
          </a:prstGeom>
        </p:spPr>
        <p:txBody>
          <a:bodyPr wrap="square">
            <a:spAutoFit/>
          </a:bodyPr>
          <a:lstStyle/>
          <a:p>
            <a:pPr algn="ctr"/>
            <a:r>
              <a:rPr lang="en-GB" b="1" dirty="0">
                <a:solidFill>
                  <a:srgbClr val="343D47"/>
                </a:solidFill>
                <a:latin typeface="+mj-lt"/>
              </a:rPr>
              <a:t>4</a:t>
            </a:r>
          </a:p>
        </p:txBody>
      </p:sp>
      <p:sp>
        <p:nvSpPr>
          <p:cNvPr id="13" name="Rectangle 12" title="."/>
          <p:cNvSpPr/>
          <p:nvPr/>
        </p:nvSpPr>
        <p:spPr>
          <a:xfrm>
            <a:off x="1352940" y="3259180"/>
            <a:ext cx="10431625" cy="643811"/>
          </a:xfrm>
          <a:prstGeom prst="rect">
            <a:avLst/>
          </a:prstGeom>
          <a:solidFill>
            <a:srgbClr val="337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27429" y="3393888"/>
            <a:ext cx="8574997" cy="369332"/>
          </a:xfrm>
          <a:prstGeom prst="rect">
            <a:avLst/>
          </a:prstGeom>
        </p:spPr>
        <p:txBody>
          <a:bodyPr wrap="square">
            <a:spAutoFit/>
          </a:bodyPr>
          <a:lstStyle/>
          <a:p>
            <a:r>
              <a:rPr lang="en-GB" dirty="0">
                <a:solidFill>
                  <a:schemeClr val="bg1"/>
                </a:solidFill>
                <a:latin typeface="+mj-lt"/>
              </a:rPr>
              <a:t>Understand needs of </a:t>
            </a:r>
            <a:r>
              <a:rPr lang="en-GB" dirty="0" smtClean="0">
                <a:solidFill>
                  <a:schemeClr val="bg1"/>
                </a:solidFill>
                <a:latin typeface="+mj-lt"/>
              </a:rPr>
              <a:t>the community and the supply of support available</a:t>
            </a:r>
            <a:endParaRPr lang="en-GB" dirty="0">
              <a:solidFill>
                <a:schemeClr val="bg1"/>
              </a:solidFill>
              <a:latin typeface="+mj-lt"/>
            </a:endParaRPr>
          </a:p>
        </p:txBody>
      </p:sp>
      <p:sp>
        <p:nvSpPr>
          <p:cNvPr id="16" name="BOX 3" title="."/>
          <p:cNvSpPr/>
          <p:nvPr/>
        </p:nvSpPr>
        <p:spPr>
          <a:xfrm>
            <a:off x="402429" y="3259180"/>
            <a:ext cx="782562" cy="643811"/>
          </a:xfrm>
          <a:prstGeom prst="rect">
            <a:avLst/>
          </a:prstGeom>
          <a:no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3"/>
          <p:cNvSpPr/>
          <p:nvPr/>
        </p:nvSpPr>
        <p:spPr>
          <a:xfrm>
            <a:off x="523727" y="3380904"/>
            <a:ext cx="539966" cy="369332"/>
          </a:xfrm>
          <a:prstGeom prst="rect">
            <a:avLst/>
          </a:prstGeom>
        </p:spPr>
        <p:txBody>
          <a:bodyPr wrap="square">
            <a:spAutoFit/>
          </a:bodyPr>
          <a:lstStyle/>
          <a:p>
            <a:pPr algn="ctr"/>
            <a:r>
              <a:rPr lang="en-GB" b="1" dirty="0">
                <a:solidFill>
                  <a:srgbClr val="343D47"/>
                </a:solidFill>
                <a:latin typeface="+mj-lt"/>
              </a:rPr>
              <a:t>3</a:t>
            </a:r>
          </a:p>
        </p:txBody>
      </p:sp>
      <p:sp>
        <p:nvSpPr>
          <p:cNvPr id="12" name="Rectangle 11" title="."/>
          <p:cNvSpPr/>
          <p:nvPr/>
        </p:nvSpPr>
        <p:spPr>
          <a:xfrm>
            <a:off x="1352940" y="2427358"/>
            <a:ext cx="10431625" cy="643811"/>
          </a:xfrm>
          <a:prstGeom prst="rect">
            <a:avLst/>
          </a:prstGeom>
          <a:solidFill>
            <a:srgbClr val="337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27429" y="2562265"/>
            <a:ext cx="10525085" cy="369332"/>
          </a:xfrm>
          <a:prstGeom prst="rect">
            <a:avLst/>
          </a:prstGeom>
        </p:spPr>
        <p:txBody>
          <a:bodyPr wrap="square">
            <a:spAutoFit/>
          </a:bodyPr>
          <a:lstStyle/>
          <a:p>
            <a:r>
              <a:rPr lang="en-GB" dirty="0" smtClean="0">
                <a:solidFill>
                  <a:schemeClr val="bg1"/>
                </a:solidFill>
                <a:latin typeface="+mj-lt"/>
              </a:rPr>
              <a:t>Maximise investment and </a:t>
            </a:r>
            <a:r>
              <a:rPr lang="en-GB" dirty="0">
                <a:solidFill>
                  <a:schemeClr val="bg1"/>
                </a:solidFill>
                <a:latin typeface="+mj-lt"/>
              </a:rPr>
              <a:t>ensure financial stability </a:t>
            </a:r>
          </a:p>
        </p:txBody>
      </p:sp>
      <p:sp>
        <p:nvSpPr>
          <p:cNvPr id="19" name="BOX 2" title="."/>
          <p:cNvSpPr/>
          <p:nvPr/>
        </p:nvSpPr>
        <p:spPr>
          <a:xfrm>
            <a:off x="402429" y="2427358"/>
            <a:ext cx="782562" cy="643811"/>
          </a:xfrm>
          <a:prstGeom prst="rect">
            <a:avLst/>
          </a:prstGeom>
          <a:no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2"/>
          <p:cNvSpPr/>
          <p:nvPr/>
        </p:nvSpPr>
        <p:spPr>
          <a:xfrm>
            <a:off x="523727" y="2562265"/>
            <a:ext cx="539966" cy="369332"/>
          </a:xfrm>
          <a:prstGeom prst="rect">
            <a:avLst/>
          </a:prstGeom>
        </p:spPr>
        <p:txBody>
          <a:bodyPr wrap="square">
            <a:spAutoFit/>
          </a:bodyPr>
          <a:lstStyle/>
          <a:p>
            <a:pPr algn="ctr"/>
            <a:r>
              <a:rPr lang="en-GB" b="1" dirty="0">
                <a:solidFill>
                  <a:srgbClr val="343D47"/>
                </a:solidFill>
                <a:latin typeface="+mj-lt"/>
              </a:rPr>
              <a:t>2</a:t>
            </a:r>
          </a:p>
        </p:txBody>
      </p:sp>
      <p:sp>
        <p:nvSpPr>
          <p:cNvPr id="10" name="Rectangle 9" title="."/>
          <p:cNvSpPr/>
          <p:nvPr/>
        </p:nvSpPr>
        <p:spPr>
          <a:xfrm>
            <a:off x="1352940" y="1595536"/>
            <a:ext cx="10431625" cy="643811"/>
          </a:xfrm>
          <a:prstGeom prst="rect">
            <a:avLst/>
          </a:prstGeom>
          <a:solidFill>
            <a:srgbClr val="337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27428" y="1730642"/>
            <a:ext cx="10226515" cy="369332"/>
          </a:xfrm>
          <a:prstGeom prst="rect">
            <a:avLst/>
          </a:prstGeom>
        </p:spPr>
        <p:txBody>
          <a:bodyPr wrap="square">
            <a:spAutoFit/>
          </a:bodyPr>
          <a:lstStyle/>
          <a:p>
            <a:r>
              <a:rPr lang="en-GB" dirty="0">
                <a:solidFill>
                  <a:schemeClr val="bg1"/>
                </a:solidFill>
                <a:latin typeface="+mj-lt"/>
              </a:rPr>
              <a:t>Ensure </a:t>
            </a:r>
            <a:r>
              <a:rPr lang="en-GB" dirty="0" smtClean="0">
                <a:solidFill>
                  <a:schemeClr val="bg1"/>
                </a:solidFill>
                <a:latin typeface="+mj-lt"/>
              </a:rPr>
              <a:t>consistent, targeted, </a:t>
            </a:r>
            <a:r>
              <a:rPr lang="en-GB" dirty="0">
                <a:solidFill>
                  <a:schemeClr val="bg1"/>
                </a:solidFill>
                <a:latin typeface="+mj-lt"/>
              </a:rPr>
              <a:t>level of </a:t>
            </a:r>
            <a:r>
              <a:rPr lang="en-GB" dirty="0" smtClean="0">
                <a:solidFill>
                  <a:schemeClr val="bg1"/>
                </a:solidFill>
                <a:latin typeface="+mj-lt"/>
              </a:rPr>
              <a:t>service </a:t>
            </a:r>
            <a:r>
              <a:rPr lang="en-GB" dirty="0">
                <a:solidFill>
                  <a:schemeClr val="bg1"/>
                </a:solidFill>
                <a:latin typeface="+mj-lt"/>
              </a:rPr>
              <a:t>across the policing area </a:t>
            </a:r>
          </a:p>
        </p:txBody>
      </p:sp>
      <p:sp>
        <p:nvSpPr>
          <p:cNvPr id="20" name="BOX 1" title="."/>
          <p:cNvSpPr/>
          <p:nvPr/>
        </p:nvSpPr>
        <p:spPr>
          <a:xfrm>
            <a:off x="402429" y="1595536"/>
            <a:ext cx="782562" cy="643811"/>
          </a:xfrm>
          <a:prstGeom prst="rect">
            <a:avLst/>
          </a:prstGeom>
          <a:no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1"/>
          <p:cNvSpPr/>
          <p:nvPr/>
        </p:nvSpPr>
        <p:spPr>
          <a:xfrm>
            <a:off x="523727" y="1730642"/>
            <a:ext cx="539966" cy="369332"/>
          </a:xfrm>
          <a:prstGeom prst="rect">
            <a:avLst/>
          </a:prstGeom>
        </p:spPr>
        <p:txBody>
          <a:bodyPr wrap="square">
            <a:spAutoFit/>
          </a:bodyPr>
          <a:lstStyle/>
          <a:p>
            <a:pPr algn="ctr"/>
            <a:r>
              <a:rPr lang="en-GB" b="1" dirty="0" smtClean="0">
                <a:solidFill>
                  <a:srgbClr val="343D47"/>
                </a:solidFill>
                <a:latin typeface="+mj-lt"/>
              </a:rPr>
              <a:t>1</a:t>
            </a:r>
            <a:endParaRPr lang="en-GB" b="1" dirty="0">
              <a:solidFill>
                <a:srgbClr val="343D47"/>
              </a:solidFill>
              <a:latin typeface="+mj-lt"/>
            </a:endParaRPr>
          </a:p>
        </p:txBody>
      </p:sp>
      <p:sp>
        <p:nvSpPr>
          <p:cNvPr id="2" name="Title 1">
            <a:extLst>
              <a:ext uri="{FF2B5EF4-FFF2-40B4-BE49-F238E27FC236}">
                <a16:creationId xmlns:a16="http://schemas.microsoft.com/office/drawing/2014/main" id="{E075AFEF-5710-2D43-BBFE-59A3AE2C19AA}"/>
              </a:ext>
            </a:extLst>
          </p:cNvPr>
          <p:cNvSpPr>
            <a:spLocks noGrp="1"/>
          </p:cNvSpPr>
          <p:nvPr>
            <p:ph type="title"/>
          </p:nvPr>
        </p:nvSpPr>
        <p:spPr/>
        <p:txBody>
          <a:bodyPr>
            <a:normAutofit/>
          </a:bodyPr>
          <a:lstStyle/>
          <a:p>
            <a:r>
              <a:rPr lang="en-GB" sz="2500" dirty="0">
                <a:latin typeface="Gotham Book" pitchFamily="50" charset="0"/>
                <a:cs typeface="Gotham Book" pitchFamily="50" charset="0"/>
              </a:rPr>
              <a:t>WHY </a:t>
            </a:r>
            <a:r>
              <a:rPr lang="en-GB" sz="2500" dirty="0" smtClean="0">
                <a:latin typeface="Gotham Book" pitchFamily="50" charset="0"/>
                <a:cs typeface="Gotham Book" pitchFamily="50" charset="0"/>
              </a:rPr>
              <a:t>IS THIS AN </a:t>
            </a:r>
            <a:r>
              <a:rPr lang="en-GB" sz="2500" dirty="0" smtClean="0">
                <a:latin typeface="Gotham Book" pitchFamily="50" charset="0"/>
                <a:cs typeface="Gotham Book" pitchFamily="50" charset="0"/>
              </a:rPr>
              <a:t>IMPORTANT PART </a:t>
            </a:r>
            <a:r>
              <a:rPr lang="en-GB" sz="2500" dirty="0" smtClean="0">
                <a:latin typeface="Gotham Book" pitchFamily="50" charset="0"/>
                <a:cs typeface="Gotham Book" pitchFamily="50" charset="0"/>
              </a:rPr>
              <a:t>OF THE PCC ROLE?</a:t>
            </a:r>
            <a:endParaRPr lang="en-GB" sz="2500" dirty="0">
              <a:latin typeface="Gotham Book" pitchFamily="50" charset="0"/>
              <a:cs typeface="Gotham Book" pitchFamily="50" charset="0"/>
            </a:endParaRPr>
          </a:p>
        </p:txBody>
      </p:sp>
    </p:spTree>
    <p:extLst>
      <p:ext uri="{BB962C8B-B14F-4D97-AF65-F5344CB8AC3E}">
        <p14:creationId xmlns:p14="http://schemas.microsoft.com/office/powerpoint/2010/main" val="33703556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title="."/>
          <p:cNvSpPr/>
          <p:nvPr/>
        </p:nvSpPr>
        <p:spPr>
          <a:xfrm>
            <a:off x="2858644" y="5080128"/>
            <a:ext cx="6550456" cy="963447"/>
          </a:xfrm>
          <a:prstGeom prst="rect">
            <a:avLst/>
          </a:prstGeom>
          <a:no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072527" y="5186962"/>
            <a:ext cx="4122690" cy="769441"/>
          </a:xfrm>
          <a:prstGeom prst="rect">
            <a:avLst/>
          </a:prstGeom>
        </p:spPr>
        <p:txBody>
          <a:bodyPr wrap="square">
            <a:spAutoFit/>
          </a:bodyPr>
          <a:lstStyle/>
          <a:p>
            <a:pPr algn="ctr"/>
            <a:r>
              <a:rPr lang="en-GB" sz="4400" b="1" dirty="0" smtClean="0">
                <a:solidFill>
                  <a:srgbClr val="343D47"/>
                </a:solidFill>
                <a:latin typeface="+mj-lt"/>
              </a:rPr>
              <a:t>£7.4M</a:t>
            </a:r>
            <a:endParaRPr lang="en-US" sz="4400" b="1" dirty="0">
              <a:solidFill>
                <a:srgbClr val="343D47"/>
              </a:solidFill>
              <a:latin typeface="+mj-lt"/>
            </a:endParaRPr>
          </a:p>
        </p:txBody>
      </p:sp>
      <p:sp>
        <p:nvSpPr>
          <p:cNvPr id="10" name="Rectangle 9" title="."/>
          <p:cNvSpPr/>
          <p:nvPr/>
        </p:nvSpPr>
        <p:spPr>
          <a:xfrm>
            <a:off x="9182160" y="1480776"/>
            <a:ext cx="2622066" cy="2108718"/>
          </a:xfrm>
          <a:prstGeom prst="rect">
            <a:avLst/>
          </a:prstGeom>
          <a:solidFill>
            <a:srgbClr val="337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182158" y="1748376"/>
            <a:ext cx="2622068" cy="1569660"/>
          </a:xfrm>
          <a:prstGeom prst="rect">
            <a:avLst/>
          </a:prstGeom>
        </p:spPr>
        <p:txBody>
          <a:bodyPr wrap="square">
            <a:spAutoFit/>
          </a:bodyPr>
          <a:lstStyle/>
          <a:p>
            <a:pPr algn="ctr"/>
            <a:r>
              <a:rPr lang="en-GB" sz="2400" dirty="0">
                <a:solidFill>
                  <a:schemeClr val="bg1"/>
                </a:solidFill>
                <a:latin typeface="+mj-lt"/>
              </a:rPr>
              <a:t>Police and Crime Commissioner’s Commissioning Budget</a:t>
            </a:r>
            <a:endParaRPr lang="en-US" sz="2400" dirty="0">
              <a:solidFill>
                <a:schemeClr val="bg1"/>
              </a:solidFill>
              <a:latin typeface="+mj-lt"/>
            </a:endParaRPr>
          </a:p>
        </p:txBody>
      </p:sp>
      <p:sp>
        <p:nvSpPr>
          <p:cNvPr id="21" name="Rectangle 20" title="."/>
          <p:cNvSpPr/>
          <p:nvPr/>
        </p:nvSpPr>
        <p:spPr>
          <a:xfrm>
            <a:off x="9182160" y="3804116"/>
            <a:ext cx="2622066" cy="963447"/>
          </a:xfrm>
          <a:prstGeom prst="rect">
            <a:avLst/>
          </a:prstGeom>
          <a:no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862254" y="4025231"/>
            <a:ext cx="1261884" cy="523220"/>
          </a:xfrm>
          <a:prstGeom prst="rect">
            <a:avLst/>
          </a:prstGeom>
        </p:spPr>
        <p:txBody>
          <a:bodyPr wrap="none">
            <a:spAutoFit/>
          </a:bodyPr>
          <a:lstStyle/>
          <a:p>
            <a:pPr algn="ctr"/>
            <a:r>
              <a:rPr lang="en-GB" sz="2800" b="1" dirty="0" smtClean="0">
                <a:solidFill>
                  <a:srgbClr val="343D47"/>
                </a:solidFill>
                <a:latin typeface="+mj-lt"/>
              </a:rPr>
              <a:t>£1.74m</a:t>
            </a:r>
            <a:endParaRPr lang="en-GB" sz="2800" b="1" dirty="0">
              <a:solidFill>
                <a:srgbClr val="343D47"/>
              </a:solidFill>
              <a:latin typeface="+mj-lt"/>
            </a:endParaRPr>
          </a:p>
        </p:txBody>
      </p:sp>
      <p:sp>
        <p:nvSpPr>
          <p:cNvPr id="19" name="Rectangle 18"/>
          <p:cNvSpPr/>
          <p:nvPr/>
        </p:nvSpPr>
        <p:spPr>
          <a:xfrm>
            <a:off x="6944880" y="4025231"/>
            <a:ext cx="1261884" cy="523220"/>
          </a:xfrm>
          <a:prstGeom prst="rect">
            <a:avLst/>
          </a:prstGeom>
        </p:spPr>
        <p:txBody>
          <a:bodyPr wrap="none">
            <a:spAutoFit/>
          </a:bodyPr>
          <a:lstStyle/>
          <a:p>
            <a:pPr algn="ctr"/>
            <a:r>
              <a:rPr lang="en-GB" sz="2800" b="1" dirty="0" smtClean="0">
                <a:solidFill>
                  <a:srgbClr val="343D47"/>
                </a:solidFill>
                <a:latin typeface="+mj-lt"/>
              </a:rPr>
              <a:t>£0.88m</a:t>
            </a:r>
            <a:endParaRPr lang="en-GB" sz="2800" b="1" dirty="0">
              <a:solidFill>
                <a:srgbClr val="343D47"/>
              </a:solidFill>
              <a:latin typeface="+mj-lt"/>
            </a:endParaRPr>
          </a:p>
        </p:txBody>
      </p:sp>
      <p:sp>
        <p:nvSpPr>
          <p:cNvPr id="18" name="Rectangle 17" title="."/>
          <p:cNvSpPr/>
          <p:nvPr/>
        </p:nvSpPr>
        <p:spPr>
          <a:xfrm>
            <a:off x="6264788" y="3804116"/>
            <a:ext cx="2622066" cy="963447"/>
          </a:xfrm>
          <a:prstGeom prst="rect">
            <a:avLst/>
          </a:prstGeom>
          <a:no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
          <p:cNvSpPr/>
          <p:nvPr/>
        </p:nvSpPr>
        <p:spPr>
          <a:xfrm>
            <a:off x="6264788" y="1480776"/>
            <a:ext cx="2622066" cy="2108718"/>
          </a:xfrm>
          <a:prstGeom prst="rect">
            <a:avLst/>
          </a:prstGeom>
          <a:solidFill>
            <a:srgbClr val="337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407856" y="1933041"/>
            <a:ext cx="2335930" cy="1200329"/>
          </a:xfrm>
          <a:prstGeom prst="rect">
            <a:avLst/>
          </a:prstGeom>
        </p:spPr>
        <p:txBody>
          <a:bodyPr wrap="square">
            <a:spAutoFit/>
          </a:bodyPr>
          <a:lstStyle/>
          <a:p>
            <a:pPr algn="ctr"/>
            <a:r>
              <a:rPr lang="en-GB" sz="2400" dirty="0">
                <a:solidFill>
                  <a:schemeClr val="bg1"/>
                </a:solidFill>
                <a:latin typeface="+mj-lt"/>
              </a:rPr>
              <a:t>Home Office Violence Reduction Unit</a:t>
            </a:r>
            <a:endParaRPr lang="en-US" sz="2400" dirty="0">
              <a:solidFill>
                <a:schemeClr val="bg1"/>
              </a:solidFill>
              <a:latin typeface="+mj-lt"/>
            </a:endParaRPr>
          </a:p>
        </p:txBody>
      </p:sp>
      <p:sp>
        <p:nvSpPr>
          <p:cNvPr id="16" name="Rectangle 15"/>
          <p:cNvSpPr/>
          <p:nvPr/>
        </p:nvSpPr>
        <p:spPr>
          <a:xfrm>
            <a:off x="3938541" y="4025231"/>
            <a:ext cx="1439818" cy="523220"/>
          </a:xfrm>
          <a:prstGeom prst="rect">
            <a:avLst/>
          </a:prstGeom>
        </p:spPr>
        <p:txBody>
          <a:bodyPr wrap="none">
            <a:spAutoFit/>
          </a:bodyPr>
          <a:lstStyle/>
          <a:p>
            <a:pPr algn="ctr"/>
            <a:r>
              <a:rPr lang="en-GB" sz="2800" b="1" dirty="0" smtClean="0">
                <a:solidFill>
                  <a:srgbClr val="343D47"/>
                </a:solidFill>
                <a:latin typeface="+mj-lt"/>
              </a:rPr>
              <a:t>£0.475m</a:t>
            </a:r>
            <a:endParaRPr lang="en-US" sz="2800" b="1" dirty="0">
              <a:solidFill>
                <a:srgbClr val="343D47"/>
              </a:solidFill>
              <a:latin typeface="+mj-lt"/>
            </a:endParaRPr>
          </a:p>
        </p:txBody>
      </p:sp>
      <p:sp>
        <p:nvSpPr>
          <p:cNvPr id="15" name="Rectangle 14" title="."/>
          <p:cNvSpPr/>
          <p:nvPr/>
        </p:nvSpPr>
        <p:spPr>
          <a:xfrm>
            <a:off x="3347417" y="3804116"/>
            <a:ext cx="2622066" cy="963447"/>
          </a:xfrm>
          <a:prstGeom prst="rect">
            <a:avLst/>
          </a:prstGeom>
          <a:no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
          <p:cNvSpPr/>
          <p:nvPr/>
        </p:nvSpPr>
        <p:spPr>
          <a:xfrm>
            <a:off x="3347416" y="1480776"/>
            <a:ext cx="2622066" cy="2108718"/>
          </a:xfrm>
          <a:prstGeom prst="rect">
            <a:avLst/>
          </a:prstGeom>
          <a:solidFill>
            <a:srgbClr val="337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530918" y="1748376"/>
            <a:ext cx="2255062" cy="1569660"/>
          </a:xfrm>
          <a:prstGeom prst="rect">
            <a:avLst/>
          </a:prstGeom>
        </p:spPr>
        <p:txBody>
          <a:bodyPr wrap="square">
            <a:spAutoFit/>
          </a:bodyPr>
          <a:lstStyle/>
          <a:p>
            <a:pPr algn="ctr"/>
            <a:r>
              <a:rPr lang="en-GB" sz="2400" dirty="0">
                <a:solidFill>
                  <a:schemeClr val="bg1"/>
                </a:solidFill>
                <a:latin typeface="+mj-lt"/>
              </a:rPr>
              <a:t>Ministry of Justice </a:t>
            </a:r>
            <a:br>
              <a:rPr lang="en-GB" sz="2400" dirty="0">
                <a:solidFill>
                  <a:schemeClr val="bg1"/>
                </a:solidFill>
                <a:latin typeface="+mj-lt"/>
              </a:rPr>
            </a:br>
            <a:r>
              <a:rPr lang="en-GB" sz="2400" dirty="0">
                <a:solidFill>
                  <a:schemeClr val="bg1"/>
                </a:solidFill>
                <a:latin typeface="+mj-lt"/>
              </a:rPr>
              <a:t>(Sexual Abuse Counselling)*</a:t>
            </a:r>
            <a:endParaRPr lang="en-US" sz="2400" dirty="0">
              <a:solidFill>
                <a:schemeClr val="bg1"/>
              </a:solidFill>
              <a:latin typeface="+mj-lt"/>
            </a:endParaRPr>
          </a:p>
        </p:txBody>
      </p:sp>
      <p:sp>
        <p:nvSpPr>
          <p:cNvPr id="13" name="Rectangle 12" title="."/>
          <p:cNvSpPr/>
          <p:nvPr/>
        </p:nvSpPr>
        <p:spPr>
          <a:xfrm>
            <a:off x="430046" y="3804116"/>
            <a:ext cx="2622066" cy="963447"/>
          </a:xfrm>
          <a:prstGeom prst="rect">
            <a:avLst/>
          </a:prstGeom>
          <a:no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10138" y="4025231"/>
            <a:ext cx="1261884" cy="523220"/>
          </a:xfrm>
          <a:prstGeom prst="rect">
            <a:avLst/>
          </a:prstGeom>
        </p:spPr>
        <p:txBody>
          <a:bodyPr wrap="none">
            <a:spAutoFit/>
          </a:bodyPr>
          <a:lstStyle/>
          <a:p>
            <a:pPr algn="ctr"/>
            <a:r>
              <a:rPr lang="en-GB" sz="2800" b="1" dirty="0" smtClean="0">
                <a:solidFill>
                  <a:srgbClr val="343D47"/>
                </a:solidFill>
                <a:latin typeface="+mj-lt"/>
              </a:rPr>
              <a:t>£2.43m</a:t>
            </a:r>
            <a:endParaRPr lang="en-GB" sz="2800" b="1" dirty="0">
              <a:solidFill>
                <a:srgbClr val="343D47"/>
              </a:solidFill>
              <a:latin typeface="+mj-lt"/>
            </a:endParaRPr>
          </a:p>
        </p:txBody>
      </p:sp>
      <p:sp>
        <p:nvSpPr>
          <p:cNvPr id="3" name="Rectangle 2" title="."/>
          <p:cNvSpPr/>
          <p:nvPr/>
        </p:nvSpPr>
        <p:spPr>
          <a:xfrm>
            <a:off x="430045" y="1480776"/>
            <a:ext cx="2622066" cy="2108718"/>
          </a:xfrm>
          <a:prstGeom prst="rect">
            <a:avLst/>
          </a:prstGeom>
          <a:solidFill>
            <a:srgbClr val="337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9335" y="1933040"/>
            <a:ext cx="2323486" cy="1200330"/>
          </a:xfrm>
          <a:prstGeom prst="rect">
            <a:avLst/>
          </a:prstGeom>
        </p:spPr>
        <p:txBody>
          <a:bodyPr wrap="square">
            <a:spAutoFit/>
          </a:bodyPr>
          <a:lstStyle/>
          <a:p>
            <a:pPr algn="ctr"/>
            <a:r>
              <a:rPr lang="en-GB" sz="2400" dirty="0">
                <a:solidFill>
                  <a:schemeClr val="bg1"/>
                </a:solidFill>
                <a:latin typeface="+mj-lt"/>
              </a:rPr>
              <a:t>Ministry of Justice</a:t>
            </a:r>
          </a:p>
          <a:p>
            <a:pPr algn="ctr"/>
            <a:r>
              <a:rPr lang="en-GB" sz="2400" dirty="0">
                <a:solidFill>
                  <a:schemeClr val="bg1"/>
                </a:solidFill>
                <a:latin typeface="+mj-lt"/>
              </a:rPr>
              <a:t>(Victims Fund)*</a:t>
            </a:r>
          </a:p>
        </p:txBody>
      </p:sp>
      <p:sp>
        <p:nvSpPr>
          <p:cNvPr id="2" name="Title 1">
            <a:extLst>
              <a:ext uri="{FF2B5EF4-FFF2-40B4-BE49-F238E27FC236}">
                <a16:creationId xmlns:a16="http://schemas.microsoft.com/office/drawing/2014/main" id="{E075AFEF-5710-2D43-BBFE-59A3AE2C19AA}"/>
              </a:ext>
            </a:extLst>
          </p:cNvPr>
          <p:cNvSpPr>
            <a:spLocks noGrp="1"/>
          </p:cNvSpPr>
          <p:nvPr>
            <p:ph type="title"/>
          </p:nvPr>
        </p:nvSpPr>
        <p:spPr>
          <a:xfrm>
            <a:off x="262467" y="278752"/>
            <a:ext cx="10515600" cy="569548"/>
          </a:xfrm>
        </p:spPr>
        <p:txBody>
          <a:bodyPr>
            <a:normAutofit/>
          </a:bodyPr>
          <a:lstStyle/>
          <a:p>
            <a:r>
              <a:rPr lang="en-GB" sz="2500" dirty="0">
                <a:latin typeface="Gotham Book" pitchFamily="50" charset="0"/>
                <a:cs typeface="Gotham Book" pitchFamily="50" charset="0"/>
              </a:rPr>
              <a:t>WHERE WE RECEIVE FUNDING </a:t>
            </a:r>
            <a:r>
              <a:rPr lang="en-GB" sz="2500" dirty="0" smtClean="0">
                <a:latin typeface="Gotham Book" pitchFamily="50" charset="0"/>
                <a:cs typeface="Gotham Book" pitchFamily="50" charset="0"/>
              </a:rPr>
              <a:t>FROM </a:t>
            </a:r>
            <a:endParaRPr lang="en-GB" sz="2500" dirty="0">
              <a:latin typeface="Gotham Book" pitchFamily="50" charset="0"/>
              <a:cs typeface="Gotham Book" pitchFamily="50" charset="0"/>
            </a:endParaRPr>
          </a:p>
        </p:txBody>
      </p:sp>
    </p:spTree>
    <p:extLst>
      <p:ext uri="{BB962C8B-B14F-4D97-AF65-F5344CB8AC3E}">
        <p14:creationId xmlns:p14="http://schemas.microsoft.com/office/powerpoint/2010/main" val="37119198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
          <p:cNvSpPr/>
          <p:nvPr/>
        </p:nvSpPr>
        <p:spPr>
          <a:xfrm>
            <a:off x="6207160" y="2684211"/>
            <a:ext cx="5523722" cy="2864313"/>
          </a:xfrm>
          <a:prstGeom prst="rect">
            <a:avLst/>
          </a:prstGeom>
          <a:noFill/>
          <a:ln w="38100">
            <a:solidFill>
              <a:srgbClr val="4EA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75956" y="2763047"/>
            <a:ext cx="4847573" cy="2431435"/>
          </a:xfrm>
          <a:prstGeom prst="rect">
            <a:avLst/>
          </a:prstGeom>
        </p:spPr>
        <p:txBody>
          <a:bodyPr wrap="square">
            <a:spAutoFit/>
          </a:bodyPr>
          <a:lstStyle/>
          <a:p>
            <a:pPr algn="ctr"/>
            <a:r>
              <a:rPr lang="en-GB" sz="2400" b="1" dirty="0">
                <a:solidFill>
                  <a:srgbClr val="343D47"/>
                </a:solidFill>
              </a:rPr>
              <a:t>Small scale, local, voluntary, pilots, research </a:t>
            </a:r>
          </a:p>
          <a:p>
            <a:pPr algn="ctr"/>
            <a:endParaRPr lang="en-GB" sz="2400" dirty="0">
              <a:solidFill>
                <a:srgbClr val="343D47"/>
              </a:solidFill>
            </a:endParaRPr>
          </a:p>
          <a:p>
            <a:pPr algn="ctr"/>
            <a:r>
              <a:rPr lang="en-GB" sz="2000" dirty="0" smtClean="0"/>
              <a:t>61 </a:t>
            </a:r>
            <a:r>
              <a:rPr lang="en-GB" sz="2000" dirty="0"/>
              <a:t>grants funded </a:t>
            </a:r>
            <a:r>
              <a:rPr lang="en-GB" sz="2000" dirty="0" smtClean="0"/>
              <a:t>April 2020 to March 2021</a:t>
            </a:r>
            <a:endParaRPr lang="en-GB" sz="2000" dirty="0"/>
          </a:p>
          <a:p>
            <a:pPr algn="ctr"/>
            <a:endParaRPr lang="en-GB" sz="2000" dirty="0"/>
          </a:p>
          <a:p>
            <a:pPr algn="ctr"/>
            <a:r>
              <a:rPr lang="en-GB" sz="2000" dirty="0" smtClean="0"/>
              <a:t>total </a:t>
            </a:r>
            <a:r>
              <a:rPr lang="en-GB" sz="2000" dirty="0"/>
              <a:t>value of £</a:t>
            </a:r>
            <a:r>
              <a:rPr lang="en-GB" sz="2000" dirty="0" smtClean="0"/>
              <a:t>1,313,671</a:t>
            </a:r>
            <a:endParaRPr lang="en-GB" sz="2000" dirty="0"/>
          </a:p>
          <a:p>
            <a:pPr algn="ctr"/>
            <a:endParaRPr lang="en-GB" sz="2000" dirty="0">
              <a:latin typeface="+mj-lt"/>
            </a:endParaRPr>
          </a:p>
        </p:txBody>
      </p:sp>
      <p:sp>
        <p:nvSpPr>
          <p:cNvPr id="9" name="Rectangle 8"/>
          <p:cNvSpPr/>
          <p:nvPr/>
        </p:nvSpPr>
        <p:spPr>
          <a:xfrm>
            <a:off x="6207160" y="1459332"/>
            <a:ext cx="5523722" cy="963368"/>
          </a:xfrm>
          <a:prstGeom prst="rect">
            <a:avLst/>
          </a:prstGeom>
          <a:solidFill>
            <a:srgbClr val="4EA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GRANTS</a:t>
            </a:r>
          </a:p>
        </p:txBody>
      </p:sp>
      <p:sp>
        <p:nvSpPr>
          <p:cNvPr id="12" name="Rectangle 11"/>
          <p:cNvSpPr/>
          <p:nvPr/>
        </p:nvSpPr>
        <p:spPr>
          <a:xfrm>
            <a:off x="864553" y="2804701"/>
            <a:ext cx="4935254" cy="2246769"/>
          </a:xfrm>
          <a:prstGeom prst="rect">
            <a:avLst/>
          </a:prstGeom>
        </p:spPr>
        <p:txBody>
          <a:bodyPr wrap="square">
            <a:spAutoFit/>
          </a:bodyPr>
          <a:lstStyle/>
          <a:p>
            <a:pPr algn="ctr"/>
            <a:r>
              <a:rPr lang="en-GB" sz="2400" b="1" dirty="0">
                <a:solidFill>
                  <a:srgbClr val="343D47"/>
                </a:solidFill>
              </a:rPr>
              <a:t>Essential, larger, unlikely to change </a:t>
            </a:r>
            <a:r>
              <a:rPr lang="en-GB" sz="2400" b="1" dirty="0" smtClean="0">
                <a:solidFill>
                  <a:srgbClr val="343D47"/>
                </a:solidFill>
              </a:rPr>
              <a:t>substantially in short term</a:t>
            </a:r>
            <a:endParaRPr lang="en-GB" sz="2400" b="1" dirty="0">
              <a:solidFill>
                <a:srgbClr val="343D47"/>
              </a:solidFill>
            </a:endParaRPr>
          </a:p>
          <a:p>
            <a:pPr algn="ctr"/>
            <a:endParaRPr lang="en-GB" sz="2400" dirty="0">
              <a:solidFill>
                <a:srgbClr val="343D47"/>
              </a:solidFill>
            </a:endParaRPr>
          </a:p>
          <a:p>
            <a:pPr algn="ctr"/>
            <a:endParaRPr lang="en-GB" sz="2000" dirty="0"/>
          </a:p>
          <a:p>
            <a:pPr algn="ctr"/>
            <a:endParaRPr lang="en-GB" sz="2400" dirty="0">
              <a:latin typeface="+mj-lt"/>
            </a:endParaRPr>
          </a:p>
          <a:p>
            <a:pPr algn="ctr"/>
            <a:endParaRPr lang="en-GB" sz="2400" dirty="0">
              <a:solidFill>
                <a:srgbClr val="FF0000"/>
              </a:solidFill>
              <a:latin typeface="+mj-lt"/>
            </a:endParaRPr>
          </a:p>
        </p:txBody>
      </p:sp>
      <p:sp>
        <p:nvSpPr>
          <p:cNvPr id="10" name="Rectangle 9" title="."/>
          <p:cNvSpPr/>
          <p:nvPr/>
        </p:nvSpPr>
        <p:spPr>
          <a:xfrm>
            <a:off x="457200" y="2684212"/>
            <a:ext cx="5523722" cy="2864313"/>
          </a:xfrm>
          <a:prstGeom prst="rect">
            <a:avLst/>
          </a:prstGeom>
          <a:noFill/>
          <a:ln w="38100">
            <a:solidFill>
              <a:srgbClr val="4EA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title="."/>
          <p:cNvSpPr/>
          <p:nvPr/>
        </p:nvSpPr>
        <p:spPr>
          <a:xfrm>
            <a:off x="457200" y="1463978"/>
            <a:ext cx="5523722" cy="963368"/>
          </a:xfrm>
          <a:prstGeom prst="rect">
            <a:avLst/>
          </a:prstGeom>
          <a:solidFill>
            <a:srgbClr val="4EA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81888" y="1720844"/>
            <a:ext cx="1929887" cy="523220"/>
          </a:xfrm>
          <a:prstGeom prst="rect">
            <a:avLst/>
          </a:prstGeom>
        </p:spPr>
        <p:txBody>
          <a:bodyPr wrap="none">
            <a:spAutoFit/>
          </a:bodyPr>
          <a:lstStyle/>
          <a:p>
            <a:r>
              <a:rPr lang="en-GB" sz="2800" dirty="0">
                <a:solidFill>
                  <a:schemeClr val="bg1"/>
                </a:solidFill>
              </a:rPr>
              <a:t>CONTRACTS</a:t>
            </a:r>
          </a:p>
        </p:txBody>
      </p:sp>
      <p:sp>
        <p:nvSpPr>
          <p:cNvPr id="2" name="Title 1">
            <a:extLst>
              <a:ext uri="{FF2B5EF4-FFF2-40B4-BE49-F238E27FC236}">
                <a16:creationId xmlns:a16="http://schemas.microsoft.com/office/drawing/2014/main" id="{E075AFEF-5710-2D43-BBFE-59A3AE2C19AA}"/>
              </a:ext>
            </a:extLst>
          </p:cNvPr>
          <p:cNvSpPr>
            <a:spLocks noGrp="1"/>
          </p:cNvSpPr>
          <p:nvPr>
            <p:ph type="title"/>
          </p:nvPr>
        </p:nvSpPr>
        <p:spPr/>
        <p:txBody>
          <a:bodyPr>
            <a:normAutofit/>
          </a:bodyPr>
          <a:lstStyle/>
          <a:p>
            <a:r>
              <a:rPr lang="en-GB" sz="2500" dirty="0">
                <a:latin typeface="Gotham Book" pitchFamily="50" charset="0"/>
                <a:cs typeface="Gotham Book" pitchFamily="50" charset="0"/>
              </a:rPr>
              <a:t>CONTRACTS AND </a:t>
            </a:r>
            <a:r>
              <a:rPr lang="en-GB" sz="2500" dirty="0" smtClean="0">
                <a:latin typeface="Gotham Book" pitchFamily="50" charset="0"/>
                <a:cs typeface="Gotham Book" pitchFamily="50" charset="0"/>
              </a:rPr>
              <a:t>GRANTS (TO BE UPDATED)</a:t>
            </a:r>
            <a:endParaRPr lang="en-GB" sz="2500" dirty="0">
              <a:latin typeface="Gotham Book" pitchFamily="50" charset="0"/>
              <a:cs typeface="Gotham Book" pitchFamily="50" charset="0"/>
            </a:endParaRPr>
          </a:p>
        </p:txBody>
      </p:sp>
    </p:spTree>
    <p:extLst>
      <p:ext uri="{BB962C8B-B14F-4D97-AF65-F5344CB8AC3E}">
        <p14:creationId xmlns:p14="http://schemas.microsoft.com/office/powerpoint/2010/main" val="23342970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162662" y="3723565"/>
            <a:ext cx="2674775" cy="1987421"/>
          </a:xfrm>
          <a:prstGeom prst="rect">
            <a:avLst/>
          </a:prstGeom>
          <a:solidFill>
            <a:srgbClr val="4EA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Integrated Offender Management (Hampshire only)</a:t>
            </a:r>
          </a:p>
        </p:txBody>
      </p:sp>
      <p:sp>
        <p:nvSpPr>
          <p:cNvPr id="11" name="Rectangle 10"/>
          <p:cNvSpPr/>
          <p:nvPr/>
        </p:nvSpPr>
        <p:spPr>
          <a:xfrm>
            <a:off x="6242180" y="3723565"/>
            <a:ext cx="2674775" cy="1987421"/>
          </a:xfrm>
          <a:prstGeom prst="rect">
            <a:avLst/>
          </a:prstGeom>
          <a:solidFill>
            <a:srgbClr val="4EA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Restorative Justice Services</a:t>
            </a:r>
          </a:p>
        </p:txBody>
      </p:sp>
      <p:sp>
        <p:nvSpPr>
          <p:cNvPr id="10" name="Rectangle 9"/>
          <p:cNvSpPr/>
          <p:nvPr/>
        </p:nvSpPr>
        <p:spPr>
          <a:xfrm>
            <a:off x="3321699" y="3723565"/>
            <a:ext cx="2674775" cy="1987421"/>
          </a:xfrm>
          <a:prstGeom prst="rect">
            <a:avLst/>
          </a:prstGeom>
          <a:solidFill>
            <a:srgbClr val="4EA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Working with perpetrators of Domestic Abuse</a:t>
            </a:r>
          </a:p>
        </p:txBody>
      </p:sp>
      <p:sp>
        <p:nvSpPr>
          <p:cNvPr id="9" name="Rectangle 8"/>
          <p:cNvSpPr/>
          <p:nvPr/>
        </p:nvSpPr>
        <p:spPr>
          <a:xfrm>
            <a:off x="401218" y="3723565"/>
            <a:ext cx="2674775" cy="1987421"/>
          </a:xfrm>
          <a:prstGeom prst="rect">
            <a:avLst/>
          </a:prstGeom>
          <a:solidFill>
            <a:srgbClr val="4EA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Support worker at the Sexual Abuse Referral Centre</a:t>
            </a:r>
          </a:p>
        </p:txBody>
      </p:sp>
      <p:sp>
        <p:nvSpPr>
          <p:cNvPr id="8" name="Rectangle 7"/>
          <p:cNvSpPr/>
          <p:nvPr/>
        </p:nvSpPr>
        <p:spPr>
          <a:xfrm>
            <a:off x="9162662" y="1511559"/>
            <a:ext cx="2674775" cy="1987421"/>
          </a:xfrm>
          <a:prstGeom prst="rect">
            <a:avLst/>
          </a:prstGeom>
          <a:solidFill>
            <a:srgbClr val="4EA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Therapeutic counselling young victims of sexual abuse, Female Genital Mutilation (FGM) and ‘Missing, Exploited and Trafficked’ (MET)</a:t>
            </a:r>
          </a:p>
        </p:txBody>
      </p:sp>
      <p:sp>
        <p:nvSpPr>
          <p:cNvPr id="7" name="Rectangle 6"/>
          <p:cNvSpPr/>
          <p:nvPr/>
        </p:nvSpPr>
        <p:spPr>
          <a:xfrm>
            <a:off x="6242180" y="1511559"/>
            <a:ext cx="2674775" cy="1987421"/>
          </a:xfrm>
          <a:prstGeom prst="rect">
            <a:avLst/>
          </a:prstGeom>
          <a:solidFill>
            <a:srgbClr val="4EA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Support to victims of Sexual Crime</a:t>
            </a:r>
          </a:p>
        </p:txBody>
      </p:sp>
      <p:sp>
        <p:nvSpPr>
          <p:cNvPr id="6" name="Rectangle 5"/>
          <p:cNvSpPr/>
          <p:nvPr/>
        </p:nvSpPr>
        <p:spPr>
          <a:xfrm>
            <a:off x="3321699" y="1511559"/>
            <a:ext cx="2674775" cy="1987421"/>
          </a:xfrm>
          <a:prstGeom prst="rect">
            <a:avLst/>
          </a:prstGeom>
          <a:solidFill>
            <a:srgbClr val="4EA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Support to victims of Domestic Abuse</a:t>
            </a:r>
          </a:p>
        </p:txBody>
      </p:sp>
      <p:sp>
        <p:nvSpPr>
          <p:cNvPr id="3" name="Rectangle 2"/>
          <p:cNvSpPr/>
          <p:nvPr/>
        </p:nvSpPr>
        <p:spPr>
          <a:xfrm>
            <a:off x="401218" y="1511559"/>
            <a:ext cx="2674775" cy="1987421"/>
          </a:xfrm>
          <a:prstGeom prst="rect">
            <a:avLst/>
          </a:prstGeom>
          <a:solidFill>
            <a:srgbClr val="4EA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a:t>Victim Care Service</a:t>
            </a:r>
            <a:endParaRPr lang="en-GB" sz="2400" dirty="0">
              <a:solidFill>
                <a:srgbClr val="FFFF00"/>
              </a:solidFill>
            </a:endParaRPr>
          </a:p>
        </p:txBody>
      </p:sp>
      <p:sp>
        <p:nvSpPr>
          <p:cNvPr id="2" name="Title 1">
            <a:extLst>
              <a:ext uri="{FF2B5EF4-FFF2-40B4-BE49-F238E27FC236}">
                <a16:creationId xmlns:a16="http://schemas.microsoft.com/office/drawing/2014/main" id="{E075AFEF-5710-2D43-BBFE-59A3AE2C19AA}"/>
              </a:ext>
            </a:extLst>
          </p:cNvPr>
          <p:cNvSpPr>
            <a:spLocks noGrp="1"/>
          </p:cNvSpPr>
          <p:nvPr>
            <p:ph type="title"/>
          </p:nvPr>
        </p:nvSpPr>
        <p:spPr/>
        <p:txBody>
          <a:bodyPr/>
          <a:lstStyle/>
          <a:p>
            <a:r>
              <a:rPr lang="en-GB" sz="2500" dirty="0">
                <a:latin typeface="Gotham Book" pitchFamily="50" charset="0"/>
                <a:cs typeface="Gotham Book" pitchFamily="50" charset="0"/>
              </a:rPr>
              <a:t>CURRENT CONTRA</a:t>
            </a:r>
            <a:r>
              <a:rPr lang="en-GB" dirty="0">
                <a:latin typeface="Gotham Book" pitchFamily="50" charset="0"/>
                <a:cs typeface="Gotham Book" pitchFamily="50" charset="0"/>
              </a:rPr>
              <a:t>CTS</a:t>
            </a:r>
          </a:p>
        </p:txBody>
      </p:sp>
    </p:spTree>
    <p:extLst>
      <p:ext uri="{BB962C8B-B14F-4D97-AF65-F5344CB8AC3E}">
        <p14:creationId xmlns:p14="http://schemas.microsoft.com/office/powerpoint/2010/main" val="35250106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title="PARCS logo">
            <a:extLst>
              <a:ext uri="{FF2B5EF4-FFF2-40B4-BE49-F238E27FC236}">
                <a16:creationId xmlns:a16="http://schemas.microsoft.com/office/drawing/2014/main" id="{341EF75A-1C88-5240-979E-152D655CD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692" y="5575167"/>
            <a:ext cx="1040283" cy="496248"/>
          </a:xfrm>
          <a:prstGeom prst="rect">
            <a:avLst/>
          </a:prstGeom>
        </p:spPr>
      </p:pic>
      <p:pic>
        <p:nvPicPr>
          <p:cNvPr id="17" name="Picture 16" title="Yellow Door logo">
            <a:extLst>
              <a:ext uri="{FF2B5EF4-FFF2-40B4-BE49-F238E27FC236}">
                <a16:creationId xmlns:a16="http://schemas.microsoft.com/office/drawing/2014/main" id="{ADE952E2-31AE-734F-8FFE-AF7DDAD5D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1476" y="1451803"/>
            <a:ext cx="1106797" cy="503593"/>
          </a:xfrm>
          <a:prstGeom prst="rect">
            <a:avLst/>
          </a:prstGeom>
        </p:spPr>
      </p:pic>
      <p:pic>
        <p:nvPicPr>
          <p:cNvPr id="18" name="Picture 17" title="Aurora New Dawn logo">
            <a:extLst>
              <a:ext uri="{FF2B5EF4-FFF2-40B4-BE49-F238E27FC236}">
                <a16:creationId xmlns:a16="http://schemas.microsoft.com/office/drawing/2014/main" id="{6BA8C0B2-30E0-9841-8845-C25110CB0D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12" y="1235538"/>
            <a:ext cx="1169648" cy="619913"/>
          </a:xfrm>
          <a:prstGeom prst="rect">
            <a:avLst/>
          </a:prstGeom>
        </p:spPr>
      </p:pic>
      <p:pic>
        <p:nvPicPr>
          <p:cNvPr id="11" name="Picture 10" title="Hampshire Constabulary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3531" y="4704630"/>
            <a:ext cx="785746" cy="785746"/>
          </a:xfrm>
          <a:prstGeom prst="rect">
            <a:avLst/>
          </a:prstGeom>
        </p:spPr>
      </p:pic>
      <p:pic>
        <p:nvPicPr>
          <p:cNvPr id="19" name="Picture 18" title="West Midlands Police log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78067" y="3785235"/>
            <a:ext cx="855693" cy="855693"/>
          </a:xfrm>
          <a:prstGeom prst="rect">
            <a:avLst/>
          </a:prstGeom>
        </p:spPr>
      </p:pic>
      <p:pic>
        <p:nvPicPr>
          <p:cNvPr id="20" name="Picture 19" title="Avon and Somerset Constabulary log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8279" y="3513699"/>
            <a:ext cx="1047750" cy="825812"/>
          </a:xfrm>
          <a:prstGeom prst="rect">
            <a:avLst/>
          </a:prstGeom>
        </p:spPr>
      </p:pic>
      <p:pic>
        <p:nvPicPr>
          <p:cNvPr id="21" name="Picture 20" title="Southern Health log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2207" y="5397637"/>
            <a:ext cx="1660328" cy="962509"/>
          </a:xfrm>
          <a:prstGeom prst="rect">
            <a:avLst/>
          </a:prstGeom>
        </p:spPr>
      </p:pic>
      <p:pic>
        <p:nvPicPr>
          <p:cNvPr id="22" name="Picture 21" title="National Probation Service logo"/>
          <p:cNvPicPr>
            <a:picLocks noChangeAspect="1"/>
          </p:cNvPicPr>
          <p:nvPr/>
        </p:nvPicPr>
        <p:blipFill rotWithShape="1">
          <a:blip r:embed="rId10" cstate="print">
            <a:extLst>
              <a:ext uri="{28A0092B-C50C-407E-A947-70E740481C1C}">
                <a14:useLocalDpi xmlns:a14="http://schemas.microsoft.com/office/drawing/2010/main" val="0"/>
              </a:ext>
            </a:extLst>
          </a:blip>
          <a:srcRect l="13985" r="21074"/>
          <a:stretch/>
        </p:blipFill>
        <p:spPr>
          <a:xfrm>
            <a:off x="933210" y="3743207"/>
            <a:ext cx="726509" cy="1118716"/>
          </a:xfrm>
          <a:prstGeom prst="rect">
            <a:avLst/>
          </a:prstGeom>
        </p:spPr>
      </p:pic>
      <p:pic>
        <p:nvPicPr>
          <p:cNvPr id="1026" name="Picture 3" descr="image0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68454" y="1496866"/>
            <a:ext cx="14192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descr="image0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0949" y="5199254"/>
            <a:ext cx="1341452" cy="39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5" descr="image00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70433" y="5596021"/>
            <a:ext cx="1908951" cy="46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descr="image00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10589" y="1493535"/>
            <a:ext cx="1836828" cy="43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title="."/>
          <p:cNvSpPr/>
          <p:nvPr/>
        </p:nvSpPr>
        <p:spPr>
          <a:xfrm>
            <a:off x="6595833" y="4011129"/>
            <a:ext cx="2949573" cy="1288359"/>
          </a:xfrm>
          <a:prstGeom prst="rect">
            <a:avLst/>
          </a:prstGeom>
          <a:noFill/>
          <a:ln w="38100">
            <a:solidFill>
              <a:srgbClr val="4EA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587657" y="4341261"/>
            <a:ext cx="2965924" cy="646331"/>
          </a:xfrm>
          <a:prstGeom prst="rect">
            <a:avLst/>
          </a:prstGeom>
        </p:spPr>
        <p:txBody>
          <a:bodyPr wrap="square">
            <a:spAutoFit/>
          </a:bodyPr>
          <a:lstStyle/>
          <a:p>
            <a:pPr algn="ctr"/>
            <a:r>
              <a:rPr lang="en-GB" dirty="0">
                <a:solidFill>
                  <a:srgbClr val="343D47"/>
                </a:solidFill>
              </a:rPr>
              <a:t>Multi Agency Stalking Intervention Programme</a:t>
            </a:r>
          </a:p>
        </p:txBody>
      </p:sp>
      <p:sp>
        <p:nvSpPr>
          <p:cNvPr id="29" name="Rectangle 28"/>
          <p:cNvSpPr/>
          <p:nvPr/>
        </p:nvSpPr>
        <p:spPr>
          <a:xfrm>
            <a:off x="2572301" y="3996748"/>
            <a:ext cx="2949573" cy="1288359"/>
          </a:xfrm>
          <a:prstGeom prst="rect">
            <a:avLst/>
          </a:prstGeom>
          <a:noFill/>
          <a:ln w="38100">
            <a:solidFill>
              <a:srgbClr val="4EA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6" name="TextBox 15"/>
          <p:cNvSpPr txBox="1"/>
          <p:nvPr/>
        </p:nvSpPr>
        <p:spPr>
          <a:xfrm>
            <a:off x="2758902" y="4302565"/>
            <a:ext cx="2446428" cy="646331"/>
          </a:xfrm>
          <a:prstGeom prst="rect">
            <a:avLst/>
          </a:prstGeom>
          <a:noFill/>
        </p:spPr>
        <p:txBody>
          <a:bodyPr wrap="square" rtlCol="0">
            <a:spAutoFit/>
          </a:bodyPr>
          <a:lstStyle/>
          <a:p>
            <a:pPr algn="ctr"/>
            <a:r>
              <a:rPr lang="en-GB" dirty="0" smtClean="0"/>
              <a:t>Hate Crime Out of Court Disposal</a:t>
            </a:r>
            <a:endParaRPr lang="en-GB" dirty="0"/>
          </a:p>
        </p:txBody>
      </p:sp>
      <p:sp>
        <p:nvSpPr>
          <p:cNvPr id="27" name="Rectangle 26" title="."/>
          <p:cNvSpPr/>
          <p:nvPr/>
        </p:nvSpPr>
        <p:spPr>
          <a:xfrm>
            <a:off x="8435733" y="2121846"/>
            <a:ext cx="2949573" cy="1288359"/>
          </a:xfrm>
          <a:prstGeom prst="rect">
            <a:avLst/>
          </a:prstGeom>
          <a:noFill/>
          <a:ln w="38100">
            <a:solidFill>
              <a:srgbClr val="4EA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92041" y="2264922"/>
            <a:ext cx="2236958" cy="1200329"/>
          </a:xfrm>
          <a:prstGeom prst="rect">
            <a:avLst/>
          </a:prstGeom>
        </p:spPr>
        <p:txBody>
          <a:bodyPr wrap="square">
            <a:spAutoFit/>
          </a:bodyPr>
          <a:lstStyle/>
          <a:p>
            <a:pPr algn="ctr"/>
            <a:r>
              <a:rPr lang="en-GB" dirty="0">
                <a:solidFill>
                  <a:srgbClr val="343D47"/>
                </a:solidFill>
              </a:rPr>
              <a:t>Violence Reduction </a:t>
            </a:r>
            <a:r>
              <a:rPr lang="en-GB" dirty="0" smtClean="0">
                <a:solidFill>
                  <a:srgbClr val="343D47"/>
                </a:solidFill>
              </a:rPr>
              <a:t>Unit 342 Offenders</a:t>
            </a:r>
            <a:endParaRPr lang="en-GB" dirty="0">
              <a:solidFill>
                <a:srgbClr val="343D47"/>
              </a:solidFill>
            </a:endParaRPr>
          </a:p>
          <a:p>
            <a:pPr algn="ctr"/>
            <a:r>
              <a:rPr lang="en-GB" dirty="0">
                <a:solidFill>
                  <a:srgbClr val="343D47"/>
                </a:solidFill>
              </a:rPr>
              <a:t>(funded by Home </a:t>
            </a:r>
            <a:r>
              <a:rPr lang="en-GB" dirty="0" smtClean="0">
                <a:solidFill>
                  <a:srgbClr val="343D47"/>
                </a:solidFill>
              </a:rPr>
              <a:t>Office)</a:t>
            </a:r>
            <a:endParaRPr lang="en-GB" dirty="0">
              <a:solidFill>
                <a:srgbClr val="343D47"/>
              </a:solidFill>
            </a:endParaRPr>
          </a:p>
        </p:txBody>
      </p:sp>
      <p:sp>
        <p:nvSpPr>
          <p:cNvPr id="8" name="Rectangle 7" title="."/>
          <p:cNvSpPr/>
          <p:nvPr/>
        </p:nvSpPr>
        <p:spPr>
          <a:xfrm>
            <a:off x="4735482" y="2115903"/>
            <a:ext cx="2949573" cy="1288359"/>
          </a:xfrm>
          <a:prstGeom prst="rect">
            <a:avLst/>
          </a:prstGeom>
          <a:noFill/>
          <a:ln w="38100">
            <a:solidFill>
              <a:srgbClr val="4EA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91536" y="2208126"/>
            <a:ext cx="2637467" cy="1200329"/>
          </a:xfrm>
          <a:prstGeom prst="rect">
            <a:avLst/>
          </a:prstGeom>
        </p:spPr>
        <p:txBody>
          <a:bodyPr wrap="square">
            <a:spAutoFit/>
          </a:bodyPr>
          <a:lstStyle/>
          <a:p>
            <a:pPr algn="ctr"/>
            <a:r>
              <a:rPr lang="en-GB" dirty="0">
                <a:solidFill>
                  <a:srgbClr val="343D47"/>
                </a:solidFill>
              </a:rPr>
              <a:t>Sexual  Crime Therapeutic Support Service </a:t>
            </a:r>
          </a:p>
          <a:p>
            <a:pPr algn="ctr"/>
            <a:r>
              <a:rPr lang="en-GB" dirty="0">
                <a:solidFill>
                  <a:srgbClr val="343D47"/>
                </a:solidFill>
              </a:rPr>
              <a:t>(Funded by Ministry of Justice)</a:t>
            </a:r>
          </a:p>
        </p:txBody>
      </p:sp>
      <p:sp>
        <p:nvSpPr>
          <p:cNvPr id="7" name="Rectangle 6" title="."/>
          <p:cNvSpPr/>
          <p:nvPr/>
        </p:nvSpPr>
        <p:spPr>
          <a:xfrm>
            <a:off x="750517" y="2075983"/>
            <a:ext cx="2945983" cy="1333620"/>
          </a:xfrm>
          <a:prstGeom prst="rect">
            <a:avLst/>
          </a:prstGeom>
          <a:noFill/>
          <a:ln w="38100">
            <a:solidFill>
              <a:srgbClr val="4EA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50517" y="2170998"/>
            <a:ext cx="2945983" cy="646331"/>
          </a:xfrm>
          <a:prstGeom prst="rect">
            <a:avLst/>
          </a:prstGeom>
        </p:spPr>
        <p:txBody>
          <a:bodyPr wrap="square">
            <a:spAutoFit/>
          </a:bodyPr>
          <a:lstStyle/>
          <a:p>
            <a:pPr algn="ctr"/>
            <a:r>
              <a:rPr lang="en-GB" dirty="0" smtClean="0">
                <a:solidFill>
                  <a:srgbClr val="343D47"/>
                </a:solidFill>
              </a:rPr>
              <a:t>Rationalised Access to Services</a:t>
            </a:r>
            <a:endParaRPr lang="en-GB" dirty="0">
              <a:solidFill>
                <a:srgbClr val="343D47"/>
              </a:solidFill>
            </a:endParaRPr>
          </a:p>
        </p:txBody>
      </p:sp>
      <p:sp>
        <p:nvSpPr>
          <p:cNvPr id="2" name="Title 1">
            <a:extLst>
              <a:ext uri="{FF2B5EF4-FFF2-40B4-BE49-F238E27FC236}">
                <a16:creationId xmlns:a16="http://schemas.microsoft.com/office/drawing/2014/main" id="{E075AFEF-5710-2D43-BBFE-59A3AE2C19AA}"/>
              </a:ext>
            </a:extLst>
          </p:cNvPr>
          <p:cNvSpPr>
            <a:spLocks noGrp="1"/>
          </p:cNvSpPr>
          <p:nvPr>
            <p:ph type="title"/>
          </p:nvPr>
        </p:nvSpPr>
        <p:spPr/>
        <p:txBody>
          <a:bodyPr/>
          <a:lstStyle/>
          <a:p>
            <a:r>
              <a:rPr lang="en-GB" smtClean="0"/>
              <a:t>PARTNERSHIPS &amp; NATIONAL PILOTS</a:t>
            </a:r>
            <a:endParaRPr lang="en-GB" dirty="0"/>
          </a:p>
        </p:txBody>
      </p:sp>
    </p:spTree>
    <p:extLst>
      <p:ext uri="{BB962C8B-B14F-4D97-AF65-F5344CB8AC3E}">
        <p14:creationId xmlns:p14="http://schemas.microsoft.com/office/powerpoint/2010/main" val="30054235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Active Communities Network">
            <a:extLst>
              <a:ext uri="{FF2B5EF4-FFF2-40B4-BE49-F238E27FC236}">
                <a16:creationId xmlns:a16="http://schemas.microsoft.com/office/drawing/2014/main" id="{F80B8CBD-193D-8348-A265-7799214A9B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7228" y="4903239"/>
            <a:ext cx="806967" cy="601190"/>
          </a:xfrm>
          <a:prstGeom prst="rect">
            <a:avLst/>
          </a:prstGeom>
        </p:spPr>
      </p:pic>
      <p:pic>
        <p:nvPicPr>
          <p:cNvPr id="9" name="Picture 8" title="Isle of Wight Age UK">
            <a:extLst>
              <a:ext uri="{FF2B5EF4-FFF2-40B4-BE49-F238E27FC236}">
                <a16:creationId xmlns:a16="http://schemas.microsoft.com/office/drawing/2014/main" id="{1B065DFF-18E5-194B-B868-12AECF4B0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742" y="3652310"/>
            <a:ext cx="1223504" cy="507754"/>
          </a:xfrm>
          <a:prstGeom prst="rect">
            <a:avLst/>
          </a:prstGeom>
        </p:spPr>
      </p:pic>
      <p:pic>
        <p:nvPicPr>
          <p:cNvPr id="10" name="Picture 9" title="Aurora New Dawn">
            <a:extLst>
              <a:ext uri="{FF2B5EF4-FFF2-40B4-BE49-F238E27FC236}">
                <a16:creationId xmlns:a16="http://schemas.microsoft.com/office/drawing/2014/main" id="{6BA8C0B2-30E0-9841-8845-C25110CB0D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5359" y="4875665"/>
            <a:ext cx="1169648" cy="619913"/>
          </a:xfrm>
          <a:prstGeom prst="rect">
            <a:avLst/>
          </a:prstGeom>
        </p:spPr>
      </p:pic>
      <p:pic>
        <p:nvPicPr>
          <p:cNvPr id="11" name="Picture 10" title="Citizens Advice Hampshire">
            <a:extLst>
              <a:ext uri="{FF2B5EF4-FFF2-40B4-BE49-F238E27FC236}">
                <a16:creationId xmlns:a16="http://schemas.microsoft.com/office/drawing/2014/main" id="{6A4AF1DF-34EB-634B-8F27-7B6AACF55C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2971" y="3610185"/>
            <a:ext cx="1026775" cy="533923"/>
          </a:xfrm>
          <a:prstGeom prst="rect">
            <a:avLst/>
          </a:prstGeom>
        </p:spPr>
      </p:pic>
      <p:pic>
        <p:nvPicPr>
          <p:cNvPr id="12" name="Picture 11" title="Crimestoppers">
            <a:extLst>
              <a:ext uri="{FF2B5EF4-FFF2-40B4-BE49-F238E27FC236}">
                <a16:creationId xmlns:a16="http://schemas.microsoft.com/office/drawing/2014/main" id="{AA829286-701B-094B-AF77-FCEEA9E68A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096" y="1964535"/>
            <a:ext cx="1281450" cy="320362"/>
          </a:xfrm>
          <a:prstGeom prst="rect">
            <a:avLst/>
          </a:prstGeom>
        </p:spPr>
      </p:pic>
      <p:pic>
        <p:nvPicPr>
          <p:cNvPr id="13" name="Picture 12" title="Gosport Community Safety Partnership">
            <a:extLst>
              <a:ext uri="{FF2B5EF4-FFF2-40B4-BE49-F238E27FC236}">
                <a16:creationId xmlns:a16="http://schemas.microsoft.com/office/drawing/2014/main" id="{037AF7E3-2446-004D-AE98-C4826D3F1F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0127" y="1180683"/>
            <a:ext cx="698734" cy="731487"/>
          </a:xfrm>
          <a:prstGeom prst="rect">
            <a:avLst/>
          </a:prstGeom>
        </p:spPr>
      </p:pic>
      <p:pic>
        <p:nvPicPr>
          <p:cNvPr id="14" name="Picture 13" title="Hampshire Search and Rescue Dogs">
            <a:extLst>
              <a:ext uri="{FF2B5EF4-FFF2-40B4-BE49-F238E27FC236}">
                <a16:creationId xmlns:a16="http://schemas.microsoft.com/office/drawing/2014/main" id="{EB4384EB-FEA4-D14E-82E6-9EEAD4E4E4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36221" y="1400777"/>
            <a:ext cx="675774" cy="695797"/>
          </a:xfrm>
          <a:prstGeom prst="rect">
            <a:avLst/>
          </a:prstGeom>
        </p:spPr>
      </p:pic>
      <p:pic>
        <p:nvPicPr>
          <p:cNvPr id="15" name="Picture 14" title="Hampton Trust">
            <a:extLst>
              <a:ext uri="{FF2B5EF4-FFF2-40B4-BE49-F238E27FC236}">
                <a16:creationId xmlns:a16="http://schemas.microsoft.com/office/drawing/2014/main" id="{51DB9F02-35BA-2943-88B8-C5B69550BF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4732" y="1526366"/>
            <a:ext cx="800568" cy="800568"/>
          </a:xfrm>
          <a:prstGeom prst="rect">
            <a:avLst/>
          </a:prstGeom>
        </p:spPr>
      </p:pic>
      <p:pic>
        <p:nvPicPr>
          <p:cNvPr id="16" name="Picture 15" title="Motiv8">
            <a:extLst>
              <a:ext uri="{FF2B5EF4-FFF2-40B4-BE49-F238E27FC236}">
                <a16:creationId xmlns:a16="http://schemas.microsoft.com/office/drawing/2014/main" id="{DD3ACDD8-0365-DC40-9EDE-23E13EA2F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1510" y="2514993"/>
            <a:ext cx="1085925" cy="678703"/>
          </a:xfrm>
          <a:prstGeom prst="rect">
            <a:avLst/>
          </a:prstGeom>
        </p:spPr>
      </p:pic>
      <p:pic>
        <p:nvPicPr>
          <p:cNvPr id="17" name="Picture 16" title="SDAS">
            <a:extLst>
              <a:ext uri="{FF2B5EF4-FFF2-40B4-BE49-F238E27FC236}">
                <a16:creationId xmlns:a16="http://schemas.microsoft.com/office/drawing/2014/main" id="{B5F53168-1E36-1A41-8DFC-BB8AF530A4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5437" y="2990615"/>
            <a:ext cx="1408114" cy="619570"/>
          </a:xfrm>
          <a:prstGeom prst="rect">
            <a:avLst/>
          </a:prstGeom>
        </p:spPr>
      </p:pic>
      <p:pic>
        <p:nvPicPr>
          <p:cNvPr id="18" name="Picture 17" title="Trinity Winchester">
            <a:extLst>
              <a:ext uri="{FF2B5EF4-FFF2-40B4-BE49-F238E27FC236}">
                <a16:creationId xmlns:a16="http://schemas.microsoft.com/office/drawing/2014/main" id="{98F940E6-93F3-3447-A675-8806735BE3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23052" y="4275698"/>
            <a:ext cx="912884" cy="483829"/>
          </a:xfrm>
          <a:prstGeom prst="rect">
            <a:avLst/>
          </a:prstGeom>
        </p:spPr>
      </p:pic>
      <p:pic>
        <p:nvPicPr>
          <p:cNvPr id="19" name="Picture 18" title="wight DASH">
            <a:extLst>
              <a:ext uri="{FF2B5EF4-FFF2-40B4-BE49-F238E27FC236}">
                <a16:creationId xmlns:a16="http://schemas.microsoft.com/office/drawing/2014/main" id="{5554E725-A43F-584E-BB35-44273885B4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01131" y="2575632"/>
            <a:ext cx="1160108" cy="359633"/>
          </a:xfrm>
          <a:prstGeom prst="rect">
            <a:avLst/>
          </a:prstGeom>
        </p:spPr>
      </p:pic>
      <p:pic>
        <p:nvPicPr>
          <p:cNvPr id="20" name="Picture 19" title="Yellow Door">
            <a:extLst>
              <a:ext uri="{FF2B5EF4-FFF2-40B4-BE49-F238E27FC236}">
                <a16:creationId xmlns:a16="http://schemas.microsoft.com/office/drawing/2014/main" id="{ADE952E2-31AE-734F-8FFE-AF7DDAD5D6A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1510" y="3855628"/>
            <a:ext cx="1106797" cy="503593"/>
          </a:xfrm>
          <a:prstGeom prst="rect">
            <a:avLst/>
          </a:prstGeom>
        </p:spPr>
      </p:pic>
      <p:pic>
        <p:nvPicPr>
          <p:cNvPr id="21" name="Picture 20" title="CIS'ters">
            <a:extLst>
              <a:ext uri="{FF2B5EF4-FFF2-40B4-BE49-F238E27FC236}">
                <a16:creationId xmlns:a16="http://schemas.microsoft.com/office/drawing/2014/main" id="{88E46A52-A4B3-AE44-B658-3FEECD4DE01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6657" y="1283775"/>
            <a:ext cx="1301889" cy="507737"/>
          </a:xfrm>
          <a:prstGeom prst="rect">
            <a:avLst/>
          </a:prstGeom>
        </p:spPr>
      </p:pic>
      <p:pic>
        <p:nvPicPr>
          <p:cNvPr id="22" name="Picture 21" title="family lives">
            <a:extLst>
              <a:ext uri="{FF2B5EF4-FFF2-40B4-BE49-F238E27FC236}">
                <a16:creationId xmlns:a16="http://schemas.microsoft.com/office/drawing/2014/main" id="{A97C2AF1-3A79-B04A-9172-4005D13A38E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40982" y="4314592"/>
            <a:ext cx="1256278" cy="414836"/>
          </a:xfrm>
          <a:prstGeom prst="rect">
            <a:avLst/>
          </a:prstGeom>
        </p:spPr>
      </p:pic>
      <p:pic>
        <p:nvPicPr>
          <p:cNvPr id="23" name="Picture 22" title="Hampshire Cultural Trust">
            <a:extLst>
              <a:ext uri="{FF2B5EF4-FFF2-40B4-BE49-F238E27FC236}">
                <a16:creationId xmlns:a16="http://schemas.microsoft.com/office/drawing/2014/main" id="{E7FCB634-31B8-9D40-9C1B-16C897A0B4F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55675" y="5771977"/>
            <a:ext cx="1097061" cy="397480"/>
          </a:xfrm>
          <a:prstGeom prst="rect">
            <a:avLst/>
          </a:prstGeom>
        </p:spPr>
      </p:pic>
      <p:pic>
        <p:nvPicPr>
          <p:cNvPr id="24" name="Picture 23" title="PARCS">
            <a:extLst>
              <a:ext uri="{FF2B5EF4-FFF2-40B4-BE49-F238E27FC236}">
                <a16:creationId xmlns:a16="http://schemas.microsoft.com/office/drawing/2014/main" id="{341EF75A-1C88-5240-979E-152D655CD24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86191" y="5005098"/>
            <a:ext cx="1040283" cy="496248"/>
          </a:xfrm>
          <a:prstGeom prst="rect">
            <a:avLst/>
          </a:prstGeom>
        </p:spPr>
      </p:pic>
      <p:pic>
        <p:nvPicPr>
          <p:cNvPr id="25" name="Picture 24" title="Prince's Trust">
            <a:extLst>
              <a:ext uri="{FF2B5EF4-FFF2-40B4-BE49-F238E27FC236}">
                <a16:creationId xmlns:a16="http://schemas.microsoft.com/office/drawing/2014/main" id="{4F85156E-F27D-CE48-BCEE-0A63F0295FB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43498" y="1294902"/>
            <a:ext cx="679428" cy="1501290"/>
          </a:xfrm>
          <a:prstGeom prst="rect">
            <a:avLst/>
          </a:prstGeom>
        </p:spPr>
      </p:pic>
      <p:pic>
        <p:nvPicPr>
          <p:cNvPr id="26" name="Picture 25" title="Winchester Youth Counselling">
            <a:extLst>
              <a:ext uri="{FF2B5EF4-FFF2-40B4-BE49-F238E27FC236}">
                <a16:creationId xmlns:a16="http://schemas.microsoft.com/office/drawing/2014/main" id="{F486E841-1DC1-E243-8171-37EAC964979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753625" y="1953610"/>
            <a:ext cx="1451739" cy="342213"/>
          </a:xfrm>
          <a:prstGeom prst="rect">
            <a:avLst/>
          </a:prstGeom>
        </p:spPr>
      </p:pic>
      <p:pic>
        <p:nvPicPr>
          <p:cNvPr id="27" name="Picture 26" title="Winchester Street Reach">
            <a:extLst>
              <a:ext uri="{FF2B5EF4-FFF2-40B4-BE49-F238E27FC236}">
                <a16:creationId xmlns:a16="http://schemas.microsoft.com/office/drawing/2014/main" id="{B582A37B-D8DE-D240-B3D7-16DAB4A50C7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402133" y="2630524"/>
            <a:ext cx="780202" cy="775539"/>
          </a:xfrm>
          <a:prstGeom prst="rect">
            <a:avLst/>
          </a:prstGeom>
        </p:spPr>
      </p:pic>
      <p:pic>
        <p:nvPicPr>
          <p:cNvPr id="28" name="Picture 27" title="Barnardo's">
            <a:extLst>
              <a:ext uri="{FF2B5EF4-FFF2-40B4-BE49-F238E27FC236}">
                <a16:creationId xmlns:a16="http://schemas.microsoft.com/office/drawing/2014/main" id="{38C6636C-B38B-D440-8E5F-E953330AD59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413693" y="3165192"/>
            <a:ext cx="910213" cy="444993"/>
          </a:xfrm>
          <a:prstGeom prst="rect">
            <a:avLst/>
          </a:prstGeom>
        </p:spPr>
      </p:pic>
      <p:pic>
        <p:nvPicPr>
          <p:cNvPr id="29" name="Picture 28" title="Carroll Centre">
            <a:extLst>
              <a:ext uri="{FF2B5EF4-FFF2-40B4-BE49-F238E27FC236}">
                <a16:creationId xmlns:a16="http://schemas.microsoft.com/office/drawing/2014/main" id="{E2722FAE-713E-C44C-81E8-86AE6E53A73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06429" y="1328382"/>
            <a:ext cx="1125384" cy="400304"/>
          </a:xfrm>
          <a:prstGeom prst="rect">
            <a:avLst/>
          </a:prstGeom>
        </p:spPr>
      </p:pic>
      <p:pic>
        <p:nvPicPr>
          <p:cNvPr id="30" name="Picture 29" title="Test Valley Borough Council">
            <a:extLst>
              <a:ext uri="{FF2B5EF4-FFF2-40B4-BE49-F238E27FC236}">
                <a16:creationId xmlns:a16="http://schemas.microsoft.com/office/drawing/2014/main" id="{FA55B9C0-E77E-BE48-A618-1AEA85CB8EE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21502" y="4359221"/>
            <a:ext cx="1014702" cy="271982"/>
          </a:xfrm>
          <a:prstGeom prst="rect">
            <a:avLst/>
          </a:prstGeom>
        </p:spPr>
      </p:pic>
      <p:pic>
        <p:nvPicPr>
          <p:cNvPr id="31" name="Picture 30" title="Street Pastors">
            <a:extLst>
              <a:ext uri="{FF2B5EF4-FFF2-40B4-BE49-F238E27FC236}">
                <a16:creationId xmlns:a16="http://schemas.microsoft.com/office/drawing/2014/main" id="{075F573E-3C13-2346-AA9C-E9A31FFC7E8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489037" y="2889038"/>
            <a:ext cx="760168" cy="532118"/>
          </a:xfrm>
          <a:prstGeom prst="rect">
            <a:avLst/>
          </a:prstGeom>
        </p:spPr>
      </p:pic>
      <p:pic>
        <p:nvPicPr>
          <p:cNvPr id="32" name="Picture 31" title="Safer Portsmouth">
            <a:extLst>
              <a:ext uri="{FF2B5EF4-FFF2-40B4-BE49-F238E27FC236}">
                <a16:creationId xmlns:a16="http://schemas.microsoft.com/office/drawing/2014/main" id="{0DB9A995-F16C-694B-A523-765FAAB044B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05902" y="1130209"/>
            <a:ext cx="1126795" cy="415792"/>
          </a:xfrm>
          <a:prstGeom prst="rect">
            <a:avLst/>
          </a:prstGeom>
        </p:spPr>
      </p:pic>
      <p:pic>
        <p:nvPicPr>
          <p:cNvPr id="35" name="Picture 34" title="Isle of Wight Pride">
            <a:extLst>
              <a:ext uri="{FF2B5EF4-FFF2-40B4-BE49-F238E27FC236}">
                <a16:creationId xmlns:a16="http://schemas.microsoft.com/office/drawing/2014/main" id="{6EF6233D-AF7E-B748-AD25-E47DF8C6968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57364" y="1885066"/>
            <a:ext cx="847643" cy="511509"/>
          </a:xfrm>
          <a:prstGeom prst="rect">
            <a:avLst/>
          </a:prstGeom>
        </p:spPr>
      </p:pic>
      <p:pic>
        <p:nvPicPr>
          <p:cNvPr id="36" name="Picture 35" title="Vision 4 youth">
            <a:extLst>
              <a:ext uri="{FF2B5EF4-FFF2-40B4-BE49-F238E27FC236}">
                <a16:creationId xmlns:a16="http://schemas.microsoft.com/office/drawing/2014/main" id="{DE98ACBF-0A80-1949-8894-CFECCEFA0DF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615397" y="4160063"/>
            <a:ext cx="670181" cy="590977"/>
          </a:xfrm>
          <a:prstGeom prst="rect">
            <a:avLst/>
          </a:prstGeom>
        </p:spPr>
      </p:pic>
      <p:pic>
        <p:nvPicPr>
          <p:cNvPr id="37" name="Picture 36" title="Youth Options">
            <a:extLst>
              <a:ext uri="{FF2B5EF4-FFF2-40B4-BE49-F238E27FC236}">
                <a16:creationId xmlns:a16="http://schemas.microsoft.com/office/drawing/2014/main" id="{24306411-9365-5C46-89A6-AED77A75DEE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166949" y="2323982"/>
            <a:ext cx="1012723" cy="398951"/>
          </a:xfrm>
          <a:prstGeom prst="rect">
            <a:avLst/>
          </a:prstGeom>
        </p:spPr>
      </p:pic>
      <p:pic>
        <p:nvPicPr>
          <p:cNvPr id="38" name="Picture 37" title="Escaping Victimhood">
            <a:extLst>
              <a:ext uri="{FF2B5EF4-FFF2-40B4-BE49-F238E27FC236}">
                <a16:creationId xmlns:a16="http://schemas.microsoft.com/office/drawing/2014/main" id="{3A4DF669-A829-9046-9647-EC472A7F2C0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672359" y="1290634"/>
            <a:ext cx="1017653" cy="406378"/>
          </a:xfrm>
          <a:prstGeom prst="rect">
            <a:avLst/>
          </a:prstGeom>
        </p:spPr>
      </p:pic>
      <p:pic>
        <p:nvPicPr>
          <p:cNvPr id="39" name="Picture 38" title="Society of St James">
            <a:extLst>
              <a:ext uri="{FF2B5EF4-FFF2-40B4-BE49-F238E27FC236}">
                <a16:creationId xmlns:a16="http://schemas.microsoft.com/office/drawing/2014/main" id="{8222F356-C226-AC43-B5A8-10EB7B738B5C}"/>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302650" y="3671248"/>
            <a:ext cx="1132943" cy="365466"/>
          </a:xfrm>
          <a:prstGeom prst="rect">
            <a:avLst/>
          </a:prstGeom>
        </p:spPr>
      </p:pic>
      <p:pic>
        <p:nvPicPr>
          <p:cNvPr id="40" name="Picture 39" title="SSAFA">
            <a:extLst>
              <a:ext uri="{FF2B5EF4-FFF2-40B4-BE49-F238E27FC236}">
                <a16:creationId xmlns:a16="http://schemas.microsoft.com/office/drawing/2014/main" id="{9A1A2E4A-EC60-8D46-AC69-FC053B8B7CE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391195" y="5119675"/>
            <a:ext cx="1209576" cy="266963"/>
          </a:xfrm>
          <a:prstGeom prst="rect">
            <a:avLst/>
          </a:prstGeom>
        </p:spPr>
      </p:pic>
      <p:pic>
        <p:nvPicPr>
          <p:cNvPr id="41" name="Picture 40" title="Learning Links">
            <a:extLst>
              <a:ext uri="{FF2B5EF4-FFF2-40B4-BE49-F238E27FC236}">
                <a16:creationId xmlns:a16="http://schemas.microsoft.com/office/drawing/2014/main" id="{5D63C074-6185-D847-B9B1-437E6976D782}"/>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595636" y="3691304"/>
            <a:ext cx="1171098" cy="214701"/>
          </a:xfrm>
          <a:prstGeom prst="rect">
            <a:avLst/>
          </a:prstGeom>
        </p:spPr>
      </p:pic>
      <p:pic>
        <p:nvPicPr>
          <p:cNvPr id="42" name="Picture 41" title="Southampton City Council">
            <a:extLst>
              <a:ext uri="{FF2B5EF4-FFF2-40B4-BE49-F238E27FC236}">
                <a16:creationId xmlns:a16="http://schemas.microsoft.com/office/drawing/2014/main" id="{DFD73FA5-1EA4-7944-85C0-D85EA6DD806E}"/>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57816" y="3343166"/>
            <a:ext cx="1236576" cy="309144"/>
          </a:xfrm>
          <a:prstGeom prst="rect">
            <a:avLst/>
          </a:prstGeom>
        </p:spPr>
      </p:pic>
      <p:pic>
        <p:nvPicPr>
          <p:cNvPr id="43" name="Picture 42" title="Pompey in the Community">
            <a:extLst>
              <a:ext uri="{FF2B5EF4-FFF2-40B4-BE49-F238E27FC236}">
                <a16:creationId xmlns:a16="http://schemas.microsoft.com/office/drawing/2014/main" id="{98DD4D7B-97C3-9B47-9170-B2CE95D6B085}"/>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236574" y="5010736"/>
            <a:ext cx="438382" cy="484842"/>
          </a:xfrm>
          <a:prstGeom prst="rect">
            <a:avLst/>
          </a:prstGeom>
        </p:spPr>
      </p:pic>
      <p:pic>
        <p:nvPicPr>
          <p:cNvPr id="44" name="Picture 43" title="Changing Tunes">
            <a:extLst>
              <a:ext uri="{FF2B5EF4-FFF2-40B4-BE49-F238E27FC236}">
                <a16:creationId xmlns:a16="http://schemas.microsoft.com/office/drawing/2014/main" id="{61AD7DFC-980B-2849-8CDB-E5EAE80F7B2F}"/>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638452" y="3122749"/>
            <a:ext cx="1085467" cy="369169"/>
          </a:xfrm>
          <a:prstGeom prst="rect">
            <a:avLst/>
          </a:prstGeom>
        </p:spPr>
      </p:pic>
      <p:pic>
        <p:nvPicPr>
          <p:cNvPr id="45" name="Picture 44" title="Saints Foundation">
            <a:extLst>
              <a:ext uri="{FF2B5EF4-FFF2-40B4-BE49-F238E27FC236}">
                <a16:creationId xmlns:a16="http://schemas.microsoft.com/office/drawing/2014/main" id="{5717BDD0-2960-914A-84B3-B375ACE690C2}"/>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5899939" y="2368935"/>
            <a:ext cx="1159111" cy="579556"/>
          </a:xfrm>
          <a:prstGeom prst="rect">
            <a:avLst/>
          </a:prstGeom>
        </p:spPr>
      </p:pic>
      <p:pic>
        <p:nvPicPr>
          <p:cNvPr id="46" name="Picture 45" descr="FGM draft logo for leaflet">
            <a:extLst>
              <a:ext uri="{FF2B5EF4-FFF2-40B4-BE49-F238E27FC236}">
                <a16:creationId xmlns:a16="http://schemas.microsoft.com/office/drawing/2014/main" id="{9E677B47-9D14-BA49-B1F4-25088D17B8EC}"/>
              </a:ext>
            </a:extLst>
          </p:cNvPr>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4407812" y="1844010"/>
            <a:ext cx="922618" cy="861985"/>
          </a:xfrm>
          <a:prstGeom prst="rect">
            <a:avLst/>
          </a:prstGeom>
          <a:noFill/>
          <a:ln>
            <a:noFill/>
          </a:ln>
        </p:spPr>
      </p:pic>
      <p:pic>
        <p:nvPicPr>
          <p:cNvPr id="47" name="Picture 46" title="Neighbourhood Watch">
            <a:extLst>
              <a:ext uri="{FF2B5EF4-FFF2-40B4-BE49-F238E27FC236}">
                <a16:creationId xmlns:a16="http://schemas.microsoft.com/office/drawing/2014/main" id="{F55D5F85-6815-0543-B55E-5801043D5900}"/>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9543498" y="3970240"/>
            <a:ext cx="746035" cy="746035"/>
          </a:xfrm>
          <a:prstGeom prst="rect">
            <a:avLst/>
          </a:prstGeom>
        </p:spPr>
      </p:pic>
      <p:pic>
        <p:nvPicPr>
          <p:cNvPr id="48" name="Picture 47" title="Youth Engagement Team Carroll Centre"/>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0949110" y="1546001"/>
            <a:ext cx="596405" cy="822934"/>
          </a:xfrm>
          <a:prstGeom prst="rect">
            <a:avLst/>
          </a:prstGeom>
        </p:spPr>
      </p:pic>
      <p:pic>
        <p:nvPicPr>
          <p:cNvPr id="49" name="Picture 48" title="Gosport CSP"/>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3177097" y="3951725"/>
            <a:ext cx="928923" cy="928923"/>
          </a:xfrm>
          <a:prstGeom prst="rect">
            <a:avLst/>
          </a:prstGeom>
        </p:spPr>
      </p:pic>
      <p:pic>
        <p:nvPicPr>
          <p:cNvPr id="50" name="Picture 49" title="IOW Council"/>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8877499" y="4876327"/>
            <a:ext cx="1743405" cy="549379"/>
          </a:xfrm>
          <a:prstGeom prst="rect">
            <a:avLst/>
          </a:prstGeom>
        </p:spPr>
      </p:pic>
      <p:pic>
        <p:nvPicPr>
          <p:cNvPr id="51" name="Picture 50" title="IOW Age UK"/>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0773096" y="2854344"/>
            <a:ext cx="1066527" cy="350756"/>
          </a:xfrm>
          <a:prstGeom prst="rect">
            <a:avLst/>
          </a:prstGeom>
        </p:spPr>
      </p:pic>
      <p:pic>
        <p:nvPicPr>
          <p:cNvPr id="52" name="Picture 51" title="Test Valley Partnership"/>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70648" y="4485548"/>
            <a:ext cx="966779" cy="689220"/>
          </a:xfrm>
          <a:prstGeom prst="rect">
            <a:avLst/>
          </a:prstGeom>
        </p:spPr>
      </p:pic>
      <p:pic>
        <p:nvPicPr>
          <p:cNvPr id="53" name="Picture 52" title="Saints Foundation"/>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2252911" y="3410444"/>
            <a:ext cx="1457801" cy="559796"/>
          </a:xfrm>
          <a:prstGeom prst="rect">
            <a:avLst/>
          </a:prstGeom>
        </p:spPr>
      </p:pic>
      <p:pic>
        <p:nvPicPr>
          <p:cNvPr id="54" name="Picture 53" descr="Screen Clipping"/>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0921899" y="4731489"/>
            <a:ext cx="937417" cy="565313"/>
          </a:xfrm>
          <a:prstGeom prst="rect">
            <a:avLst/>
          </a:prstGeom>
        </p:spPr>
      </p:pic>
      <p:pic>
        <p:nvPicPr>
          <p:cNvPr id="55" name="Picture 54" descr="Screen Clipping"/>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8331374" y="5792741"/>
            <a:ext cx="1729844" cy="454907"/>
          </a:xfrm>
          <a:prstGeom prst="rect">
            <a:avLst/>
          </a:prstGeom>
        </p:spPr>
      </p:pic>
      <p:pic>
        <p:nvPicPr>
          <p:cNvPr id="3" name="Picture 2" descr="Screen Clipping"/>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3177098" y="5716791"/>
            <a:ext cx="2072108" cy="584125"/>
          </a:xfrm>
          <a:prstGeom prst="rect">
            <a:avLst/>
          </a:prstGeom>
        </p:spPr>
      </p:pic>
      <p:pic>
        <p:nvPicPr>
          <p:cNvPr id="1026" name="Picture 6" title="Restorative Justice"/>
          <p:cNvPicPr>
            <a:picLocks noChangeAspect="1" noChangeArrowheads="1"/>
          </p:cNvPicPr>
          <p:nvPr/>
        </p:nvPicPr>
        <p:blipFill>
          <a:blip r:embed="rId49" cstate="hqprint">
            <a:extLst>
              <a:ext uri="{28A0092B-C50C-407E-A947-70E740481C1C}">
                <a14:useLocalDpi xmlns:a14="http://schemas.microsoft.com/office/drawing/2010/main" val="0"/>
              </a:ext>
            </a:extLst>
          </a:blip>
          <a:srcRect/>
          <a:stretch>
            <a:fillRect/>
          </a:stretch>
        </p:blipFill>
        <p:spPr bwMode="auto">
          <a:xfrm>
            <a:off x="5835939" y="5711304"/>
            <a:ext cx="1850284" cy="49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075AFEF-5710-2D43-BBFE-59A3AE2C19AA}"/>
              </a:ext>
            </a:extLst>
          </p:cNvPr>
          <p:cNvSpPr>
            <a:spLocks noGrp="1"/>
          </p:cNvSpPr>
          <p:nvPr>
            <p:ph type="title"/>
          </p:nvPr>
        </p:nvSpPr>
        <p:spPr/>
        <p:txBody>
          <a:bodyPr/>
          <a:lstStyle/>
          <a:p>
            <a:r>
              <a:rPr lang="en-GB" dirty="0"/>
              <a:t>WHO WE HAVE WORKED WITH</a:t>
            </a:r>
          </a:p>
        </p:txBody>
      </p:sp>
    </p:spTree>
    <p:extLst>
      <p:ext uri="{BB962C8B-B14F-4D97-AF65-F5344CB8AC3E}">
        <p14:creationId xmlns:p14="http://schemas.microsoft.com/office/powerpoint/2010/main" val="42321372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
            <a:extLst>
              <a:ext uri="{FF2B5EF4-FFF2-40B4-BE49-F238E27FC236}">
                <a16:creationId xmlns:a16="http://schemas.microsoft.com/office/drawing/2014/main" id="{8A55278B-D13A-E64B-85D2-465E32CC1E15}"/>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2"/>
          <p:cNvSpPr>
            <a:spLocks noGrp="1"/>
          </p:cNvSpPr>
          <p:nvPr>
            <p:ph type="title"/>
          </p:nvPr>
        </p:nvSpPr>
        <p:spPr>
          <a:xfrm>
            <a:off x="1973317" y="3691649"/>
            <a:ext cx="10218683" cy="1325563"/>
          </a:xfrm>
        </p:spPr>
        <p:txBody>
          <a:bodyPr>
            <a:normAutofit/>
          </a:bodyPr>
          <a:lstStyle/>
          <a:p>
            <a:r>
              <a:rPr lang="en-GB" sz="3600" dirty="0">
                <a:solidFill>
                  <a:schemeClr val="bg1"/>
                </a:solidFill>
                <a:cs typeface="Gotham Book" pitchFamily="2" charset="0"/>
              </a:rPr>
              <a:t>Engaging the public, partners and stakeholders</a:t>
            </a:r>
            <a:br>
              <a:rPr lang="en-GB" sz="3600" dirty="0">
                <a:solidFill>
                  <a:schemeClr val="bg1"/>
                </a:solidFill>
                <a:cs typeface="Gotham Book" pitchFamily="2" charset="0"/>
              </a:rPr>
            </a:br>
            <a:r>
              <a:rPr lang="en-GB" sz="3600" dirty="0">
                <a:solidFill>
                  <a:schemeClr val="bg1"/>
                </a:solidFill>
                <a:cs typeface="Gotham Book" pitchFamily="2" charset="0"/>
              </a:rPr>
              <a:t>Laura Cadd, Head of Communication and Engagement</a:t>
            </a:r>
            <a:endParaRPr lang="en-US" sz="3600" dirty="0">
              <a:solidFill>
                <a:schemeClr val="bg1"/>
              </a:solidFill>
              <a:cs typeface="Gotham Book" pitchFamily="2" charset="0"/>
            </a:endParaRPr>
          </a:p>
        </p:txBody>
      </p:sp>
    </p:spTree>
    <p:extLst>
      <p:ext uri="{BB962C8B-B14F-4D97-AF65-F5344CB8AC3E}">
        <p14:creationId xmlns:p14="http://schemas.microsoft.com/office/powerpoint/2010/main" val="41618664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PCC website"/>
          <p:cNvPicPr>
            <a:picLocks noChangeAspect="1"/>
          </p:cNvPicPr>
          <p:nvPr/>
        </p:nvPicPr>
        <p:blipFill rotWithShape="1">
          <a:blip r:embed="rId3"/>
          <a:srcRect t="13469" r="1500" b="2281"/>
          <a:stretch/>
        </p:blipFill>
        <p:spPr>
          <a:xfrm>
            <a:off x="5167169" y="1228631"/>
            <a:ext cx="3709952" cy="2538587"/>
          </a:xfrm>
          <a:prstGeom prst="rect">
            <a:avLst/>
          </a:prstGeom>
        </p:spPr>
      </p:pic>
      <p:grpSp>
        <p:nvGrpSpPr>
          <p:cNvPr id="25" name="Group 24" title="PCC LinkedIn"/>
          <p:cNvGrpSpPr/>
          <p:nvPr/>
        </p:nvGrpSpPr>
        <p:grpSpPr>
          <a:xfrm>
            <a:off x="6254674" y="2165653"/>
            <a:ext cx="3610456" cy="2409840"/>
            <a:chOff x="0" y="-499872"/>
            <a:chExt cx="11984736" cy="8363712"/>
          </a:xfrm>
        </p:grpSpPr>
        <p:pic>
          <p:nvPicPr>
            <p:cNvPr id="18" name="Picture 17" title="."/>
            <p:cNvPicPr>
              <a:picLocks noChangeAspect="1"/>
            </p:cNvPicPr>
            <p:nvPr/>
          </p:nvPicPr>
          <p:blipFill rotWithShape="1">
            <a:blip r:embed="rId4"/>
            <a:srcRect t="9718" r="1700" b="4531"/>
            <a:stretch/>
          </p:blipFill>
          <p:spPr>
            <a:xfrm>
              <a:off x="0" y="-499872"/>
              <a:ext cx="11984736" cy="8363712"/>
            </a:xfrm>
            <a:prstGeom prst="rect">
              <a:avLst/>
            </a:prstGeom>
          </p:spPr>
        </p:pic>
        <p:sp>
          <p:nvSpPr>
            <p:cNvPr id="19" name="Oval 18"/>
            <p:cNvSpPr/>
            <p:nvPr/>
          </p:nvSpPr>
          <p:spPr>
            <a:xfrm>
              <a:off x="9080491" y="5216474"/>
              <a:ext cx="704518" cy="7037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9405191" y="-437682"/>
              <a:ext cx="307510" cy="266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8705088" y="6007504"/>
              <a:ext cx="375403" cy="276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7713613" y="3568153"/>
              <a:ext cx="1342494" cy="351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title="PCC Twitter"/>
          <p:cNvPicPr>
            <a:picLocks noChangeAspect="1"/>
          </p:cNvPicPr>
          <p:nvPr/>
        </p:nvPicPr>
        <p:blipFill rotWithShape="1">
          <a:blip r:embed="rId5"/>
          <a:srcRect t="10093" r="2100"/>
          <a:stretch/>
        </p:blipFill>
        <p:spPr>
          <a:xfrm>
            <a:off x="7427924" y="3071560"/>
            <a:ext cx="3833189" cy="2816160"/>
          </a:xfrm>
          <a:prstGeom prst="rect">
            <a:avLst/>
          </a:prstGeom>
        </p:spPr>
      </p:pic>
      <p:grpSp>
        <p:nvGrpSpPr>
          <p:cNvPr id="11" name="Group 10" title="PCC Facebook"/>
          <p:cNvGrpSpPr/>
          <p:nvPr/>
        </p:nvGrpSpPr>
        <p:grpSpPr>
          <a:xfrm>
            <a:off x="8279430" y="4180304"/>
            <a:ext cx="3807017" cy="2401825"/>
            <a:chOff x="7316262" y="3608832"/>
            <a:chExt cx="3807017" cy="2401825"/>
          </a:xfrm>
        </p:grpSpPr>
        <p:pic>
          <p:nvPicPr>
            <p:cNvPr id="7" name="Picture 6" title="."/>
            <p:cNvPicPr>
              <a:picLocks noChangeAspect="1"/>
            </p:cNvPicPr>
            <p:nvPr/>
          </p:nvPicPr>
          <p:blipFill rotWithShape="1">
            <a:blip r:embed="rId6"/>
            <a:srcRect t="21593" r="2100" b="1302"/>
            <a:stretch/>
          </p:blipFill>
          <p:spPr>
            <a:xfrm>
              <a:off x="7316262" y="3608832"/>
              <a:ext cx="3807017" cy="2398672"/>
            </a:xfrm>
            <a:prstGeom prst="rect">
              <a:avLst/>
            </a:prstGeom>
          </p:spPr>
        </p:pic>
        <p:pic>
          <p:nvPicPr>
            <p:cNvPr id="9" name="Picture 8" title="."/>
            <p:cNvPicPr>
              <a:picLocks noChangeAspect="1"/>
            </p:cNvPicPr>
            <p:nvPr/>
          </p:nvPicPr>
          <p:blipFill rotWithShape="1">
            <a:blip r:embed="rId7"/>
            <a:srcRect l="25469" t="32938" r="26276" b="23071"/>
            <a:stretch/>
          </p:blipFill>
          <p:spPr>
            <a:xfrm>
              <a:off x="7889848" y="5303713"/>
              <a:ext cx="969316" cy="706944"/>
            </a:xfrm>
            <a:prstGeom prst="rect">
              <a:avLst/>
            </a:prstGeom>
          </p:spPr>
        </p:pic>
      </p:grpSp>
      <p:sp>
        <p:nvSpPr>
          <p:cNvPr id="3" name="TextBox 2"/>
          <p:cNvSpPr txBox="1"/>
          <p:nvPr/>
        </p:nvSpPr>
        <p:spPr>
          <a:xfrm>
            <a:off x="718201" y="2455886"/>
            <a:ext cx="3909348" cy="2800767"/>
          </a:xfrm>
          <a:prstGeom prst="rect">
            <a:avLst/>
          </a:prstGeom>
          <a:noFill/>
        </p:spPr>
        <p:txBody>
          <a:bodyPr wrap="square" rtlCol="0">
            <a:spAutoFit/>
          </a:bodyPr>
          <a:lstStyle/>
          <a:p>
            <a:r>
              <a:rPr lang="en-GB" sz="2000" dirty="0" smtClean="0">
                <a:solidFill>
                  <a:srgbClr val="0070C0"/>
                </a:solidFill>
              </a:rPr>
              <a:t>We are focussed on reaching every </a:t>
            </a:r>
            <a:r>
              <a:rPr lang="en-GB" sz="2000" dirty="0">
                <a:solidFill>
                  <a:srgbClr val="0070C0"/>
                </a:solidFill>
              </a:rPr>
              <a:t>person </a:t>
            </a:r>
            <a:r>
              <a:rPr lang="en-GB" sz="2000" dirty="0" smtClean="0">
                <a:solidFill>
                  <a:srgbClr val="0070C0"/>
                </a:solidFill>
              </a:rPr>
              <a:t>living, working and travelling in </a:t>
            </a:r>
            <a:r>
              <a:rPr lang="en-GB" sz="2000" dirty="0">
                <a:solidFill>
                  <a:srgbClr val="0070C0"/>
                </a:solidFill>
              </a:rPr>
              <a:t>the Hampshire Constabulary area through integrated, intelligence-led and targeted communication, engagement and marketing activity. </a:t>
            </a:r>
          </a:p>
          <a:p>
            <a:r>
              <a:rPr lang="en-GB" sz="2000" dirty="0">
                <a:solidFill>
                  <a:srgbClr val="0070C0"/>
                </a:solidFill>
              </a:rPr>
              <a:t> </a:t>
            </a:r>
          </a:p>
          <a:p>
            <a:endParaRPr lang="en-GB" dirty="0">
              <a:latin typeface="Helvetica" pitchFamily="2" charset="0"/>
            </a:endParaRPr>
          </a:p>
          <a:p>
            <a:pPr marL="285750" indent="-285750">
              <a:buFont typeface="Arial" panose="020B0604020202020204" pitchFamily="34" charset="0"/>
              <a:buChar char="•"/>
            </a:pPr>
            <a:endParaRPr lang="en-GB" dirty="0">
              <a:latin typeface="Helvetica" pitchFamily="2" charset="0"/>
            </a:endParaRPr>
          </a:p>
        </p:txBody>
      </p:sp>
      <p:sp>
        <p:nvSpPr>
          <p:cNvPr id="2" name="Title 1">
            <a:extLst>
              <a:ext uri="{FF2B5EF4-FFF2-40B4-BE49-F238E27FC236}">
                <a16:creationId xmlns:a16="http://schemas.microsoft.com/office/drawing/2014/main" id="{E54E517D-3A22-6347-ACAE-926B4FCA6EB1}"/>
              </a:ext>
            </a:extLst>
          </p:cNvPr>
          <p:cNvSpPr>
            <a:spLocks noGrp="1"/>
          </p:cNvSpPr>
          <p:nvPr>
            <p:ph type="title"/>
          </p:nvPr>
        </p:nvSpPr>
        <p:spPr>
          <a:xfrm>
            <a:off x="262467" y="278751"/>
            <a:ext cx="10515600" cy="574675"/>
          </a:xfrm>
        </p:spPr>
        <p:txBody>
          <a:bodyPr>
            <a:normAutofit fontScale="90000"/>
          </a:bodyPr>
          <a:lstStyle/>
          <a:p>
            <a:r>
              <a:rPr lang="en-US" sz="2600" dirty="0"/>
              <a:t>PUBLIC ENGAGEMENT, COMMUNICATION AND CONSULTATION</a:t>
            </a:r>
            <a:endParaRPr lang="en-US" sz="2600" dirty="0">
              <a:latin typeface="+mj-lt"/>
            </a:endParaRPr>
          </a:p>
        </p:txBody>
      </p:sp>
    </p:spTree>
    <p:extLst>
      <p:ext uri="{BB962C8B-B14F-4D97-AF65-F5344CB8AC3E}">
        <p14:creationId xmlns:p14="http://schemas.microsoft.com/office/powerpoint/2010/main" val="419823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title="8 CCGs"/>
          <p:cNvSpPr/>
          <p:nvPr/>
        </p:nvSpPr>
        <p:spPr>
          <a:xfrm>
            <a:off x="10322806" y="6367749"/>
            <a:ext cx="583894" cy="269913"/>
          </a:xfrm>
          <a:prstGeom prst="rect">
            <a:avLst/>
          </a:prstGeom>
          <a:solidFill>
            <a:srgbClr val="276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3756751" y="5960124"/>
            <a:ext cx="242372" cy="275421"/>
          </a:xfrm>
          <a:prstGeom prst="rect">
            <a:avLst/>
          </a:prstGeom>
          <a:solidFill>
            <a:srgbClr val="137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Berlin Sans FB Demi" panose="020E0802020502020306" pitchFamily="34" charset="0"/>
              </a:rPr>
              <a:t>2</a:t>
            </a:r>
            <a:endParaRPr lang="en-GB" sz="1600" dirty="0">
              <a:latin typeface="Berlin Sans FB Demi" panose="020E0802020502020306" pitchFamily="34" charset="0"/>
            </a:endParaRPr>
          </a:p>
        </p:txBody>
      </p:sp>
      <p:sp>
        <p:nvSpPr>
          <p:cNvPr id="7" name="Rectangle 6"/>
          <p:cNvSpPr/>
          <p:nvPr/>
        </p:nvSpPr>
        <p:spPr>
          <a:xfrm>
            <a:off x="4859255" y="6235545"/>
            <a:ext cx="792398" cy="176268"/>
          </a:xfrm>
          <a:prstGeom prst="rect">
            <a:avLst/>
          </a:prstGeom>
          <a:solidFill>
            <a:srgbClr val="137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Berlin Sans FB Demi" panose="020E0802020502020306" pitchFamily="34" charset="0"/>
              </a:rPr>
              <a:t>PORTS</a:t>
            </a:r>
            <a:endParaRPr lang="en-GB" sz="1600" dirty="0">
              <a:latin typeface="Berlin Sans FB Demi" panose="020E0802020502020306" pitchFamily="34" charset="0"/>
            </a:endParaRPr>
          </a:p>
        </p:txBody>
      </p:sp>
      <p:sp>
        <p:nvSpPr>
          <p:cNvPr id="8" name="Rectangle 7"/>
          <p:cNvSpPr/>
          <p:nvPr/>
        </p:nvSpPr>
        <p:spPr>
          <a:xfrm>
            <a:off x="9562641" y="2346593"/>
            <a:ext cx="2269475" cy="1487277"/>
          </a:xfrm>
          <a:prstGeom prst="rect">
            <a:avLst/>
          </a:prstGeom>
          <a:solidFill>
            <a:srgbClr val="5AA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Berlin Sans FB Demi" panose="020E0802020502020306" pitchFamily="34" charset="0"/>
              </a:rPr>
              <a:t>641 SCHOOLS</a:t>
            </a:r>
          </a:p>
          <a:p>
            <a:pPr algn="ctr"/>
            <a:r>
              <a:rPr lang="en-GB" dirty="0" smtClean="0">
                <a:latin typeface="Berlin Sans FB Demi" panose="020E0802020502020306" pitchFamily="34" charset="0"/>
              </a:rPr>
              <a:t>59 COLLEGES</a:t>
            </a:r>
          </a:p>
          <a:p>
            <a:pPr algn="ctr"/>
            <a:r>
              <a:rPr lang="en-GB" dirty="0" smtClean="0">
                <a:latin typeface="Berlin Sans FB Demi" panose="020E0802020502020306" pitchFamily="34" charset="0"/>
              </a:rPr>
              <a:t>4 UNIVERSITIES</a:t>
            </a:r>
          </a:p>
          <a:p>
            <a:pPr algn="ctr"/>
            <a:r>
              <a:rPr lang="en-GB" sz="3200" dirty="0" smtClean="0">
                <a:latin typeface="Berlin Sans FB Demi" panose="020E0802020502020306" pitchFamily="34" charset="0"/>
              </a:rPr>
              <a:t>337,000</a:t>
            </a:r>
            <a:r>
              <a:rPr lang="en-GB" sz="2800" dirty="0" smtClean="0">
                <a:latin typeface="Berlin Sans FB Demi" panose="020E0802020502020306" pitchFamily="34" charset="0"/>
              </a:rPr>
              <a:t> STUDENTS</a:t>
            </a:r>
            <a:endParaRPr lang="en-GB" sz="2800" dirty="0">
              <a:latin typeface="Berlin Sans FB Demi" panose="020E0802020502020306" pitchFamily="34" charset="0"/>
            </a:endParaRPr>
          </a:p>
        </p:txBody>
      </p:sp>
      <p:sp>
        <p:nvSpPr>
          <p:cNvPr id="10" name="Rectangle 9"/>
          <p:cNvSpPr/>
          <p:nvPr/>
        </p:nvSpPr>
        <p:spPr>
          <a:xfrm>
            <a:off x="6129052" y="2820318"/>
            <a:ext cx="2990264" cy="912562"/>
          </a:xfrm>
          <a:prstGeom prst="rect">
            <a:avLst/>
          </a:prstGeom>
          <a:solidFill>
            <a:srgbClr val="385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latin typeface="Berlin Sans FB Demi" panose="020E0802020502020306" pitchFamily="34" charset="0"/>
              </a:rPr>
              <a:t>230</a:t>
            </a:r>
            <a:r>
              <a:rPr lang="en-GB" sz="2800" dirty="0" smtClean="0">
                <a:latin typeface="Berlin Sans FB Demi" panose="020E0802020502020306" pitchFamily="34" charset="0"/>
              </a:rPr>
              <a:t> MILES OF COASTLINE</a:t>
            </a:r>
            <a:endParaRPr lang="en-GB" sz="2800" dirty="0">
              <a:latin typeface="Berlin Sans FB Demi" panose="020E0802020502020306" pitchFamily="34" charset="0"/>
            </a:endParaRPr>
          </a:p>
        </p:txBody>
      </p:sp>
      <p:pic>
        <p:nvPicPr>
          <p:cNvPr id="6" name="Picture 5" descr="Timeline&#10;&#10;Description automatically generated">
            <a:extLst>
              <a:ext uri="{FF2B5EF4-FFF2-40B4-BE49-F238E27FC236}">
                <a16:creationId xmlns:a16="http://schemas.microsoft.com/office/drawing/2014/main" id="{A41841CB-431D-5A4D-A298-18A86D1ADC3F}"/>
              </a:ext>
            </a:extLst>
          </p:cNvPr>
          <p:cNvPicPr>
            <a:picLocks noChangeAspect="1"/>
          </p:cNvPicPr>
          <p:nvPr/>
        </p:nvPicPr>
        <p:blipFill rotWithShape="1">
          <a:blip r:embed="rId3">
            <a:extLst>
              <a:ext uri="{28A0092B-C50C-407E-A947-70E740481C1C}">
                <a14:useLocalDpi xmlns:a14="http://schemas.microsoft.com/office/drawing/2010/main" val="0"/>
              </a:ext>
            </a:extLst>
          </a:blip>
          <a:srcRect t="15758"/>
          <a:stretch/>
        </p:blipFill>
        <p:spPr>
          <a:xfrm>
            <a:off x="0" y="1061128"/>
            <a:ext cx="12192000" cy="5777345"/>
          </a:xfrm>
          <a:prstGeom prst="rect">
            <a:avLst/>
          </a:prstGeom>
        </p:spPr>
      </p:pic>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a:t>HAMPSHIRE </a:t>
            </a:r>
            <a:r>
              <a:rPr lang="en-US" dirty="0" smtClean="0"/>
              <a:t>POLICE AND CRIME COMMISSIONERS </a:t>
            </a:r>
            <a:r>
              <a:rPr lang="en-US" dirty="0"/>
              <a:t>AREA</a:t>
            </a:r>
          </a:p>
        </p:txBody>
      </p:sp>
    </p:spTree>
    <p:extLst>
      <p:ext uri="{BB962C8B-B14F-4D97-AF65-F5344CB8AC3E}">
        <p14:creationId xmlns:p14="http://schemas.microsoft.com/office/powerpoint/2010/main" val="10317750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Measurement dashboard YouTube and social media"/>
          <p:cNvPicPr>
            <a:picLocks noChangeAspect="1"/>
          </p:cNvPicPr>
          <p:nvPr/>
        </p:nvPicPr>
        <p:blipFill rotWithShape="1">
          <a:blip r:embed="rId3"/>
          <a:srcRect l="1200" t="15969" r="1500" b="15781"/>
          <a:stretch/>
        </p:blipFill>
        <p:spPr>
          <a:xfrm>
            <a:off x="4554245" y="1331130"/>
            <a:ext cx="5816724" cy="3264061"/>
          </a:xfrm>
          <a:prstGeom prst="rect">
            <a:avLst/>
          </a:prstGeom>
        </p:spPr>
      </p:pic>
      <p:pic>
        <p:nvPicPr>
          <p:cNvPr id="7" name="Picture 6" title="Measurement dashboard: press, events and website"/>
          <p:cNvPicPr>
            <a:picLocks noChangeAspect="1"/>
          </p:cNvPicPr>
          <p:nvPr/>
        </p:nvPicPr>
        <p:blipFill rotWithShape="1">
          <a:blip r:embed="rId4"/>
          <a:srcRect l="1700" t="15969" r="1400" b="16156"/>
          <a:stretch/>
        </p:blipFill>
        <p:spPr>
          <a:xfrm>
            <a:off x="5986046" y="3221849"/>
            <a:ext cx="5732425" cy="3212288"/>
          </a:xfrm>
          <a:prstGeom prst="rect">
            <a:avLst/>
          </a:prstGeom>
        </p:spPr>
      </p:pic>
      <p:pic>
        <p:nvPicPr>
          <p:cNvPr id="6" name="Picture 5" title="Annual measurement dashboard website"/>
          <p:cNvPicPr>
            <a:picLocks noChangeAspect="1"/>
          </p:cNvPicPr>
          <p:nvPr/>
        </p:nvPicPr>
        <p:blipFill rotWithShape="1">
          <a:blip r:embed="rId5"/>
          <a:srcRect l="26400" t="16093" r="26400" b="6032"/>
          <a:stretch/>
        </p:blipFill>
        <p:spPr>
          <a:xfrm>
            <a:off x="675595" y="1331130"/>
            <a:ext cx="3522524" cy="4649433"/>
          </a:xfrm>
          <a:prstGeom prst="rect">
            <a:avLst/>
          </a:prstGeom>
        </p:spPr>
      </p:pic>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sz="2600" dirty="0" smtClean="0"/>
              <a:t>PUBLIC </a:t>
            </a:r>
            <a:r>
              <a:rPr lang="en-US" sz="2600" dirty="0"/>
              <a:t>ENGAGEMENT AND </a:t>
            </a:r>
            <a:r>
              <a:rPr lang="en-US" sz="2600" dirty="0" smtClean="0"/>
              <a:t>COMMUNICATION</a:t>
            </a:r>
            <a:endParaRPr lang="en-US" sz="2600" dirty="0"/>
          </a:p>
        </p:txBody>
      </p:sp>
    </p:spTree>
    <p:extLst>
      <p:ext uri="{BB962C8B-B14F-4D97-AF65-F5344CB8AC3E}">
        <p14:creationId xmlns:p14="http://schemas.microsoft.com/office/powerpoint/2010/main" val="41416133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3836833" y="3981491"/>
            <a:ext cx="822135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effectLst/>
                <a:latin typeface="+mn-lt"/>
                <a:ea typeface="Calibri" panose="020F0502020204030204" pitchFamily="34" charset="0"/>
                <a:cs typeface="Arial" panose="020B0604020202020204" pitchFamily="34" charset="0"/>
              </a:rPr>
              <a:t>Most popular Twitter </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posts: </a:t>
            </a:r>
            <a:endParaRPr kumimoji="0" lang="en-GB" altLang="en-US" sz="1400" b="0" i="0" u="none" strike="noStrike" cap="none" normalizeH="0" baseline="0" dirty="0">
              <a:ln>
                <a:noFill/>
              </a:ln>
              <a:effectLst/>
              <a:latin typeface="+mn-l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hlinkClick r:id="rId3"/>
              </a:rPr>
              <a:t>Password security</a:t>
            </a:r>
            <a:r>
              <a:rPr kumimoji="0" lang="en-GB" altLang="en-US" sz="1400" b="0" i="0" u="none" strike="noStrike" cap="none" normalizeH="0" dirty="0" smtClean="0">
                <a:ln>
                  <a:noFill/>
                </a:ln>
                <a:effectLst/>
                <a:latin typeface="+mn-lt"/>
                <a:ea typeface="Calibri" panose="020F0502020204030204" pitchFamily="34" charset="0"/>
                <a:cs typeface="Arial" panose="020B0604020202020204" pitchFamily="34" charset="0"/>
                <a:hlinkClick r:id="rId3"/>
              </a:rPr>
              <a:t> tips from Hampshire Constabulary (Dec 2020)</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a:ln>
                  <a:noFill/>
                </a:ln>
                <a:effectLst/>
                <a:latin typeface="+mn-lt"/>
                <a:ea typeface="Calibri" panose="020F0502020204030204" pitchFamily="34" charset="0"/>
                <a:cs typeface="Arial" panose="020B0604020202020204" pitchFamily="34" charset="0"/>
              </a:rPr>
              <a:t>(</a:t>
            </a:r>
            <a:r>
              <a:rPr kumimoji="0" lang="en-GB" altLang="en-US" sz="1400" b="1" i="0" u="none" strike="noStrike" cap="none" normalizeH="0" baseline="0" dirty="0" smtClean="0">
                <a:ln>
                  <a:noFill/>
                </a:ln>
                <a:effectLst/>
                <a:latin typeface="+mn-lt"/>
                <a:ea typeface="Calibri" panose="020F0502020204030204" pitchFamily="34" charset="0"/>
                <a:cs typeface="Arial" panose="020B0604020202020204" pitchFamily="34" charset="0"/>
              </a:rPr>
              <a:t>15,570</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a:ln>
                  <a:noFill/>
                </a:ln>
                <a:effectLst/>
                <a:latin typeface="+mn-lt"/>
                <a:ea typeface="Calibri" panose="020F0502020204030204" pitchFamily="34" charset="0"/>
                <a:cs typeface="Arial" panose="020B0604020202020204" pitchFamily="34" charset="0"/>
              </a:rPr>
              <a:t>impressions, </a:t>
            </a:r>
            <a:r>
              <a:rPr kumimoji="0" lang="en-GB" altLang="en-US" sz="1400" b="1" i="0" u="none" strike="noStrike" cap="none" normalizeH="0" baseline="0" dirty="0" smtClean="0">
                <a:ln>
                  <a:noFill/>
                </a:ln>
                <a:effectLst/>
                <a:latin typeface="+mn-lt"/>
                <a:ea typeface="Calibri" panose="020F0502020204030204" pitchFamily="34" charset="0"/>
                <a:cs typeface="Arial" panose="020B0604020202020204" pitchFamily="34" charset="0"/>
              </a:rPr>
              <a:t>53</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a:ln>
                  <a:noFill/>
                </a:ln>
                <a:effectLst/>
                <a:latin typeface="+mn-lt"/>
                <a:ea typeface="Calibri" panose="020F0502020204030204" pitchFamily="34" charset="0"/>
                <a:cs typeface="Arial" panose="020B0604020202020204" pitchFamily="34" charset="0"/>
              </a:rPr>
              <a:t>engagements)</a:t>
            </a:r>
            <a:endParaRPr kumimoji="0" lang="en-GB" altLang="en-US" sz="14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hlinkClick r:id="rId4"/>
              </a:rPr>
              <a:t>Storm Dennis</a:t>
            </a:r>
            <a:r>
              <a:rPr kumimoji="0" lang="en-GB" altLang="en-US" sz="1400" b="0" i="0" u="none" strike="noStrike" cap="none" normalizeH="0" dirty="0" smtClean="0">
                <a:ln>
                  <a:noFill/>
                </a:ln>
                <a:effectLst/>
                <a:latin typeface="+mn-lt"/>
                <a:ea typeface="Calibri" panose="020F0502020204030204" pitchFamily="34" charset="0"/>
                <a:cs typeface="Arial" panose="020B0604020202020204" pitchFamily="34" charset="0"/>
                <a:hlinkClick r:id="rId4"/>
              </a:rPr>
              <a:t> useful numbers (Feb 2020)</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a:ln>
                  <a:noFill/>
                </a:ln>
                <a:effectLst/>
                <a:latin typeface="+mn-lt"/>
                <a:ea typeface="Calibri" panose="020F0502020204030204" pitchFamily="34" charset="0"/>
                <a:cs typeface="Arial" panose="020B0604020202020204" pitchFamily="34" charset="0"/>
              </a:rPr>
              <a:t>(</a:t>
            </a:r>
            <a:r>
              <a:rPr kumimoji="0" lang="en-GB" altLang="en-US" sz="1400" b="1" i="0" u="none" strike="noStrike" cap="none" normalizeH="0" baseline="0" dirty="0" smtClean="0">
                <a:ln>
                  <a:noFill/>
                </a:ln>
                <a:effectLst/>
                <a:latin typeface="+mn-lt"/>
                <a:ea typeface="Calibri" panose="020F0502020204030204" pitchFamily="34" charset="0"/>
                <a:cs typeface="Arial" panose="020B0604020202020204" pitchFamily="34" charset="0"/>
              </a:rPr>
              <a:t>11,863</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a:ln>
                  <a:noFill/>
                </a:ln>
                <a:effectLst/>
                <a:latin typeface="+mn-lt"/>
                <a:ea typeface="Calibri" panose="020F0502020204030204" pitchFamily="34" charset="0"/>
                <a:cs typeface="Arial" panose="020B0604020202020204" pitchFamily="34" charset="0"/>
              </a:rPr>
              <a:t>impressions, </a:t>
            </a:r>
            <a:r>
              <a:rPr kumimoji="0" lang="en-GB" altLang="en-US" sz="1400" b="1" i="0" u="none" strike="noStrike" cap="none" normalizeH="0" baseline="0" dirty="0" smtClean="0">
                <a:ln>
                  <a:noFill/>
                </a:ln>
                <a:effectLst/>
                <a:latin typeface="+mn-lt"/>
                <a:ea typeface="Calibri" panose="020F0502020204030204" pitchFamily="34" charset="0"/>
                <a:cs typeface="Arial" panose="020B0604020202020204" pitchFamily="34" charset="0"/>
              </a:rPr>
              <a:t>322</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a:ln>
                  <a:noFill/>
                </a:ln>
                <a:effectLst/>
                <a:latin typeface="+mn-lt"/>
                <a:ea typeface="Calibri" panose="020F0502020204030204" pitchFamily="34" charset="0"/>
                <a:cs typeface="Arial" panose="020B0604020202020204" pitchFamily="34" charset="0"/>
              </a:rPr>
              <a:t>engagements)</a:t>
            </a:r>
            <a:endParaRPr kumimoji="0" lang="en-GB" altLang="en-US" sz="14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hlinkClick r:id="rId5"/>
              </a:rPr>
              <a:t>Cyber Ambassadors Safer Internet Day (Feb 2020)</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1" i="0" u="none" strike="noStrike" cap="none" normalizeH="0" baseline="0" dirty="0" smtClean="0">
                <a:ln>
                  <a:noFill/>
                </a:ln>
                <a:effectLst/>
                <a:latin typeface="+mn-lt"/>
                <a:ea typeface="Calibri" panose="020F0502020204030204" pitchFamily="34" charset="0"/>
                <a:cs typeface="Arial" panose="020B0604020202020204" pitchFamily="34" charset="0"/>
              </a:rPr>
              <a:t>13,511</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a:ln>
                  <a:noFill/>
                </a:ln>
                <a:effectLst/>
                <a:latin typeface="+mn-lt"/>
                <a:ea typeface="Calibri" panose="020F0502020204030204" pitchFamily="34" charset="0"/>
                <a:cs typeface="Arial" panose="020B0604020202020204" pitchFamily="34" charset="0"/>
              </a:rPr>
              <a:t>impressions, </a:t>
            </a:r>
            <a:r>
              <a:rPr kumimoji="0" lang="en-GB" altLang="en-US" sz="1400" b="1" i="0" u="none" strike="noStrike" cap="none" normalizeH="0" baseline="0" dirty="0" smtClean="0">
                <a:ln>
                  <a:noFill/>
                </a:ln>
                <a:effectLst/>
                <a:latin typeface="+mn-lt"/>
                <a:ea typeface="Calibri" panose="020F0502020204030204" pitchFamily="34" charset="0"/>
                <a:cs typeface="Arial" panose="020B0604020202020204" pitchFamily="34" charset="0"/>
              </a:rPr>
              <a:t>138 </a:t>
            </a:r>
            <a:r>
              <a:rPr kumimoji="0" lang="en-GB" altLang="en-US" sz="1400" b="0" i="0" u="none" strike="noStrike" cap="none" normalizeH="0" baseline="0" dirty="0">
                <a:ln>
                  <a:noFill/>
                </a:ln>
                <a:effectLst/>
                <a:latin typeface="+mn-lt"/>
                <a:ea typeface="Calibri" panose="020F0502020204030204" pitchFamily="34" charset="0"/>
                <a:cs typeface="Arial" panose="020B0604020202020204" pitchFamily="34" charset="0"/>
              </a:rPr>
              <a:t>engagements)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en-US" sz="14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effectLst/>
                <a:latin typeface="+mn-lt"/>
                <a:ea typeface="Calibri" panose="020F0502020204030204" pitchFamily="34" charset="0"/>
                <a:cs typeface="Arial" panose="020B0604020202020204" pitchFamily="34" charset="0"/>
              </a:rPr>
              <a:t>Most popular Facebook posts: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hlinkClick r:id="rId6"/>
              </a:rPr>
              <a:t>Hate crime reporting centres (Oct 2020)</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1" i="0" u="none" strike="noStrike" cap="none" normalizeH="0" baseline="0" dirty="0" smtClean="0">
                <a:ln>
                  <a:noFill/>
                </a:ln>
                <a:effectLst/>
                <a:latin typeface="+mn-lt"/>
                <a:ea typeface="Calibri" panose="020F0502020204030204" pitchFamily="34" charset="0"/>
                <a:cs typeface="Arial" panose="020B0604020202020204" pitchFamily="34" charset="0"/>
              </a:rPr>
              <a:t>33,742</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reach, </a:t>
            </a:r>
            <a:r>
              <a:rPr kumimoji="0" lang="en-GB" altLang="en-US" sz="1400" b="1" i="0" u="none" strike="noStrike" cap="none" normalizeH="0" baseline="0" dirty="0" smtClean="0">
                <a:ln>
                  <a:noFill/>
                </a:ln>
                <a:effectLst/>
                <a:latin typeface="+mn-lt"/>
                <a:ea typeface="Calibri" panose="020F0502020204030204" pitchFamily="34" charset="0"/>
                <a:cs typeface="Arial" panose="020B0604020202020204" pitchFamily="34" charset="0"/>
              </a:rPr>
              <a:t>926</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a:ln>
                  <a:noFill/>
                </a:ln>
                <a:effectLst/>
                <a:latin typeface="+mn-lt"/>
                <a:ea typeface="Calibri" panose="020F0502020204030204" pitchFamily="34" charset="0"/>
                <a:cs typeface="Arial" panose="020B0604020202020204" pitchFamily="34" charset="0"/>
              </a:rPr>
              <a:t>engagements)</a:t>
            </a:r>
            <a:endParaRPr kumimoji="0" lang="en-GB" altLang="en-US" sz="14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hlinkClick r:id="rId7"/>
              </a:rPr>
              <a:t>Police pandemic confidence survey (May 2020)</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1" i="0" u="none" strike="noStrike" cap="none" normalizeH="0" baseline="0" dirty="0" smtClean="0">
                <a:ln>
                  <a:noFill/>
                </a:ln>
                <a:effectLst/>
                <a:latin typeface="+mn-lt"/>
                <a:ea typeface="Calibri" panose="020F0502020204030204" pitchFamily="34" charset="0"/>
                <a:cs typeface="Arial" panose="020B0604020202020204" pitchFamily="34" charset="0"/>
              </a:rPr>
              <a:t>9,277 </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reach, </a:t>
            </a:r>
            <a:r>
              <a:rPr kumimoji="0" lang="en-GB" altLang="en-US" sz="1400" b="1" i="0" u="none" strike="noStrike" cap="none" normalizeH="0" baseline="0" dirty="0" smtClean="0">
                <a:ln>
                  <a:noFill/>
                </a:ln>
                <a:effectLst/>
                <a:latin typeface="+mn-lt"/>
                <a:ea typeface="Calibri" panose="020F0502020204030204" pitchFamily="34" charset="0"/>
                <a:cs typeface="Arial" panose="020B0604020202020204" pitchFamily="34" charset="0"/>
              </a:rPr>
              <a:t>285</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a:ln>
                  <a:noFill/>
                </a:ln>
                <a:effectLst/>
                <a:latin typeface="+mn-lt"/>
                <a:ea typeface="Calibri" panose="020F0502020204030204" pitchFamily="34" charset="0"/>
                <a:cs typeface="Arial" panose="020B0604020202020204" pitchFamily="34" charset="0"/>
              </a:rPr>
              <a:t>engagements)</a:t>
            </a:r>
            <a:endParaRPr kumimoji="0" lang="en-GB" altLang="en-US" sz="14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hlinkClick r:id="rId8"/>
              </a:rPr>
              <a:t>NHS Test &amp; Trace scam warning (Jun</a:t>
            </a:r>
            <a:r>
              <a:rPr kumimoji="0" lang="en-GB" altLang="en-US" sz="1400" b="0" i="0" u="none" strike="noStrike" cap="none" normalizeH="0" dirty="0" smtClean="0">
                <a:ln>
                  <a:noFill/>
                </a:ln>
                <a:effectLst/>
                <a:latin typeface="+mn-lt"/>
                <a:ea typeface="Calibri" panose="020F0502020204030204" pitchFamily="34" charset="0"/>
                <a:cs typeface="Arial" panose="020B0604020202020204" pitchFamily="34" charset="0"/>
                <a:hlinkClick r:id="rId8"/>
              </a:rPr>
              <a:t> 2020)</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1" i="0" u="none" strike="noStrike" cap="none" normalizeH="0" baseline="0" dirty="0" smtClean="0">
                <a:ln>
                  <a:noFill/>
                </a:ln>
                <a:effectLst/>
                <a:latin typeface="+mn-lt"/>
                <a:ea typeface="Calibri" panose="020F0502020204030204" pitchFamily="34" charset="0"/>
                <a:cs typeface="Arial" panose="020B0604020202020204" pitchFamily="34" charset="0"/>
              </a:rPr>
              <a:t>9,074</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reach, </a:t>
            </a:r>
            <a:r>
              <a:rPr kumimoji="0" lang="en-GB" altLang="en-US" sz="1400" b="1" i="0" u="none" strike="noStrike" cap="none" normalizeH="0" baseline="0" dirty="0" smtClean="0">
                <a:ln>
                  <a:noFill/>
                </a:ln>
                <a:effectLst/>
                <a:latin typeface="+mn-lt"/>
                <a:ea typeface="Calibri" panose="020F0502020204030204" pitchFamily="34" charset="0"/>
                <a:cs typeface="Arial" panose="020B0604020202020204" pitchFamily="34" charset="0"/>
              </a:rPr>
              <a:t>217</a:t>
            </a:r>
            <a:r>
              <a:rPr kumimoji="0" lang="en-GB" altLang="en-US" sz="1400" b="0" i="0" u="none" strike="noStrike" cap="none" normalizeH="0" baseline="0" dirty="0" smtClean="0">
                <a:ln>
                  <a:noFill/>
                </a:ln>
                <a:effectLst/>
                <a:latin typeface="+mn-lt"/>
                <a:ea typeface="Calibri" panose="020F0502020204030204" pitchFamily="34" charset="0"/>
                <a:cs typeface="Arial" panose="020B0604020202020204" pitchFamily="34" charset="0"/>
              </a:rPr>
              <a:t> </a:t>
            </a:r>
            <a:r>
              <a:rPr kumimoji="0" lang="en-GB" altLang="en-US" sz="1400" b="0" i="0" u="none" strike="noStrike" cap="none" normalizeH="0" baseline="0" dirty="0">
                <a:ln>
                  <a:noFill/>
                </a:ln>
                <a:effectLst/>
                <a:latin typeface="+mn-lt"/>
                <a:ea typeface="Calibri" panose="020F0502020204030204" pitchFamily="34" charset="0"/>
                <a:cs typeface="Arial" panose="020B0604020202020204" pitchFamily="34" charset="0"/>
              </a:rPr>
              <a:t>engagements)</a:t>
            </a:r>
            <a:endParaRPr kumimoji="0" lang="en-GB" altLang="en-US" sz="1400" b="0" i="0" u="none" strike="noStrike" cap="none" normalizeH="0" baseline="0" dirty="0">
              <a:ln>
                <a:noFill/>
              </a:ln>
              <a:effectLst/>
              <a:latin typeface="+mn-lt"/>
            </a:endParaRPr>
          </a:p>
        </p:txBody>
      </p:sp>
      <p:sp>
        <p:nvSpPr>
          <p:cNvPr id="3" name="TextBox 2"/>
          <p:cNvSpPr txBox="1"/>
          <p:nvPr/>
        </p:nvSpPr>
        <p:spPr>
          <a:xfrm>
            <a:off x="375071" y="4218324"/>
            <a:ext cx="2488896" cy="1600438"/>
          </a:xfrm>
          <a:prstGeom prst="rect">
            <a:avLst/>
          </a:prstGeom>
          <a:noFill/>
        </p:spPr>
        <p:txBody>
          <a:bodyPr wrap="square" rtlCol="0">
            <a:spAutoFit/>
          </a:bodyPr>
          <a:lstStyle/>
          <a:p>
            <a:r>
              <a:rPr lang="en-GB" sz="1400" b="1" i="1" dirty="0"/>
              <a:t>Reach</a:t>
            </a:r>
            <a:r>
              <a:rPr lang="en-GB" sz="1400" i="1" dirty="0"/>
              <a:t> – number of people who </a:t>
            </a:r>
            <a:r>
              <a:rPr lang="en-GB" sz="1400" i="1" dirty="0" smtClean="0"/>
              <a:t>have opportunity to see </a:t>
            </a:r>
            <a:r>
              <a:rPr lang="en-GB" sz="1400" i="1" dirty="0"/>
              <a:t>content</a:t>
            </a:r>
          </a:p>
          <a:p>
            <a:r>
              <a:rPr lang="en-GB" sz="1400" b="1" i="1" dirty="0"/>
              <a:t>Impressions</a:t>
            </a:r>
            <a:r>
              <a:rPr lang="en-GB" sz="1400" i="1" dirty="0"/>
              <a:t> – the number of times your content is displayed</a:t>
            </a:r>
          </a:p>
          <a:p>
            <a:r>
              <a:rPr lang="en-GB" sz="1400" b="1" i="1" dirty="0"/>
              <a:t>Engagement</a:t>
            </a:r>
            <a:r>
              <a:rPr lang="en-GB" sz="1400" i="1" dirty="0"/>
              <a:t> – number of interactions people have with your content</a:t>
            </a:r>
          </a:p>
        </p:txBody>
      </p:sp>
      <p:sp>
        <p:nvSpPr>
          <p:cNvPr id="28" name="Rectangle 27" title=".">
            <a:extLst>
              <a:ext uri="{FF2B5EF4-FFF2-40B4-BE49-F238E27FC236}">
                <a16:creationId xmlns:a16="http://schemas.microsoft.com/office/drawing/2014/main" id="{1415F52F-DADE-7B44-92D6-ABA93D901795}"/>
              </a:ext>
            </a:extLst>
          </p:cNvPr>
          <p:cNvSpPr/>
          <p:nvPr/>
        </p:nvSpPr>
        <p:spPr>
          <a:xfrm>
            <a:off x="9793477" y="1622147"/>
            <a:ext cx="1987886" cy="198788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title=".">
            <a:extLst>
              <a:ext uri="{FF2B5EF4-FFF2-40B4-BE49-F238E27FC236}">
                <a16:creationId xmlns:a16="http://schemas.microsoft.com/office/drawing/2014/main" id="{E1F03285-D34B-5147-ABA0-F96D7ADC3CB5}"/>
              </a:ext>
            </a:extLst>
          </p:cNvPr>
          <p:cNvSpPr/>
          <p:nvPr/>
        </p:nvSpPr>
        <p:spPr>
          <a:xfrm>
            <a:off x="11351100" y="3235696"/>
            <a:ext cx="149092" cy="149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title=".">
            <a:extLst>
              <a:ext uri="{FF2B5EF4-FFF2-40B4-BE49-F238E27FC236}">
                <a16:creationId xmlns:a16="http://schemas.microsoft.com/office/drawing/2014/main" id="{35A62B49-8AE4-D245-A1C3-1D18EA2EB783}"/>
              </a:ext>
            </a:extLst>
          </p:cNvPr>
          <p:cNvSpPr/>
          <p:nvPr/>
        </p:nvSpPr>
        <p:spPr>
          <a:xfrm>
            <a:off x="10760179" y="3235696"/>
            <a:ext cx="149092" cy="149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title=".">
            <a:extLst>
              <a:ext uri="{FF2B5EF4-FFF2-40B4-BE49-F238E27FC236}">
                <a16:creationId xmlns:a16="http://schemas.microsoft.com/office/drawing/2014/main" id="{646204DB-5FF6-C849-BC23-63592CAF1821}"/>
              </a:ext>
            </a:extLst>
          </p:cNvPr>
          <p:cNvSpPr/>
          <p:nvPr/>
        </p:nvSpPr>
        <p:spPr>
          <a:xfrm>
            <a:off x="10100976" y="3235696"/>
            <a:ext cx="149092" cy="14909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36" name="TextBox 35">
            <a:extLst>
              <a:ext uri="{FF2B5EF4-FFF2-40B4-BE49-F238E27FC236}">
                <a16:creationId xmlns:a16="http://schemas.microsoft.com/office/drawing/2014/main" id="{EFE92FB5-4D54-3F4D-8749-2E1D50C140C3}"/>
              </a:ext>
            </a:extLst>
          </p:cNvPr>
          <p:cNvSpPr txBox="1"/>
          <p:nvPr/>
        </p:nvSpPr>
        <p:spPr>
          <a:xfrm>
            <a:off x="9793478" y="1623852"/>
            <a:ext cx="1987886" cy="261610"/>
          </a:xfrm>
          <a:prstGeom prst="rect">
            <a:avLst/>
          </a:prstGeom>
          <a:noFill/>
        </p:spPr>
        <p:txBody>
          <a:bodyPr wrap="square" rtlCol="0">
            <a:spAutoFit/>
          </a:bodyPr>
          <a:lstStyle/>
          <a:p>
            <a:pPr algn="ctr"/>
            <a:r>
              <a:rPr lang="en-US" sz="1100" dirty="0">
                <a:solidFill>
                  <a:schemeClr val="bg1"/>
                </a:solidFill>
              </a:rPr>
              <a:t>Trigger for Coverage</a:t>
            </a:r>
          </a:p>
        </p:txBody>
      </p:sp>
      <p:sp>
        <p:nvSpPr>
          <p:cNvPr id="37" name="TextBox 36">
            <a:extLst>
              <a:ext uri="{FF2B5EF4-FFF2-40B4-BE49-F238E27FC236}">
                <a16:creationId xmlns:a16="http://schemas.microsoft.com/office/drawing/2014/main" id="{92AD1335-A04E-4848-AB46-0080508422B2}"/>
              </a:ext>
            </a:extLst>
          </p:cNvPr>
          <p:cNvSpPr txBox="1"/>
          <p:nvPr/>
        </p:nvSpPr>
        <p:spPr>
          <a:xfrm>
            <a:off x="9793374" y="3379380"/>
            <a:ext cx="738658" cy="215444"/>
          </a:xfrm>
          <a:prstGeom prst="rect">
            <a:avLst/>
          </a:prstGeom>
          <a:noFill/>
        </p:spPr>
        <p:txBody>
          <a:bodyPr wrap="square" rtlCol="0">
            <a:spAutoFit/>
          </a:bodyPr>
          <a:lstStyle/>
          <a:p>
            <a:pPr algn="ctr"/>
            <a:r>
              <a:rPr lang="en-US" sz="800" dirty="0">
                <a:solidFill>
                  <a:schemeClr val="bg1"/>
                </a:solidFill>
              </a:rPr>
              <a:t>Proactive</a:t>
            </a:r>
          </a:p>
        </p:txBody>
      </p:sp>
      <p:sp>
        <p:nvSpPr>
          <p:cNvPr id="38" name="TextBox 37">
            <a:extLst>
              <a:ext uri="{FF2B5EF4-FFF2-40B4-BE49-F238E27FC236}">
                <a16:creationId xmlns:a16="http://schemas.microsoft.com/office/drawing/2014/main" id="{D73EE49A-18A6-F94B-8003-228870DC59D9}"/>
              </a:ext>
            </a:extLst>
          </p:cNvPr>
          <p:cNvSpPr txBox="1"/>
          <p:nvPr/>
        </p:nvSpPr>
        <p:spPr>
          <a:xfrm>
            <a:off x="10448166" y="3379380"/>
            <a:ext cx="738658" cy="215444"/>
          </a:xfrm>
          <a:prstGeom prst="rect">
            <a:avLst/>
          </a:prstGeom>
          <a:noFill/>
        </p:spPr>
        <p:txBody>
          <a:bodyPr wrap="square" rtlCol="0">
            <a:spAutoFit/>
          </a:bodyPr>
          <a:lstStyle/>
          <a:p>
            <a:pPr algn="ctr"/>
            <a:r>
              <a:rPr lang="en-US" sz="800" dirty="0">
                <a:solidFill>
                  <a:schemeClr val="bg1"/>
                </a:solidFill>
              </a:rPr>
              <a:t>Organic</a:t>
            </a:r>
          </a:p>
        </p:txBody>
      </p:sp>
      <p:sp>
        <p:nvSpPr>
          <p:cNvPr id="39" name="TextBox 38">
            <a:extLst>
              <a:ext uri="{FF2B5EF4-FFF2-40B4-BE49-F238E27FC236}">
                <a16:creationId xmlns:a16="http://schemas.microsoft.com/office/drawing/2014/main" id="{F3475A01-97D4-B347-9032-4B98BE1533BB}"/>
              </a:ext>
            </a:extLst>
          </p:cNvPr>
          <p:cNvSpPr txBox="1"/>
          <p:nvPr/>
        </p:nvSpPr>
        <p:spPr>
          <a:xfrm>
            <a:off x="11067334" y="3379380"/>
            <a:ext cx="738658" cy="215444"/>
          </a:xfrm>
          <a:prstGeom prst="rect">
            <a:avLst/>
          </a:prstGeom>
          <a:noFill/>
        </p:spPr>
        <p:txBody>
          <a:bodyPr wrap="square" rtlCol="0">
            <a:spAutoFit/>
          </a:bodyPr>
          <a:lstStyle/>
          <a:p>
            <a:pPr algn="ctr"/>
            <a:r>
              <a:rPr lang="en-US" sz="800" dirty="0">
                <a:solidFill>
                  <a:schemeClr val="bg1"/>
                </a:solidFill>
              </a:rPr>
              <a:t>Reactive</a:t>
            </a:r>
          </a:p>
        </p:txBody>
      </p:sp>
      <p:sp>
        <p:nvSpPr>
          <p:cNvPr id="40" name="TextBox 39">
            <a:extLst>
              <a:ext uri="{FF2B5EF4-FFF2-40B4-BE49-F238E27FC236}">
                <a16:creationId xmlns:a16="http://schemas.microsoft.com/office/drawing/2014/main" id="{46821B55-A408-8D4A-B51D-0B3CA898131B}"/>
              </a:ext>
            </a:extLst>
          </p:cNvPr>
          <p:cNvSpPr txBox="1"/>
          <p:nvPr/>
        </p:nvSpPr>
        <p:spPr>
          <a:xfrm>
            <a:off x="9838792" y="2007623"/>
            <a:ext cx="738658" cy="215444"/>
          </a:xfrm>
          <a:prstGeom prst="rect">
            <a:avLst/>
          </a:prstGeom>
          <a:noFill/>
        </p:spPr>
        <p:txBody>
          <a:bodyPr wrap="square" rtlCol="0">
            <a:spAutoFit/>
          </a:bodyPr>
          <a:lstStyle/>
          <a:p>
            <a:pPr algn="ctr"/>
            <a:r>
              <a:rPr lang="en-US" sz="800" dirty="0">
                <a:solidFill>
                  <a:schemeClr val="bg1"/>
                </a:solidFill>
              </a:rPr>
              <a:t>19.7%</a:t>
            </a:r>
          </a:p>
        </p:txBody>
      </p:sp>
      <p:sp>
        <p:nvSpPr>
          <p:cNvPr id="41" name="TextBox 40">
            <a:extLst>
              <a:ext uri="{FF2B5EF4-FFF2-40B4-BE49-F238E27FC236}">
                <a16:creationId xmlns:a16="http://schemas.microsoft.com/office/drawing/2014/main" id="{B5CD2B40-6A3C-D44D-888D-EA7A760C1FD7}"/>
              </a:ext>
            </a:extLst>
          </p:cNvPr>
          <p:cNvSpPr txBox="1"/>
          <p:nvPr/>
        </p:nvSpPr>
        <p:spPr>
          <a:xfrm>
            <a:off x="9784922" y="2789292"/>
            <a:ext cx="738658" cy="215444"/>
          </a:xfrm>
          <a:prstGeom prst="rect">
            <a:avLst/>
          </a:prstGeom>
          <a:noFill/>
        </p:spPr>
        <p:txBody>
          <a:bodyPr wrap="square" rtlCol="0">
            <a:spAutoFit/>
          </a:bodyPr>
          <a:lstStyle/>
          <a:p>
            <a:pPr algn="ctr"/>
            <a:r>
              <a:rPr lang="en-US" sz="800" dirty="0">
                <a:solidFill>
                  <a:schemeClr val="bg1"/>
                </a:solidFill>
              </a:rPr>
              <a:t>28.8%</a:t>
            </a:r>
          </a:p>
        </p:txBody>
      </p:sp>
      <p:sp>
        <p:nvSpPr>
          <p:cNvPr id="42" name="TextBox 41">
            <a:extLst>
              <a:ext uri="{FF2B5EF4-FFF2-40B4-BE49-F238E27FC236}">
                <a16:creationId xmlns:a16="http://schemas.microsoft.com/office/drawing/2014/main" id="{6A096B2A-E56B-EB40-A2BF-3803B97CC2A2}"/>
              </a:ext>
            </a:extLst>
          </p:cNvPr>
          <p:cNvSpPr txBox="1"/>
          <p:nvPr/>
        </p:nvSpPr>
        <p:spPr>
          <a:xfrm>
            <a:off x="11128149" y="2595983"/>
            <a:ext cx="738658" cy="215444"/>
          </a:xfrm>
          <a:prstGeom prst="rect">
            <a:avLst/>
          </a:prstGeom>
          <a:noFill/>
        </p:spPr>
        <p:txBody>
          <a:bodyPr wrap="square" rtlCol="0">
            <a:spAutoFit/>
          </a:bodyPr>
          <a:lstStyle/>
          <a:p>
            <a:pPr algn="ctr"/>
            <a:r>
              <a:rPr lang="en-US" sz="800" dirty="0">
                <a:solidFill>
                  <a:schemeClr val="bg1"/>
                </a:solidFill>
              </a:rPr>
              <a:t>51.5%</a:t>
            </a:r>
          </a:p>
        </p:txBody>
      </p:sp>
      <p:graphicFrame>
        <p:nvGraphicFramePr>
          <p:cNvPr id="32" name="Chart 31" title="Press proactivity measurement">
            <a:extLst>
              <a:ext uri="{FF2B5EF4-FFF2-40B4-BE49-F238E27FC236}">
                <a16:creationId xmlns:a16="http://schemas.microsoft.com/office/drawing/2014/main" id="{C4325538-2AEE-384D-82A2-F641AEBAFE59}"/>
              </a:ext>
            </a:extLst>
          </p:cNvPr>
          <p:cNvGraphicFramePr/>
          <p:nvPr>
            <p:extLst>
              <p:ext uri="{D42A27DB-BD31-4B8C-83A1-F6EECF244321}">
                <p14:modId xmlns:p14="http://schemas.microsoft.com/office/powerpoint/2010/main" val="2323800438"/>
              </p:ext>
            </p:extLst>
          </p:nvPr>
        </p:nvGraphicFramePr>
        <p:xfrm>
          <a:off x="10046127" y="1816890"/>
          <a:ext cx="1478488" cy="1455871"/>
        </p:xfrm>
        <a:graphic>
          <a:graphicData uri="http://schemas.openxmlformats.org/drawingml/2006/chart">
            <c:chart xmlns:c="http://schemas.openxmlformats.org/drawingml/2006/chart" xmlns:r="http://schemas.openxmlformats.org/officeDocument/2006/relationships" r:id="rId9"/>
          </a:graphicData>
        </a:graphic>
      </p:graphicFrame>
      <p:sp>
        <p:nvSpPr>
          <p:cNvPr id="43" name="Rectangle 42">
            <a:extLst>
              <a:ext uri="{FF2B5EF4-FFF2-40B4-BE49-F238E27FC236}">
                <a16:creationId xmlns:a16="http://schemas.microsoft.com/office/drawing/2014/main" id="{CC01FD87-C159-ED4E-A35A-C2CB90688AED}"/>
              </a:ext>
            </a:extLst>
          </p:cNvPr>
          <p:cNvSpPr/>
          <p:nvPr/>
        </p:nvSpPr>
        <p:spPr>
          <a:xfrm>
            <a:off x="7509068" y="1627737"/>
            <a:ext cx="1998843" cy="19988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Total News </a:t>
            </a:r>
            <a:r>
              <a:rPr lang="en-US" sz="1400" dirty="0" smtClean="0"/>
              <a:t>Value</a:t>
            </a:r>
          </a:p>
          <a:p>
            <a:pPr algn="ctr"/>
            <a:r>
              <a:rPr lang="en-US" sz="1200" dirty="0"/>
              <a:t>(since Sept 17) </a:t>
            </a:r>
            <a:br>
              <a:rPr lang="en-US" sz="1200" dirty="0"/>
            </a:br>
            <a:r>
              <a:rPr lang="en-US" sz="1400" dirty="0"/>
              <a:t> </a:t>
            </a:r>
            <a:br>
              <a:rPr lang="en-US" sz="1400" dirty="0"/>
            </a:br>
            <a:r>
              <a:rPr lang="en-US" sz="2000" b="1" dirty="0" smtClean="0"/>
              <a:t>£4.9M</a:t>
            </a:r>
            <a:endParaRPr lang="en-US" sz="2000" b="1" dirty="0"/>
          </a:p>
        </p:txBody>
      </p:sp>
      <p:sp>
        <p:nvSpPr>
          <p:cNvPr id="27" name="Rectangle 26">
            <a:extLst>
              <a:ext uri="{FF2B5EF4-FFF2-40B4-BE49-F238E27FC236}">
                <a16:creationId xmlns:a16="http://schemas.microsoft.com/office/drawing/2014/main" id="{AC0BE77E-6690-2747-B18C-DB40C71FCB08}"/>
              </a:ext>
            </a:extLst>
          </p:cNvPr>
          <p:cNvSpPr/>
          <p:nvPr/>
        </p:nvSpPr>
        <p:spPr>
          <a:xfrm>
            <a:off x="5164640" y="1648151"/>
            <a:ext cx="1989866" cy="19898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Total News </a:t>
            </a:r>
            <a:r>
              <a:rPr lang="en-US" sz="1400" dirty="0" smtClean="0"/>
              <a:t>Reach </a:t>
            </a:r>
          </a:p>
          <a:p>
            <a:pPr algn="ctr"/>
            <a:r>
              <a:rPr lang="en-US" sz="1200" dirty="0" smtClean="0"/>
              <a:t>(since Sept 17) </a:t>
            </a:r>
            <a:r>
              <a:rPr lang="en-US" sz="1200" dirty="0"/>
              <a:t/>
            </a:r>
            <a:br>
              <a:rPr lang="en-US" sz="1200" dirty="0"/>
            </a:br>
            <a:r>
              <a:rPr lang="en-US" sz="1200" dirty="0"/>
              <a:t/>
            </a:r>
            <a:br>
              <a:rPr lang="en-US" sz="1200" dirty="0"/>
            </a:br>
            <a:r>
              <a:rPr lang="en-US" sz="2000" b="1" dirty="0" smtClean="0"/>
              <a:t>112M</a:t>
            </a:r>
            <a:endParaRPr lang="en-US" sz="2000" b="1" dirty="0"/>
          </a:p>
        </p:txBody>
      </p:sp>
      <p:sp>
        <p:nvSpPr>
          <p:cNvPr id="44" name="Rectangle 43">
            <a:extLst>
              <a:ext uri="{FF2B5EF4-FFF2-40B4-BE49-F238E27FC236}">
                <a16:creationId xmlns:a16="http://schemas.microsoft.com/office/drawing/2014/main" id="{9B2C7FC5-38CF-434D-9181-4B0C8D412E75}"/>
              </a:ext>
            </a:extLst>
          </p:cNvPr>
          <p:cNvSpPr/>
          <p:nvPr/>
        </p:nvSpPr>
        <p:spPr>
          <a:xfrm>
            <a:off x="2810217" y="1627737"/>
            <a:ext cx="1994028" cy="19940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Average number of </a:t>
            </a:r>
            <a:r>
              <a:rPr lang="en-US" sz="1400" dirty="0" smtClean="0"/>
              <a:t>articles </a:t>
            </a:r>
            <a:r>
              <a:rPr lang="en-US" sz="1400" dirty="0"/>
              <a:t>per month </a:t>
            </a:r>
            <a:br>
              <a:rPr lang="en-US" sz="1400" dirty="0"/>
            </a:br>
            <a:r>
              <a:rPr lang="en-US" sz="1400" dirty="0"/>
              <a:t/>
            </a:r>
            <a:br>
              <a:rPr lang="en-US" sz="1400" dirty="0"/>
            </a:br>
            <a:r>
              <a:rPr lang="en-US" sz="2000" b="1" dirty="0" smtClean="0"/>
              <a:t>109</a:t>
            </a:r>
            <a:endParaRPr lang="en-US" sz="2000" b="1" dirty="0"/>
          </a:p>
        </p:txBody>
      </p:sp>
      <p:sp>
        <p:nvSpPr>
          <p:cNvPr id="20" name="Rectangle 19">
            <a:extLst>
              <a:ext uri="{FF2B5EF4-FFF2-40B4-BE49-F238E27FC236}">
                <a16:creationId xmlns:a16="http://schemas.microsoft.com/office/drawing/2014/main" id="{9B2C7FC5-38CF-434D-9181-4B0C8D412E75}"/>
              </a:ext>
            </a:extLst>
          </p:cNvPr>
          <p:cNvSpPr/>
          <p:nvPr/>
        </p:nvSpPr>
        <p:spPr>
          <a:xfrm>
            <a:off x="477296" y="1634353"/>
            <a:ext cx="1994028" cy="19940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Website visits</a:t>
            </a:r>
          </a:p>
          <a:p>
            <a:pPr algn="ctr"/>
            <a:r>
              <a:rPr lang="en-US" sz="1200" dirty="0"/>
              <a:t>(since Sept 17)</a:t>
            </a:r>
            <a:r>
              <a:rPr lang="en-US" sz="1400" dirty="0"/>
              <a:t/>
            </a:r>
            <a:br>
              <a:rPr lang="en-US" sz="1400" dirty="0"/>
            </a:br>
            <a:r>
              <a:rPr lang="en-US" sz="1400" dirty="0"/>
              <a:t/>
            </a:r>
            <a:br>
              <a:rPr lang="en-US" sz="1400" dirty="0"/>
            </a:br>
            <a:r>
              <a:rPr lang="en-GB" sz="2000" b="1" dirty="0" smtClean="0"/>
              <a:t>353k</a:t>
            </a:r>
            <a:endParaRPr lang="en-US" sz="2000" b="1" dirty="0"/>
          </a:p>
        </p:txBody>
      </p:sp>
      <p:sp>
        <p:nvSpPr>
          <p:cNvPr id="2" name="Title 1">
            <a:extLst>
              <a:ext uri="{FF2B5EF4-FFF2-40B4-BE49-F238E27FC236}">
                <a16:creationId xmlns:a16="http://schemas.microsoft.com/office/drawing/2014/main" id="{E54E517D-3A22-6347-ACAE-926B4FCA6EB1}"/>
              </a:ext>
            </a:extLst>
          </p:cNvPr>
          <p:cNvSpPr>
            <a:spLocks noGrp="1"/>
          </p:cNvSpPr>
          <p:nvPr>
            <p:ph type="title"/>
          </p:nvPr>
        </p:nvSpPr>
        <p:spPr>
          <a:xfrm>
            <a:off x="262467" y="278751"/>
            <a:ext cx="10515600" cy="574675"/>
          </a:xfrm>
        </p:spPr>
        <p:txBody>
          <a:bodyPr>
            <a:normAutofit/>
          </a:bodyPr>
          <a:lstStyle/>
          <a:p>
            <a:r>
              <a:rPr lang="en-US" sz="2600" dirty="0">
                <a:latin typeface="+mj-lt"/>
              </a:rPr>
              <a:t>DIGITAL AND TRADITIONAL MEDIA </a:t>
            </a:r>
            <a:r>
              <a:rPr lang="en-US" sz="2600" dirty="0" smtClean="0">
                <a:latin typeface="+mj-lt"/>
              </a:rPr>
              <a:t>REACH </a:t>
            </a:r>
            <a:endParaRPr lang="en-US" sz="1800" dirty="0">
              <a:latin typeface="+mj-lt"/>
            </a:endParaRPr>
          </a:p>
        </p:txBody>
      </p:sp>
    </p:spTree>
    <p:extLst>
      <p:ext uri="{BB962C8B-B14F-4D97-AF65-F5344CB8AC3E}">
        <p14:creationId xmlns:p14="http://schemas.microsoft.com/office/powerpoint/2010/main" val="19917964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title="."/>
          <p:cNvSpPr/>
          <p:nvPr/>
        </p:nvSpPr>
        <p:spPr>
          <a:xfrm>
            <a:off x="9144000" y="2901793"/>
            <a:ext cx="2593905" cy="3142747"/>
          </a:xfrm>
          <a:prstGeom prst="rect">
            <a:avLst/>
          </a:prstGeom>
          <a:solidFill>
            <a:schemeClr val="accent1">
              <a:lumMod val="20000"/>
              <a:lumOff val="80000"/>
            </a:schemeClr>
          </a:solid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
          <p:cNvSpPr/>
          <p:nvPr/>
        </p:nvSpPr>
        <p:spPr>
          <a:xfrm>
            <a:off x="9144000" y="1325748"/>
            <a:ext cx="2593908" cy="1427586"/>
          </a:xfrm>
          <a:prstGeom prst="rect">
            <a:avLst/>
          </a:prstGeom>
          <a:solidFill>
            <a:schemeClr val="accent1">
              <a:lumMod val="20000"/>
              <a:lumOff val="80000"/>
            </a:schemeClr>
          </a:solid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488241" y="1646777"/>
            <a:ext cx="1905422" cy="461665"/>
          </a:xfrm>
          <a:prstGeom prst="rect">
            <a:avLst/>
          </a:prstGeom>
        </p:spPr>
        <p:txBody>
          <a:bodyPr wrap="square">
            <a:spAutoFit/>
          </a:bodyPr>
          <a:lstStyle/>
          <a:p>
            <a:pPr algn="ctr"/>
            <a:r>
              <a:rPr lang="en-GB" sz="2400" dirty="0" smtClean="0">
                <a:solidFill>
                  <a:srgbClr val="343D47"/>
                </a:solidFill>
              </a:rPr>
              <a:t>Community</a:t>
            </a:r>
            <a:endParaRPr lang="en-GB" sz="2400" dirty="0">
              <a:solidFill>
                <a:srgbClr val="343D47"/>
              </a:solidFill>
            </a:endParaRPr>
          </a:p>
        </p:txBody>
      </p:sp>
      <p:sp>
        <p:nvSpPr>
          <p:cNvPr id="13" name="Rectangle 12" title="."/>
          <p:cNvSpPr/>
          <p:nvPr/>
        </p:nvSpPr>
        <p:spPr>
          <a:xfrm>
            <a:off x="6063685" y="2949556"/>
            <a:ext cx="2737460" cy="3094984"/>
          </a:xfrm>
          <a:prstGeom prst="rect">
            <a:avLst/>
          </a:prstGeom>
          <a:solidFill>
            <a:schemeClr val="accent1">
              <a:lumMod val="20000"/>
              <a:lumOff val="80000"/>
            </a:schemeClr>
          </a:solid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53050" y="2639705"/>
            <a:ext cx="2871179" cy="4678204"/>
          </a:xfrm>
          <a:prstGeom prst="rect">
            <a:avLst/>
          </a:prstGeom>
        </p:spPr>
        <p:txBody>
          <a:bodyPr wrap="square">
            <a:spAutoFit/>
          </a:bodyPr>
          <a:lstStyle/>
          <a:p>
            <a:pPr algn="ctr"/>
            <a:endParaRPr lang="en-GB" sz="2000" dirty="0" smtClean="0">
              <a:solidFill>
                <a:srgbClr val="343D47"/>
              </a:solidFill>
            </a:endParaRPr>
          </a:p>
          <a:p>
            <a:pPr marL="342900" indent="-342900">
              <a:buFont typeface="Arial" panose="020B0604020202020204" pitchFamily="34" charset="0"/>
              <a:buChar char="•"/>
            </a:pPr>
            <a:r>
              <a:rPr lang="en-GB" sz="1400" dirty="0" smtClean="0">
                <a:solidFill>
                  <a:srgbClr val="343D47"/>
                </a:solidFill>
              </a:rPr>
              <a:t>Community Safety Partnerships</a:t>
            </a:r>
          </a:p>
          <a:p>
            <a:pPr marL="342900" indent="-342900">
              <a:buFont typeface="Arial" panose="020B0604020202020204" pitchFamily="34" charset="0"/>
              <a:buChar char="•"/>
            </a:pPr>
            <a:r>
              <a:rPr lang="en-GB" sz="1400" dirty="0" smtClean="0">
                <a:solidFill>
                  <a:srgbClr val="343D47"/>
                </a:solidFill>
              </a:rPr>
              <a:t>Commissioned partners and grant recipients</a:t>
            </a:r>
          </a:p>
          <a:p>
            <a:pPr marL="342900" indent="-342900">
              <a:buFont typeface="Arial" panose="020B0604020202020204" pitchFamily="34" charset="0"/>
              <a:buChar char="•"/>
            </a:pPr>
            <a:r>
              <a:rPr lang="en-GB" sz="1400" dirty="0" smtClean="0">
                <a:solidFill>
                  <a:srgbClr val="343D47"/>
                </a:solidFill>
              </a:rPr>
              <a:t>Safer Hampshire Business Partnership</a:t>
            </a:r>
          </a:p>
          <a:p>
            <a:pPr marL="342900" indent="-342900">
              <a:buFont typeface="Arial" panose="020B0604020202020204" pitchFamily="34" charset="0"/>
              <a:buChar char="•"/>
            </a:pPr>
            <a:r>
              <a:rPr lang="en-GB" sz="1400" dirty="0" smtClean="0">
                <a:solidFill>
                  <a:srgbClr val="343D47"/>
                </a:solidFill>
              </a:rPr>
              <a:t>Health and Wellbeing Board</a:t>
            </a:r>
          </a:p>
          <a:p>
            <a:pPr marL="342900" indent="-342900">
              <a:buFont typeface="Arial" panose="020B0604020202020204" pitchFamily="34" charset="0"/>
              <a:buChar char="•"/>
            </a:pPr>
            <a:r>
              <a:rPr lang="en-GB" sz="1400" dirty="0" smtClean="0">
                <a:solidFill>
                  <a:srgbClr val="343D47"/>
                </a:solidFill>
              </a:rPr>
              <a:t>Integrated Public Services </a:t>
            </a:r>
            <a:r>
              <a:rPr lang="en-GB" sz="1400" dirty="0" err="1" smtClean="0">
                <a:solidFill>
                  <a:srgbClr val="343D47"/>
                </a:solidFill>
              </a:rPr>
              <a:t>Brd</a:t>
            </a:r>
            <a:endParaRPr lang="en-GB" sz="1400" dirty="0" smtClean="0">
              <a:solidFill>
                <a:srgbClr val="343D47"/>
              </a:solidFill>
            </a:endParaRPr>
          </a:p>
          <a:p>
            <a:pPr marL="342900" indent="-342900">
              <a:buFont typeface="Arial" panose="020B0604020202020204" pitchFamily="34" charset="0"/>
              <a:buChar char="•"/>
            </a:pPr>
            <a:r>
              <a:rPr lang="en-GB" sz="1400" dirty="0" smtClean="0">
                <a:solidFill>
                  <a:srgbClr val="343D47"/>
                </a:solidFill>
              </a:rPr>
              <a:t>Hampshire Fire and Rescue</a:t>
            </a:r>
          </a:p>
          <a:p>
            <a:pPr marL="342900" indent="-342900">
              <a:buFont typeface="Arial" panose="020B0604020202020204" pitchFamily="34" charset="0"/>
              <a:buChar char="•"/>
            </a:pPr>
            <a:r>
              <a:rPr lang="en-GB" sz="1400" dirty="0" smtClean="0">
                <a:solidFill>
                  <a:srgbClr val="343D47"/>
                </a:solidFill>
              </a:rPr>
              <a:t>Hate Crime Network</a:t>
            </a:r>
          </a:p>
          <a:p>
            <a:pPr marL="342900" indent="-342900">
              <a:buFont typeface="Arial" panose="020B0604020202020204" pitchFamily="34" charset="0"/>
              <a:buChar char="•"/>
            </a:pPr>
            <a:r>
              <a:rPr lang="en-GB" sz="1400" dirty="0" smtClean="0"/>
              <a:t>Restorative </a:t>
            </a:r>
            <a:r>
              <a:rPr lang="en-GB" sz="1400" dirty="0"/>
              <a:t>Justice Programme </a:t>
            </a:r>
            <a:r>
              <a:rPr lang="en-GB" sz="1400" dirty="0" smtClean="0"/>
              <a:t>Board</a:t>
            </a:r>
          </a:p>
          <a:p>
            <a:pPr marL="342900" indent="-342900">
              <a:buFont typeface="Arial" panose="020B0604020202020204" pitchFamily="34" charset="0"/>
              <a:buChar char="•"/>
            </a:pPr>
            <a:r>
              <a:rPr lang="en-GB" sz="1400" dirty="0" smtClean="0"/>
              <a:t>TVP/Hants Collaboration Board</a:t>
            </a:r>
          </a:p>
          <a:p>
            <a:pPr marL="342900" indent="-342900">
              <a:buFont typeface="Arial" panose="020B0604020202020204" pitchFamily="34" charset="0"/>
              <a:buChar char="•"/>
            </a:pPr>
            <a:r>
              <a:rPr lang="en-GB" sz="1400" dirty="0" smtClean="0"/>
              <a:t>Country Land Association</a:t>
            </a:r>
          </a:p>
          <a:p>
            <a:pPr marL="342900" indent="-342900">
              <a:buFont typeface="Arial" panose="020B0604020202020204" pitchFamily="34" charset="0"/>
              <a:buChar char="•"/>
            </a:pPr>
            <a:r>
              <a:rPr lang="en-GB" sz="1400" dirty="0" smtClean="0"/>
              <a:t>Modern Slavery Partnership</a:t>
            </a:r>
          </a:p>
          <a:p>
            <a:endParaRPr lang="en-GB" sz="1400" dirty="0"/>
          </a:p>
          <a:p>
            <a:r>
              <a:rPr lang="en-GB" sz="1400" dirty="0"/>
              <a:t> </a:t>
            </a:r>
            <a:endParaRPr lang="en-GB" dirty="0">
              <a:solidFill>
                <a:prstClr val="black"/>
              </a:solidFill>
            </a:endParaRPr>
          </a:p>
          <a:p>
            <a:pPr marL="342900" indent="-342900">
              <a:buFont typeface="Arial" panose="020B0604020202020204" pitchFamily="34" charset="0"/>
              <a:buChar char="•"/>
            </a:pPr>
            <a:endParaRPr lang="en-GB" sz="1400" dirty="0" smtClean="0">
              <a:solidFill>
                <a:srgbClr val="343D47"/>
              </a:solidFill>
            </a:endParaRPr>
          </a:p>
          <a:p>
            <a:pPr marL="342900" indent="-342900">
              <a:buFont typeface="Arial" panose="020B0604020202020204" pitchFamily="34" charset="0"/>
              <a:buChar char="•"/>
            </a:pPr>
            <a:endParaRPr lang="en-GB" sz="2000" dirty="0" smtClean="0">
              <a:solidFill>
                <a:srgbClr val="343D47"/>
              </a:solidFill>
            </a:endParaRPr>
          </a:p>
          <a:p>
            <a:pPr marL="342900" indent="-342900">
              <a:buFont typeface="Arial" panose="020B0604020202020204" pitchFamily="34" charset="0"/>
              <a:buChar char="•"/>
            </a:pPr>
            <a:endParaRPr lang="en-GB" sz="2000" dirty="0">
              <a:solidFill>
                <a:srgbClr val="343D47"/>
              </a:solidFill>
            </a:endParaRPr>
          </a:p>
        </p:txBody>
      </p:sp>
      <p:sp>
        <p:nvSpPr>
          <p:cNvPr id="7" name="Rectangle 6" title="."/>
          <p:cNvSpPr/>
          <p:nvPr/>
        </p:nvSpPr>
        <p:spPr>
          <a:xfrm>
            <a:off x="6038417" y="1325748"/>
            <a:ext cx="2737760" cy="1427586"/>
          </a:xfrm>
          <a:prstGeom prst="rect">
            <a:avLst/>
          </a:prstGeom>
          <a:solidFill>
            <a:schemeClr val="accent1">
              <a:lumMod val="20000"/>
              <a:lumOff val="80000"/>
            </a:schemeClr>
          </a:solid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55658" y="1352335"/>
            <a:ext cx="2225064" cy="1200329"/>
          </a:xfrm>
          <a:prstGeom prst="rect">
            <a:avLst/>
          </a:prstGeom>
        </p:spPr>
        <p:txBody>
          <a:bodyPr wrap="square">
            <a:spAutoFit/>
          </a:bodyPr>
          <a:lstStyle/>
          <a:p>
            <a:pPr algn="ctr"/>
            <a:r>
              <a:rPr lang="en-GB" sz="2400" dirty="0" smtClean="0">
                <a:solidFill>
                  <a:srgbClr val="343D47"/>
                </a:solidFill>
              </a:rPr>
              <a:t>Formal partnerships beyond policing</a:t>
            </a:r>
            <a:endParaRPr lang="en-GB" sz="2400" dirty="0">
              <a:solidFill>
                <a:srgbClr val="343D47"/>
              </a:solidFill>
            </a:endParaRPr>
          </a:p>
        </p:txBody>
      </p:sp>
      <p:sp>
        <p:nvSpPr>
          <p:cNvPr id="18" name="Rectangle 17"/>
          <p:cNvSpPr/>
          <p:nvPr/>
        </p:nvSpPr>
        <p:spPr>
          <a:xfrm>
            <a:off x="9330713" y="2753334"/>
            <a:ext cx="2407192" cy="2339102"/>
          </a:xfrm>
          <a:prstGeom prst="rect">
            <a:avLst/>
          </a:prstGeom>
        </p:spPr>
        <p:txBody>
          <a:bodyPr wrap="square">
            <a:spAutoFit/>
          </a:bodyPr>
          <a:lstStyle/>
          <a:p>
            <a:pPr algn="ctr"/>
            <a:endParaRPr lang="en-GB" sz="2000" dirty="0">
              <a:solidFill>
                <a:srgbClr val="343D47"/>
              </a:solidFill>
            </a:endParaRPr>
          </a:p>
          <a:p>
            <a:pPr marL="285750" indent="-285750">
              <a:buFont typeface="Arial" charset="0"/>
              <a:buChar char="•"/>
            </a:pPr>
            <a:r>
              <a:rPr lang="en-GB" sz="1400" dirty="0" smtClean="0">
                <a:solidFill>
                  <a:srgbClr val="343D47"/>
                </a:solidFill>
              </a:rPr>
              <a:t>High Sheriff/Lord Lieutenant/Mayors</a:t>
            </a:r>
          </a:p>
          <a:p>
            <a:pPr marL="285750" indent="-285750">
              <a:buFont typeface="Arial" charset="0"/>
              <a:buChar char="•"/>
            </a:pPr>
            <a:r>
              <a:rPr lang="en-GB" sz="1400" dirty="0" smtClean="0">
                <a:solidFill>
                  <a:srgbClr val="343D47"/>
                </a:solidFill>
              </a:rPr>
              <a:t>Faith Leaders</a:t>
            </a:r>
          </a:p>
          <a:p>
            <a:pPr marL="285750" indent="-285750">
              <a:buFont typeface="Arial" charset="0"/>
              <a:buChar char="•"/>
            </a:pPr>
            <a:r>
              <a:rPr lang="en-GB" sz="1400" dirty="0" smtClean="0">
                <a:solidFill>
                  <a:srgbClr val="343D47"/>
                </a:solidFill>
              </a:rPr>
              <a:t>Community Leaders</a:t>
            </a:r>
          </a:p>
          <a:p>
            <a:pPr marL="285750" indent="-285750">
              <a:buFont typeface="Arial" charset="0"/>
              <a:buChar char="•"/>
            </a:pPr>
            <a:r>
              <a:rPr lang="en-GB" sz="1400" dirty="0" smtClean="0">
                <a:solidFill>
                  <a:srgbClr val="343D47"/>
                </a:solidFill>
              </a:rPr>
              <a:t>Education: Universities, colleges and schools</a:t>
            </a:r>
          </a:p>
          <a:p>
            <a:pPr marL="285750" indent="-285750">
              <a:buFont typeface="Arial" charset="0"/>
              <a:buChar char="•"/>
            </a:pPr>
            <a:r>
              <a:rPr lang="en-GB" sz="1400" dirty="0" smtClean="0">
                <a:solidFill>
                  <a:srgbClr val="343D47"/>
                </a:solidFill>
              </a:rPr>
              <a:t>Neighbourhood Watch/SpeedWatch</a:t>
            </a:r>
          </a:p>
          <a:p>
            <a:pPr marL="285750" indent="-285750">
              <a:buFont typeface="Arial" charset="0"/>
              <a:buChar char="•"/>
            </a:pPr>
            <a:r>
              <a:rPr lang="en-GB" sz="1400" dirty="0" smtClean="0">
                <a:solidFill>
                  <a:srgbClr val="343D47"/>
                </a:solidFill>
              </a:rPr>
              <a:t>Third sector organisations</a:t>
            </a:r>
            <a:endParaRPr lang="en-GB" sz="1400" dirty="0">
              <a:solidFill>
                <a:srgbClr val="343D47"/>
              </a:solidFill>
            </a:endParaRPr>
          </a:p>
        </p:txBody>
      </p:sp>
      <p:sp>
        <p:nvSpPr>
          <p:cNvPr id="21" name="Rectangle 20" title="."/>
          <p:cNvSpPr/>
          <p:nvPr/>
        </p:nvSpPr>
        <p:spPr>
          <a:xfrm>
            <a:off x="3172437" y="2949556"/>
            <a:ext cx="2530677" cy="3094984"/>
          </a:xfrm>
          <a:prstGeom prst="rect">
            <a:avLst/>
          </a:prstGeom>
          <a:solidFill>
            <a:schemeClr val="accent1">
              <a:lumMod val="20000"/>
              <a:lumOff val="80000"/>
            </a:schemeClr>
          </a:solid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214324" y="2788888"/>
            <a:ext cx="2520969" cy="3416320"/>
          </a:xfrm>
          <a:prstGeom prst="rect">
            <a:avLst/>
          </a:prstGeom>
        </p:spPr>
        <p:txBody>
          <a:bodyPr wrap="square">
            <a:spAutoFit/>
          </a:bodyPr>
          <a:lstStyle/>
          <a:p>
            <a:pPr algn="ctr"/>
            <a:endParaRPr lang="en-GB" sz="2000" dirty="0">
              <a:solidFill>
                <a:srgbClr val="343D47"/>
              </a:solidFill>
            </a:endParaRPr>
          </a:p>
          <a:p>
            <a:pPr marL="285750" indent="-285750">
              <a:buFont typeface="Arial" charset="0"/>
              <a:buChar char="•"/>
            </a:pPr>
            <a:r>
              <a:rPr lang="en-GB" sz="1400" dirty="0" smtClean="0">
                <a:solidFill>
                  <a:srgbClr val="343D47"/>
                </a:solidFill>
              </a:rPr>
              <a:t>National Government</a:t>
            </a:r>
          </a:p>
          <a:p>
            <a:pPr marL="285750" indent="-285750">
              <a:buFont typeface="Arial" charset="0"/>
              <a:buChar char="•"/>
            </a:pPr>
            <a:r>
              <a:rPr lang="en-GB" sz="1400" dirty="0" smtClean="0">
                <a:solidFill>
                  <a:srgbClr val="343D47"/>
                </a:solidFill>
              </a:rPr>
              <a:t>HIOW LGA</a:t>
            </a:r>
          </a:p>
          <a:p>
            <a:pPr marL="285750" indent="-285750">
              <a:buFont typeface="Arial" charset="0"/>
              <a:buChar char="•"/>
            </a:pPr>
            <a:r>
              <a:rPr lang="en-GB" sz="1400" dirty="0" smtClean="0">
                <a:solidFill>
                  <a:srgbClr val="343D47"/>
                </a:solidFill>
              </a:rPr>
              <a:t>MPs</a:t>
            </a:r>
          </a:p>
          <a:p>
            <a:pPr marL="285750" indent="-285750">
              <a:buFont typeface="Arial" charset="0"/>
              <a:buChar char="•"/>
            </a:pPr>
            <a:r>
              <a:rPr lang="en-GB" sz="1400" dirty="0"/>
              <a:t>Four leaders – top tier </a:t>
            </a:r>
            <a:r>
              <a:rPr lang="en-GB" sz="1400" dirty="0" smtClean="0"/>
              <a:t>authorities</a:t>
            </a:r>
          </a:p>
          <a:p>
            <a:pPr marL="285750" indent="-285750">
              <a:buFont typeface="Arial" charset="0"/>
              <a:buChar char="•"/>
            </a:pPr>
            <a:r>
              <a:rPr lang="en-GB" sz="1400" dirty="0" smtClean="0"/>
              <a:t>Local Councillors</a:t>
            </a:r>
            <a:endParaRPr lang="en-GB" sz="1400" dirty="0"/>
          </a:p>
          <a:p>
            <a:pPr marL="285750" indent="-285750">
              <a:buFont typeface="Arial" charset="0"/>
              <a:buChar char="•"/>
            </a:pPr>
            <a:r>
              <a:rPr lang="en-GB" sz="1400" dirty="0" smtClean="0">
                <a:solidFill>
                  <a:srgbClr val="343D47"/>
                </a:solidFill>
              </a:rPr>
              <a:t>APCC </a:t>
            </a:r>
          </a:p>
          <a:p>
            <a:pPr marL="285750" indent="-285750">
              <a:buFont typeface="Arial" charset="0"/>
              <a:buChar char="•"/>
            </a:pPr>
            <a:r>
              <a:rPr lang="en-GB" sz="1400" dirty="0" smtClean="0">
                <a:solidFill>
                  <a:srgbClr val="343D47"/>
                </a:solidFill>
              </a:rPr>
              <a:t>SE PCCs</a:t>
            </a:r>
          </a:p>
          <a:p>
            <a:pPr marL="285750" indent="-285750">
              <a:buFont typeface="Arial" charset="0"/>
              <a:buChar char="•"/>
            </a:pPr>
            <a:r>
              <a:rPr lang="en-GB" sz="1400" dirty="0" smtClean="0">
                <a:solidFill>
                  <a:srgbClr val="343D47"/>
                </a:solidFill>
              </a:rPr>
              <a:t>Police and Crime Panel</a:t>
            </a:r>
          </a:p>
          <a:p>
            <a:pPr marL="285750" indent="-285750">
              <a:buFont typeface="Arial" charset="0"/>
              <a:buChar char="•"/>
            </a:pPr>
            <a:r>
              <a:rPr lang="en-GB" sz="1400" dirty="0" smtClean="0"/>
              <a:t>Hampshire </a:t>
            </a:r>
            <a:r>
              <a:rPr lang="en-GB" sz="1400" dirty="0"/>
              <a:t>Country Strategy </a:t>
            </a:r>
            <a:r>
              <a:rPr lang="en-GB" sz="1400" dirty="0" smtClean="0"/>
              <a:t>Group</a:t>
            </a:r>
          </a:p>
          <a:p>
            <a:pPr marL="285750" indent="-285750">
              <a:buFont typeface="Arial" charset="0"/>
              <a:buChar char="•"/>
            </a:pPr>
            <a:r>
              <a:rPr lang="en-GB" sz="1400" dirty="0" smtClean="0">
                <a:solidFill>
                  <a:srgbClr val="343D47"/>
                </a:solidFill>
              </a:rPr>
              <a:t>National Police Chief’s Council </a:t>
            </a:r>
          </a:p>
          <a:p>
            <a:pPr marL="285750" indent="-285750">
              <a:buFont typeface="Arial" charset="0"/>
              <a:buChar char="•"/>
            </a:pPr>
            <a:endParaRPr lang="en-GB" sz="1400" dirty="0">
              <a:solidFill>
                <a:srgbClr val="343D47"/>
              </a:solidFill>
            </a:endParaRPr>
          </a:p>
        </p:txBody>
      </p:sp>
      <p:sp>
        <p:nvSpPr>
          <p:cNvPr id="15" name="Rectangle 14" title="."/>
          <p:cNvSpPr/>
          <p:nvPr/>
        </p:nvSpPr>
        <p:spPr>
          <a:xfrm>
            <a:off x="3194160" y="1310358"/>
            <a:ext cx="2494321" cy="1427586"/>
          </a:xfrm>
          <a:prstGeom prst="rect">
            <a:avLst/>
          </a:prstGeom>
          <a:solidFill>
            <a:schemeClr val="accent1">
              <a:lumMod val="20000"/>
              <a:lumOff val="80000"/>
            </a:schemeClr>
          </a:solid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432014" y="1539939"/>
            <a:ext cx="1953147" cy="830997"/>
          </a:xfrm>
          <a:prstGeom prst="rect">
            <a:avLst/>
          </a:prstGeom>
        </p:spPr>
        <p:txBody>
          <a:bodyPr wrap="square">
            <a:spAutoFit/>
          </a:bodyPr>
          <a:lstStyle/>
          <a:p>
            <a:pPr algn="ctr"/>
            <a:r>
              <a:rPr lang="en-GB" sz="2400" dirty="0" smtClean="0">
                <a:solidFill>
                  <a:srgbClr val="343D47"/>
                </a:solidFill>
              </a:rPr>
              <a:t>National and political </a:t>
            </a:r>
            <a:endParaRPr lang="en-GB" sz="2400" dirty="0">
              <a:solidFill>
                <a:srgbClr val="343D47"/>
              </a:solidFill>
            </a:endParaRPr>
          </a:p>
        </p:txBody>
      </p:sp>
      <p:sp>
        <p:nvSpPr>
          <p:cNvPr id="11" name="Rectangle 10" title="."/>
          <p:cNvSpPr/>
          <p:nvPr/>
        </p:nvSpPr>
        <p:spPr>
          <a:xfrm>
            <a:off x="457200" y="2921994"/>
            <a:ext cx="2407188" cy="3122545"/>
          </a:xfrm>
          <a:prstGeom prst="rect">
            <a:avLst/>
          </a:prstGeom>
          <a:solidFill>
            <a:schemeClr val="accent1">
              <a:lumMod val="20000"/>
              <a:lumOff val="80000"/>
            </a:schemeClr>
          </a:solid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88746" y="2639705"/>
            <a:ext cx="2550188" cy="3930057"/>
          </a:xfrm>
          <a:prstGeom prst="rect">
            <a:avLst/>
          </a:prstGeom>
        </p:spPr>
        <p:txBody>
          <a:bodyPr wrap="square">
            <a:spAutoFit/>
          </a:bodyPr>
          <a:lstStyle/>
          <a:p>
            <a:pPr algn="ctr"/>
            <a:endParaRPr lang="en-GB" sz="2400" dirty="0">
              <a:solidFill>
                <a:srgbClr val="343D47"/>
              </a:solidFill>
            </a:endParaRPr>
          </a:p>
          <a:p>
            <a:pPr marL="342900" indent="-342900">
              <a:buFont typeface="Arial" charset="0"/>
              <a:buChar char="•"/>
            </a:pPr>
            <a:r>
              <a:rPr lang="en-GB" sz="1600" dirty="0" smtClean="0">
                <a:solidFill>
                  <a:srgbClr val="343D47"/>
                </a:solidFill>
              </a:rPr>
              <a:t>Chief Constable and Chief Officer Group</a:t>
            </a:r>
          </a:p>
          <a:p>
            <a:pPr marL="342900" indent="-342900">
              <a:buFont typeface="Arial" charset="0"/>
              <a:buChar char="•"/>
            </a:pPr>
            <a:r>
              <a:rPr lang="en-GB" sz="1600" dirty="0" smtClean="0">
                <a:solidFill>
                  <a:srgbClr val="343D47"/>
                </a:solidFill>
              </a:rPr>
              <a:t>Police Federation/Unison/</a:t>
            </a:r>
          </a:p>
          <a:p>
            <a:pPr marL="342900" indent="-342900">
              <a:buFont typeface="Arial" charset="0"/>
              <a:buChar char="•"/>
            </a:pPr>
            <a:r>
              <a:rPr lang="en-GB" sz="1600" dirty="0" smtClean="0">
                <a:solidFill>
                  <a:srgbClr val="343D47"/>
                </a:solidFill>
              </a:rPr>
              <a:t>Superintendents Association</a:t>
            </a:r>
          </a:p>
          <a:p>
            <a:pPr marL="342900" indent="-342900">
              <a:buFont typeface="Arial" charset="0"/>
              <a:buChar char="•"/>
            </a:pPr>
            <a:r>
              <a:rPr lang="en-GB" sz="1600" dirty="0" smtClean="0">
                <a:solidFill>
                  <a:srgbClr val="343D47"/>
                </a:solidFill>
              </a:rPr>
              <a:t>National Crime Agency</a:t>
            </a:r>
          </a:p>
          <a:p>
            <a:pPr marL="342900" indent="-342900">
              <a:buFont typeface="Arial" charset="0"/>
              <a:buChar char="•"/>
            </a:pPr>
            <a:r>
              <a:rPr lang="en-GB" sz="1600" dirty="0" smtClean="0">
                <a:solidFill>
                  <a:srgbClr val="343D47"/>
                </a:solidFill>
              </a:rPr>
              <a:t>Local Criminal Justice Board</a:t>
            </a:r>
          </a:p>
          <a:p>
            <a:pPr marL="342900" indent="-342900">
              <a:buFont typeface="Arial" charset="0"/>
              <a:buChar char="•"/>
            </a:pPr>
            <a:r>
              <a:rPr lang="en-GB" sz="1600" dirty="0" smtClean="0">
                <a:solidFill>
                  <a:srgbClr val="343D47"/>
                </a:solidFill>
              </a:rPr>
              <a:t>Local Resilience Forum</a:t>
            </a:r>
          </a:p>
          <a:p>
            <a:pPr marL="342900" indent="-342900">
              <a:buFont typeface="Arial" charset="0"/>
              <a:buChar char="•"/>
            </a:pPr>
            <a:r>
              <a:rPr lang="en-GB" sz="1600" dirty="0" smtClean="0">
                <a:solidFill>
                  <a:srgbClr val="343D47"/>
                </a:solidFill>
              </a:rPr>
              <a:t>Strategic IAG</a:t>
            </a:r>
          </a:p>
          <a:p>
            <a:pPr marL="342900" indent="-342900">
              <a:buFont typeface="Arial" charset="0"/>
              <a:buChar char="•"/>
            </a:pPr>
            <a:endParaRPr lang="en-GB" sz="2400" dirty="0" smtClean="0">
              <a:solidFill>
                <a:srgbClr val="343D47"/>
              </a:solidFill>
            </a:endParaRPr>
          </a:p>
          <a:p>
            <a:endParaRPr lang="en-GB" dirty="0">
              <a:solidFill>
                <a:srgbClr val="343D47"/>
              </a:solidFill>
              <a:latin typeface="+mj-lt"/>
            </a:endParaRPr>
          </a:p>
        </p:txBody>
      </p:sp>
      <p:sp>
        <p:nvSpPr>
          <p:cNvPr id="6" name="Rectangle 5" title="."/>
          <p:cNvSpPr/>
          <p:nvPr/>
        </p:nvSpPr>
        <p:spPr>
          <a:xfrm>
            <a:off x="435533" y="1325748"/>
            <a:ext cx="2428854" cy="1427586"/>
          </a:xfrm>
          <a:prstGeom prst="rect">
            <a:avLst/>
          </a:prstGeom>
          <a:solidFill>
            <a:schemeClr val="accent1">
              <a:lumMod val="20000"/>
              <a:lumOff val="80000"/>
            </a:schemeClr>
          </a:solidFill>
          <a:ln w="28575">
            <a:solidFill>
              <a:srgbClr val="33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765307" y="1439376"/>
            <a:ext cx="1769306" cy="1200329"/>
          </a:xfrm>
          <a:prstGeom prst="rect">
            <a:avLst/>
          </a:prstGeom>
        </p:spPr>
        <p:txBody>
          <a:bodyPr wrap="square">
            <a:spAutoFit/>
          </a:bodyPr>
          <a:lstStyle/>
          <a:p>
            <a:pPr algn="ctr"/>
            <a:r>
              <a:rPr lang="en-GB" sz="2400" dirty="0" smtClean="0">
                <a:solidFill>
                  <a:srgbClr val="343D47"/>
                </a:solidFill>
              </a:rPr>
              <a:t>Policing and </a:t>
            </a:r>
          </a:p>
          <a:p>
            <a:pPr algn="ctr"/>
            <a:r>
              <a:rPr lang="en-GB" sz="2400" dirty="0" smtClean="0">
                <a:solidFill>
                  <a:srgbClr val="343D47"/>
                </a:solidFill>
              </a:rPr>
              <a:t>Criminal Justice</a:t>
            </a:r>
            <a:endParaRPr lang="en-GB" sz="2400" dirty="0">
              <a:solidFill>
                <a:srgbClr val="343D47"/>
              </a:solidFill>
            </a:endParaRPr>
          </a:p>
        </p:txBody>
      </p:sp>
      <p:sp>
        <p:nvSpPr>
          <p:cNvPr id="2" name="Title 1">
            <a:extLst>
              <a:ext uri="{FF2B5EF4-FFF2-40B4-BE49-F238E27FC236}">
                <a16:creationId xmlns:a16="http://schemas.microsoft.com/office/drawing/2014/main" id="{E075AFEF-5710-2D43-BBFE-59A3AE2C19AA}"/>
              </a:ext>
            </a:extLst>
          </p:cNvPr>
          <p:cNvSpPr>
            <a:spLocks noGrp="1"/>
          </p:cNvSpPr>
          <p:nvPr>
            <p:ph type="title"/>
          </p:nvPr>
        </p:nvSpPr>
        <p:spPr/>
        <p:txBody>
          <a:bodyPr>
            <a:normAutofit/>
          </a:bodyPr>
          <a:lstStyle/>
          <a:p>
            <a:r>
              <a:rPr lang="en-GB" sz="2500" dirty="0" smtClean="0">
                <a:latin typeface="Gotham Book" pitchFamily="50" charset="0"/>
                <a:cs typeface="Gotham Book" pitchFamily="50" charset="0"/>
              </a:rPr>
              <a:t>KEY STAKEHOLDER RELATIONSHIPS</a:t>
            </a:r>
            <a:endParaRPr lang="en-GB" sz="2500" dirty="0">
              <a:latin typeface="Gotham Book" pitchFamily="50" charset="0"/>
              <a:cs typeface="Gotham Book" pitchFamily="50" charset="0"/>
            </a:endParaRPr>
          </a:p>
        </p:txBody>
      </p:sp>
    </p:spTree>
    <p:extLst>
      <p:ext uri="{BB962C8B-B14F-4D97-AF65-F5344CB8AC3E}">
        <p14:creationId xmlns:p14="http://schemas.microsoft.com/office/powerpoint/2010/main" val="18445689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37029" y="1480457"/>
            <a:ext cx="10740571" cy="2985433"/>
          </a:xfrm>
          <a:prstGeom prst="rect">
            <a:avLst/>
          </a:prstGeom>
          <a:noFill/>
        </p:spPr>
        <p:txBody>
          <a:bodyPr wrap="square" rtlCol="0">
            <a:spAutoFit/>
          </a:bodyPr>
          <a:lstStyle/>
          <a:p>
            <a:pPr marL="285750" indent="-285750">
              <a:buFont typeface="Arial" panose="020B0604020202020204" pitchFamily="34" charset="0"/>
              <a:buChar char="•"/>
            </a:pPr>
            <a:endParaRPr lang="en-GB" sz="2400" dirty="0">
              <a:solidFill>
                <a:prstClr val="black"/>
              </a:solidFill>
            </a:endParaRPr>
          </a:p>
          <a:p>
            <a:endParaRPr lang="en-US" sz="2400" b="1" i="1" dirty="0">
              <a:solidFill>
                <a:srgbClr val="0070C0"/>
              </a:solidFill>
            </a:endParaRPr>
          </a:p>
          <a:p>
            <a:r>
              <a:rPr lang="en-US" sz="2400" b="1" i="1" dirty="0">
                <a:solidFill>
                  <a:srgbClr val="0070C0"/>
                </a:solidFill>
              </a:rPr>
              <a:t>“Arrangements for obtaining the views of the community on policing before a police and crime plan is issued the views of the people in that police area, and the views of the victims of crime in that area, on that plan.” </a:t>
            </a:r>
          </a:p>
          <a:p>
            <a:endParaRPr lang="en-US" sz="2000" b="1" i="1" dirty="0">
              <a:solidFill>
                <a:srgbClr val="0070C0"/>
              </a:solidFill>
            </a:endParaRPr>
          </a:p>
          <a:p>
            <a:r>
              <a:rPr lang="en-US" sz="2000" dirty="0"/>
              <a:t>Police Reform and Social Responsibility Act 2011</a:t>
            </a:r>
          </a:p>
          <a:p>
            <a:endParaRPr lang="en-US" sz="2800" b="1" i="1" dirty="0">
              <a:solidFill>
                <a:srgbClr val="0070C0"/>
              </a:solidFill>
            </a:endParaRPr>
          </a:p>
        </p:txBody>
      </p:sp>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smtClean="0"/>
              <a:t>PUBLIC </a:t>
            </a:r>
            <a:r>
              <a:rPr lang="en-US" dirty="0"/>
              <a:t>ENGAGEMENT AND CONSULTATION</a:t>
            </a:r>
          </a:p>
        </p:txBody>
      </p:sp>
    </p:spTree>
    <p:extLst>
      <p:ext uri="{BB962C8B-B14F-4D97-AF65-F5344CB8AC3E}">
        <p14:creationId xmlns:p14="http://schemas.microsoft.com/office/powerpoint/2010/main" val="42603628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title="Council tax leaflet inside">
            <a:extLst>
              <a:ext uri="{FF2B5EF4-FFF2-40B4-BE49-F238E27FC236}">
                <a16:creationId xmlns:a16="http://schemas.microsoft.com/office/drawing/2014/main" id="{97DBAD2E-B8A1-6044-9137-6A2581E21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209" y="1509407"/>
            <a:ext cx="5426479" cy="3839186"/>
          </a:xfrm>
          <a:prstGeom prst="rect">
            <a:avLst/>
          </a:prstGeom>
        </p:spPr>
      </p:pic>
      <p:pic>
        <p:nvPicPr>
          <p:cNvPr id="11" name="Picture 10" title=".">
            <a:extLst>
              <a:ext uri="{FF2B5EF4-FFF2-40B4-BE49-F238E27FC236}">
                <a16:creationId xmlns:a16="http://schemas.microsoft.com/office/drawing/2014/main" id="{E1D99EEB-7012-3C43-9190-1B469E43F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209" y="1509407"/>
            <a:ext cx="5426479" cy="3839186"/>
          </a:xfrm>
          <a:prstGeom prst="rect">
            <a:avLst/>
          </a:prstGeom>
        </p:spPr>
      </p:pic>
      <p:pic>
        <p:nvPicPr>
          <p:cNvPr id="8" name="Picture 7" title="Council tax leaflet outside">
            <a:extLst>
              <a:ext uri="{FF2B5EF4-FFF2-40B4-BE49-F238E27FC236}">
                <a16:creationId xmlns:a16="http://schemas.microsoft.com/office/drawing/2014/main" id="{A3A2B7B9-2DCC-3147-9F25-FD7E176AE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312" y="2106348"/>
            <a:ext cx="5346699" cy="3782742"/>
          </a:xfrm>
          <a:prstGeom prst="rect">
            <a:avLst/>
          </a:prstGeom>
        </p:spPr>
      </p:pic>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smtClean="0"/>
              <a:t>PUBLIC ENGAGEMENT AND CONSULTATION - PRECEPT</a:t>
            </a:r>
            <a:endParaRPr lang="en-US" dirty="0"/>
          </a:p>
        </p:txBody>
      </p:sp>
    </p:spTree>
    <p:extLst>
      <p:ext uri="{BB962C8B-B14F-4D97-AF65-F5344CB8AC3E}">
        <p14:creationId xmlns:p14="http://schemas.microsoft.com/office/powerpoint/2010/main" val="29985916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Youth Commission memb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175" y="3521427"/>
            <a:ext cx="3161368" cy="3161368"/>
          </a:xfrm>
          <a:prstGeom prst="rect">
            <a:avLst/>
          </a:prstGeom>
        </p:spPr>
      </p:pic>
      <p:pic>
        <p:nvPicPr>
          <p:cNvPr id="8" name="Picture 7" title="Knife crime sculpture launch"/>
          <p:cNvPicPr>
            <a:picLocks noChangeAspect="1"/>
          </p:cNvPicPr>
          <p:nvPr/>
        </p:nvPicPr>
        <p:blipFill rotWithShape="1">
          <a:blip r:embed="rId4" cstate="hqprint">
            <a:extLst>
              <a:ext uri="{28A0092B-C50C-407E-A947-70E740481C1C}">
                <a14:useLocalDpi xmlns:a14="http://schemas.microsoft.com/office/drawing/2010/main" val="0"/>
              </a:ext>
            </a:extLst>
          </a:blip>
          <a:srcRect l="14773" t="16569" r="16214" b="17888"/>
          <a:stretch/>
        </p:blipFill>
        <p:spPr>
          <a:xfrm>
            <a:off x="8707175" y="1174516"/>
            <a:ext cx="3199618" cy="2025821"/>
          </a:xfrm>
          <a:prstGeom prst="rect">
            <a:avLst/>
          </a:prstGeom>
        </p:spPr>
      </p:pic>
      <p:grpSp>
        <p:nvGrpSpPr>
          <p:cNvPr id="3" name="Group 2" title="Youth Commission priorities"/>
          <p:cNvGrpSpPr/>
          <p:nvPr/>
        </p:nvGrpSpPr>
        <p:grpSpPr>
          <a:xfrm>
            <a:off x="6300212" y="3949447"/>
            <a:ext cx="1908381" cy="2842451"/>
            <a:chOff x="6300212" y="3949447"/>
            <a:chExt cx="1908381" cy="2842451"/>
          </a:xfrm>
        </p:grpSpPr>
        <p:pic>
          <p:nvPicPr>
            <p:cNvPr id="12" name="Picture 11" title="serious violence"/>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62831" y="5930081"/>
              <a:ext cx="1679955" cy="861817"/>
            </a:xfrm>
            <a:prstGeom prst="rect">
              <a:avLst/>
            </a:prstGeom>
          </p:spPr>
        </p:pic>
        <p:pic>
          <p:nvPicPr>
            <p:cNvPr id="11" name="Picture 10" title="hate crime"/>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00212" y="4938102"/>
              <a:ext cx="1908381" cy="942740"/>
            </a:xfrm>
            <a:prstGeom prst="rect">
              <a:avLst/>
            </a:prstGeom>
          </p:spPr>
        </p:pic>
        <p:pic>
          <p:nvPicPr>
            <p:cNvPr id="10" name="Picture 9" title="exploitation"/>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00212" y="3949447"/>
              <a:ext cx="1711012" cy="925657"/>
            </a:xfrm>
            <a:prstGeom prst="rect">
              <a:avLst/>
            </a:prstGeom>
          </p:spPr>
        </p:pic>
      </p:grpSp>
      <p:pic>
        <p:nvPicPr>
          <p:cNvPr id="6" name="Picture 5" title="The Big Conversation"/>
          <p:cNvPicPr>
            <a:picLocks noChangeAspect="1"/>
          </p:cNvPicPr>
          <p:nvPr/>
        </p:nvPicPr>
        <p:blipFill rotWithShape="1">
          <a:blip r:embed="rId8">
            <a:extLst>
              <a:ext uri="{28A0092B-C50C-407E-A947-70E740481C1C}">
                <a14:useLocalDpi xmlns:a14="http://schemas.microsoft.com/office/drawing/2010/main" val="0"/>
              </a:ext>
            </a:extLst>
          </a:blip>
          <a:srcRect t="26035" b="25843"/>
          <a:stretch/>
        </p:blipFill>
        <p:spPr>
          <a:xfrm>
            <a:off x="6261911" y="2776429"/>
            <a:ext cx="2352424" cy="1132037"/>
          </a:xfrm>
          <a:prstGeom prst="rect">
            <a:avLst/>
          </a:prstGeom>
        </p:spPr>
      </p:pic>
      <p:pic>
        <p:nvPicPr>
          <p:cNvPr id="7" name="Picture 6" title="Youth Commission"/>
          <p:cNvPicPr>
            <a:picLocks noChangeAspect="1"/>
          </p:cNvPicPr>
          <p:nvPr/>
        </p:nvPicPr>
        <p:blipFill rotWithShape="1">
          <a:blip r:embed="rId9">
            <a:extLst>
              <a:ext uri="{28A0092B-C50C-407E-A947-70E740481C1C}">
                <a14:useLocalDpi xmlns:a14="http://schemas.microsoft.com/office/drawing/2010/main" val="0"/>
              </a:ext>
            </a:extLst>
          </a:blip>
          <a:srcRect t="3550" r="3648"/>
          <a:stretch/>
        </p:blipFill>
        <p:spPr>
          <a:xfrm>
            <a:off x="6660348" y="1108414"/>
            <a:ext cx="1657863" cy="1659559"/>
          </a:xfrm>
          <a:prstGeom prst="rect">
            <a:avLst/>
          </a:prstGeom>
        </p:spPr>
      </p:pic>
      <p:sp>
        <p:nvSpPr>
          <p:cNvPr id="5" name="Text Placeholder 3"/>
          <p:cNvSpPr txBox="1">
            <a:spLocks/>
          </p:cNvSpPr>
          <p:nvPr/>
        </p:nvSpPr>
        <p:spPr>
          <a:xfrm>
            <a:off x="496194" y="1422103"/>
            <a:ext cx="5765717" cy="4664969"/>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The Youth Commission are young people volunteers, aged 14-25, who use The Big Conversation to consult their peers on issues important to them  </a:t>
            </a:r>
          </a:p>
          <a:p>
            <a:r>
              <a:rPr lang="en-GB" dirty="0" smtClean="0"/>
              <a:t>Each year over 2500 young people give their views, experiences and solutions, enabling members to formulate annual recommendations that are presented to the PCC and partners</a:t>
            </a:r>
          </a:p>
          <a:p>
            <a:r>
              <a:rPr lang="en-GB" dirty="0" smtClean="0"/>
              <a:t>Members ensure young people’s voices are represented at a strategic level and sit on the HIPS Child Exploitation Board, Harmful Practices Strategic and local groups, meet with the Violence Reduction Unit’s, as well as contribute to the Hate Crime network</a:t>
            </a:r>
          </a:p>
          <a:p>
            <a:r>
              <a:rPr lang="en-GB" dirty="0" smtClean="0"/>
              <a:t>The Youth Commission work closely with the partners including the Crown Prosecution Service, youth charities, youth offending teams and the Children’s Society</a:t>
            </a:r>
          </a:p>
          <a:p>
            <a:r>
              <a:rPr lang="en-GB" dirty="0" smtClean="0"/>
              <a:t>We will be launching the Police Strategic Youth Independent Advisory group shortly, directly feeding back to the Constabulary on young people’s policing and crime concerns</a:t>
            </a:r>
          </a:p>
          <a:p>
            <a:endParaRPr lang="en-GB" dirty="0" smtClean="0"/>
          </a:p>
          <a:p>
            <a:endParaRPr lang="en-GB" dirty="0"/>
          </a:p>
        </p:txBody>
      </p:sp>
      <p:sp>
        <p:nvSpPr>
          <p:cNvPr id="2" name="Title 1">
            <a:extLst>
              <a:ext uri="{FF2B5EF4-FFF2-40B4-BE49-F238E27FC236}">
                <a16:creationId xmlns:a16="http://schemas.microsoft.com/office/drawing/2014/main" id="{E075AFEF-5710-2D43-BBFE-59A3AE2C19AA}"/>
              </a:ext>
            </a:extLst>
          </p:cNvPr>
          <p:cNvSpPr>
            <a:spLocks noGrp="1"/>
          </p:cNvSpPr>
          <p:nvPr>
            <p:ph type="title"/>
          </p:nvPr>
        </p:nvSpPr>
        <p:spPr/>
        <p:txBody>
          <a:bodyPr/>
          <a:lstStyle/>
          <a:p>
            <a:r>
              <a:rPr lang="en-GB" dirty="0" smtClean="0"/>
              <a:t>YOUTH ENGAGEMENT - YOUTH COMMISSION</a:t>
            </a:r>
            <a:endParaRPr lang="en-GB" dirty="0"/>
          </a:p>
        </p:txBody>
      </p:sp>
    </p:spTree>
    <p:extLst>
      <p:ext uri="{BB962C8B-B14F-4D97-AF65-F5344CB8AC3E}">
        <p14:creationId xmlns:p14="http://schemas.microsoft.com/office/powerpoint/2010/main" val="12980724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Cyber Ambassadors with Bekki"/>
          <p:cNvPicPr>
            <a:picLocks noChangeAspect="1"/>
          </p:cNvPicPr>
          <p:nvPr/>
        </p:nvPicPr>
        <p:blipFill rotWithShape="1">
          <a:blip r:embed="rId3"/>
          <a:srcRect t="7496" r="6335"/>
          <a:stretch/>
        </p:blipFill>
        <p:spPr>
          <a:xfrm>
            <a:off x="8097218" y="3824981"/>
            <a:ext cx="4094782" cy="3033019"/>
          </a:xfrm>
          <a:prstGeom prst="rect">
            <a:avLst/>
          </a:prstGeom>
        </p:spPr>
      </p:pic>
      <p:pic>
        <p:nvPicPr>
          <p:cNvPr id="8" name="Picture 7" title="Cyber Ambassadors with Marcia"/>
          <p:cNvPicPr>
            <a:picLocks noChangeAspect="1"/>
          </p:cNvPicPr>
          <p:nvPr/>
        </p:nvPicPr>
        <p:blipFill rotWithShape="1">
          <a:blip r:embed="rId4" cstate="hqprint">
            <a:extLst>
              <a:ext uri="{28A0092B-C50C-407E-A947-70E740481C1C}">
                <a14:useLocalDpi xmlns:a14="http://schemas.microsoft.com/office/drawing/2010/main" val="0"/>
              </a:ext>
            </a:extLst>
          </a:blip>
          <a:srcRect l="4301" t="17777" r="14623" b="4710"/>
          <a:stretch/>
        </p:blipFill>
        <p:spPr>
          <a:xfrm>
            <a:off x="6234005" y="1126897"/>
            <a:ext cx="3726426" cy="2672021"/>
          </a:xfrm>
          <a:prstGeom prst="rect">
            <a:avLst/>
          </a:prstGeom>
        </p:spPr>
      </p:pic>
      <p:pic>
        <p:nvPicPr>
          <p:cNvPr id="7" name="Picture 6" title="Cyber Ambassador Scheme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2859" y="4937275"/>
            <a:ext cx="3852680" cy="1804420"/>
          </a:xfrm>
          <a:prstGeom prst="rect">
            <a:avLst/>
          </a:prstGeom>
        </p:spPr>
      </p:pic>
      <p:pic>
        <p:nvPicPr>
          <p:cNvPr id="5" name="Picture 4" title="Cyber Sea Monsters"/>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62184" y="4454013"/>
            <a:ext cx="3021816" cy="2138516"/>
          </a:xfrm>
          <a:prstGeom prst="rect">
            <a:avLst/>
          </a:prstGeom>
        </p:spPr>
      </p:pic>
      <p:sp>
        <p:nvSpPr>
          <p:cNvPr id="6" name="Text Placeholder 3">
            <a:extLst>
              <a:ext uri="{FF2B5EF4-FFF2-40B4-BE49-F238E27FC236}">
                <a16:creationId xmlns:a16="http://schemas.microsoft.com/office/drawing/2014/main" id="{738CC1F5-F89D-B540-BB4C-027C20CAE322}"/>
              </a:ext>
            </a:extLst>
          </p:cNvPr>
          <p:cNvSpPr>
            <a:spLocks noGrp="1"/>
          </p:cNvSpPr>
          <p:nvPr>
            <p:ph type="body" sz="half" idx="4294967295"/>
          </p:nvPr>
        </p:nvSpPr>
        <p:spPr>
          <a:xfrm>
            <a:off x="367794" y="1260285"/>
            <a:ext cx="5765717" cy="3929204"/>
          </a:xfrm>
          <a:prstGeom prst="rect">
            <a:avLst/>
          </a:prstGeom>
        </p:spPr>
        <p:txBody>
          <a:bodyPr>
            <a:normAutofit fontScale="70000" lnSpcReduction="20000"/>
          </a:bodyPr>
          <a:lstStyle/>
          <a:p>
            <a:r>
              <a:rPr lang="en-GB" dirty="0" smtClean="0"/>
              <a:t>The Cyber Ambassador scheme was a recommendation from the Youth Commission. This unique peer to peer, free and sustainable education scheme, enables children and young people to lead on cyber education within their setting</a:t>
            </a:r>
          </a:p>
          <a:p>
            <a:r>
              <a:rPr lang="en-GB" dirty="0" smtClean="0"/>
              <a:t>The scheme operates </a:t>
            </a:r>
            <a:r>
              <a:rPr lang="en-GB" dirty="0"/>
              <a:t>in </a:t>
            </a:r>
            <a:r>
              <a:rPr lang="en-GB" dirty="0" smtClean="0"/>
              <a:t>120 schools including 2 SEN, </a:t>
            </a:r>
            <a:r>
              <a:rPr lang="en-GB" dirty="0"/>
              <a:t>as well as </a:t>
            </a:r>
            <a:r>
              <a:rPr lang="en-GB" dirty="0" smtClean="0"/>
              <a:t>2 colleges and 18 </a:t>
            </a:r>
            <a:r>
              <a:rPr lang="en-GB" dirty="0"/>
              <a:t>youth organisations across the </a:t>
            </a:r>
            <a:r>
              <a:rPr lang="en-GB" dirty="0" smtClean="0"/>
              <a:t>area. </a:t>
            </a:r>
          </a:p>
          <a:p>
            <a:r>
              <a:rPr lang="en-GB" dirty="0" smtClean="0"/>
              <a:t>1,200 children and young people are trained as Cyber Ambassadors, delivering cyber education to 15,500 students</a:t>
            </a:r>
          </a:p>
          <a:p>
            <a:r>
              <a:rPr lang="en-GB" dirty="0" smtClean="0"/>
              <a:t>The Cyber Ambassador scheme works with a range of local and national partners such as Safeguarding Boards, University of Portsmouth Cyber Clinic, SEROCU, CISCO, CEOP and the Cyber Hub</a:t>
            </a:r>
          </a:p>
        </p:txBody>
      </p:sp>
      <p:sp>
        <p:nvSpPr>
          <p:cNvPr id="2" name="Title 1">
            <a:extLst>
              <a:ext uri="{FF2B5EF4-FFF2-40B4-BE49-F238E27FC236}">
                <a16:creationId xmlns:a16="http://schemas.microsoft.com/office/drawing/2014/main" id="{E075AFEF-5710-2D43-BBFE-59A3AE2C19AA}"/>
              </a:ext>
            </a:extLst>
          </p:cNvPr>
          <p:cNvSpPr>
            <a:spLocks noGrp="1"/>
          </p:cNvSpPr>
          <p:nvPr>
            <p:ph type="title"/>
          </p:nvPr>
        </p:nvSpPr>
        <p:spPr/>
        <p:txBody>
          <a:bodyPr/>
          <a:lstStyle/>
          <a:p>
            <a:r>
              <a:rPr lang="en-GB" dirty="0" smtClean="0"/>
              <a:t>YOUTH ENGAGEMENT - CYBER AMBASSADORS</a:t>
            </a:r>
            <a:endParaRPr lang="en-GB" dirty="0"/>
          </a:p>
        </p:txBody>
      </p:sp>
    </p:spTree>
    <p:extLst>
      <p:ext uri="{BB962C8B-B14F-4D97-AF65-F5344CB8AC3E}">
        <p14:creationId xmlns:p14="http://schemas.microsoft.com/office/powerpoint/2010/main" val="27346548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
            <a:extLst>
              <a:ext uri="{FF2B5EF4-FFF2-40B4-BE49-F238E27FC236}">
                <a16:creationId xmlns:a16="http://schemas.microsoft.com/office/drawing/2014/main" id="{8A55278B-D13A-E64B-85D2-465E32CC1E15}"/>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2"/>
          <p:cNvSpPr>
            <a:spLocks noGrp="1"/>
          </p:cNvSpPr>
          <p:nvPr>
            <p:ph type="title"/>
          </p:nvPr>
        </p:nvSpPr>
        <p:spPr>
          <a:xfrm>
            <a:off x="2049517" y="3786243"/>
            <a:ext cx="10029496" cy="1325563"/>
          </a:xfrm>
        </p:spPr>
        <p:txBody>
          <a:bodyPr>
            <a:normAutofit/>
          </a:bodyPr>
          <a:lstStyle/>
          <a:p>
            <a:r>
              <a:rPr lang="en-GB" dirty="0">
                <a:solidFill>
                  <a:schemeClr val="bg1"/>
                </a:solidFill>
                <a:cs typeface="Gotham Book" pitchFamily="2" charset="0"/>
              </a:rPr>
              <a:t>The Commissioner’s role in policing</a:t>
            </a:r>
            <a:br>
              <a:rPr lang="en-GB" dirty="0">
                <a:solidFill>
                  <a:schemeClr val="bg1"/>
                </a:solidFill>
                <a:cs typeface="Gotham Book" pitchFamily="2" charset="0"/>
              </a:rPr>
            </a:br>
            <a:r>
              <a:rPr lang="en-GB" dirty="0">
                <a:solidFill>
                  <a:schemeClr val="bg1"/>
                </a:solidFill>
                <a:cs typeface="Gotham Book" pitchFamily="2" charset="0"/>
              </a:rPr>
              <a:t>James </a:t>
            </a:r>
            <a:r>
              <a:rPr lang="en-GB" dirty="0" smtClean="0">
                <a:solidFill>
                  <a:schemeClr val="bg1"/>
                </a:solidFill>
                <a:cs typeface="Gotham Book" pitchFamily="2" charset="0"/>
              </a:rPr>
              <a:t>Payne</a:t>
            </a:r>
            <a:endParaRPr lang="en-GB" dirty="0"/>
          </a:p>
        </p:txBody>
      </p:sp>
    </p:spTree>
    <p:extLst>
      <p:ext uri="{BB962C8B-B14F-4D97-AF65-F5344CB8AC3E}">
        <p14:creationId xmlns:p14="http://schemas.microsoft.com/office/powerpoint/2010/main" val="8691992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Reported and hidden crime challenge">
            <a:extLst>
              <a:ext uri="{FF2B5EF4-FFF2-40B4-BE49-F238E27FC236}">
                <a16:creationId xmlns:a16="http://schemas.microsoft.com/office/drawing/2014/main" id="{32BB7046-5751-3F46-9412-E4EF4B244A73}"/>
              </a:ext>
            </a:extLst>
          </p:cNvPr>
          <p:cNvPicPr>
            <a:picLocks noChangeAspect="1"/>
          </p:cNvPicPr>
          <p:nvPr/>
        </p:nvPicPr>
        <p:blipFill>
          <a:blip r:embed="rId3"/>
          <a:srcRect/>
          <a:stretch/>
        </p:blipFill>
        <p:spPr>
          <a:xfrm>
            <a:off x="1576364" y="1016000"/>
            <a:ext cx="8846914" cy="4978400"/>
          </a:xfrm>
          <a:prstGeom prst="rect">
            <a:avLst/>
          </a:prstGeom>
        </p:spPr>
      </p:pic>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a:xfrm>
            <a:off x="262467" y="278751"/>
            <a:ext cx="11591682" cy="574675"/>
          </a:xfrm>
        </p:spPr>
        <p:txBody>
          <a:bodyPr>
            <a:normAutofit/>
          </a:bodyPr>
          <a:lstStyle/>
          <a:p>
            <a:r>
              <a:rPr lang="en-US" dirty="0" smtClean="0"/>
              <a:t>MANAGING </a:t>
            </a:r>
            <a:r>
              <a:rPr lang="en-US" dirty="0"/>
              <a:t>PUBLIC </a:t>
            </a:r>
            <a:r>
              <a:rPr lang="en-US" dirty="0" smtClean="0"/>
              <a:t>EXPECTATIONS – A HIGH HARM MODEL</a:t>
            </a:r>
            <a:endParaRPr lang="en-US" dirty="0"/>
          </a:p>
        </p:txBody>
      </p:sp>
    </p:spTree>
    <p:extLst>
      <p:ext uri="{BB962C8B-B14F-4D97-AF65-F5344CB8AC3E}">
        <p14:creationId xmlns:p14="http://schemas.microsoft.com/office/powerpoint/2010/main" val="41847201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Roles in polic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 y="0"/>
            <a:ext cx="12191999" cy="6858000"/>
          </a:xfrm>
          <a:prstGeom prst="rect">
            <a:avLst/>
          </a:prstGeom>
        </p:spPr>
      </p:pic>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smtClean="0"/>
              <a:t>ROLES IN POLICING</a:t>
            </a:r>
            <a:endParaRPr lang="en-US" dirty="0"/>
          </a:p>
        </p:txBody>
      </p:sp>
    </p:spTree>
    <p:extLst>
      <p:ext uri="{BB962C8B-B14F-4D97-AF65-F5344CB8AC3E}">
        <p14:creationId xmlns:p14="http://schemas.microsoft.com/office/powerpoint/2010/main" val="2542310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9998D70F-0AA8-E54D-8DEB-C785CAE27DC3}"/>
              </a:ext>
            </a:extLst>
          </p:cNvPr>
          <p:cNvPicPr>
            <a:picLocks noChangeAspect="1"/>
          </p:cNvPicPr>
          <p:nvPr/>
        </p:nvPicPr>
        <p:blipFill rotWithShape="1">
          <a:blip r:embed="rId3">
            <a:extLst>
              <a:ext uri="{28A0092B-C50C-407E-A947-70E740481C1C}">
                <a14:useLocalDpi xmlns:a14="http://schemas.microsoft.com/office/drawing/2010/main" val="0"/>
              </a:ext>
            </a:extLst>
          </a:blip>
          <a:srcRect t="16277"/>
          <a:stretch/>
        </p:blipFill>
        <p:spPr>
          <a:xfrm>
            <a:off x="0" y="1116280"/>
            <a:ext cx="12192000" cy="5741719"/>
          </a:xfrm>
          <a:prstGeom prst="rect">
            <a:avLst/>
          </a:prstGeom>
        </p:spPr>
      </p:pic>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a:t>HAMPSHIRE </a:t>
            </a:r>
            <a:r>
              <a:rPr lang="en-US" dirty="0" smtClean="0"/>
              <a:t>AREA POPULATION</a:t>
            </a:r>
            <a:endParaRPr lang="en-US" dirty="0"/>
          </a:p>
        </p:txBody>
      </p:sp>
    </p:spTree>
    <p:extLst>
      <p:ext uri="{BB962C8B-B14F-4D97-AF65-F5344CB8AC3E}">
        <p14:creationId xmlns:p14="http://schemas.microsoft.com/office/powerpoint/2010/main" val="10521856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s been elected by the public and is accountable to them for the performance of the Force&#10;Provides the link between the police and communities&#10;Translates the legitimate demands of the public into action&#10;Sets the strategy for policing and crime and disorder reduction outlined in their Police and Crime Plan&#10;Maintains an effective and efficient Force&#10;Sets the budget and council tax precept&#10;Owns all police assets (i.e. buildings, equipment and vehicles)&#10;Hires and (if necessary dismisses) the Chief Constable&#10;Sets measures, and holds the Chief Constable to account for performance of the Force&#10;Commissions a range of services to deliver their Police and Crime Plan – services for victims and witnesses, initiatives to reduce offending and improve criminal justice&#10;Contributes to national and local consultations, and policy debates on matters relevant to policing and crime" title="Police and Crime Commission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 y="0"/>
            <a:ext cx="12191999" cy="6858000"/>
          </a:xfrm>
          <a:prstGeom prst="rect">
            <a:avLst/>
          </a:prstGeom>
        </p:spPr>
      </p:pic>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smtClean="0"/>
              <a:t>ROLE OF THE POLICE AND CRIME COMMISSIONER</a:t>
            </a:r>
            <a:endParaRPr lang="en-US" dirty="0"/>
          </a:p>
        </p:txBody>
      </p:sp>
    </p:spTree>
    <p:extLst>
      <p:ext uri="{BB962C8B-B14F-4D97-AF65-F5344CB8AC3E}">
        <p14:creationId xmlns:p14="http://schemas.microsoft.com/office/powerpoint/2010/main" val="34113823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593156" y="1863736"/>
            <a:ext cx="3444607" cy="4154984"/>
          </a:xfrm>
          <a:prstGeom prst="rect">
            <a:avLst/>
          </a:prstGeom>
          <a:noFill/>
        </p:spPr>
        <p:txBody>
          <a:bodyPr wrap="square" rtlCol="0">
            <a:spAutoFit/>
          </a:bodyPr>
          <a:lstStyle/>
          <a:p>
            <a:r>
              <a:rPr lang="en-GB" sz="2400" dirty="0"/>
              <a:t>PCCs are directly elected to be the voice of the people and deliver an effective and efficient police force in their area</a:t>
            </a:r>
            <a:r>
              <a:rPr lang="en-GB" sz="2400" dirty="0" smtClean="0"/>
              <a:t>.</a:t>
            </a:r>
          </a:p>
          <a:p>
            <a:endParaRPr lang="en-GB" sz="2400" dirty="0" smtClean="0"/>
          </a:p>
          <a:p>
            <a:r>
              <a:rPr lang="en-GB" sz="2400" dirty="0" smtClean="0"/>
              <a:t>They </a:t>
            </a:r>
            <a:r>
              <a:rPr lang="en-GB" sz="2400" dirty="0"/>
              <a:t>are </a:t>
            </a:r>
            <a:r>
              <a:rPr lang="en-GB" sz="2400" dirty="0" smtClean="0"/>
              <a:t>equally responsible </a:t>
            </a:r>
            <a:r>
              <a:rPr lang="en-GB" sz="2400" dirty="0"/>
              <a:t>for the budget and performance of their force, including cutting crime.</a:t>
            </a:r>
            <a:endParaRPr lang="en-US" sz="2400" b="1" i="1" dirty="0">
              <a:solidFill>
                <a:srgbClr val="0070C0"/>
              </a:solidFill>
            </a:endParaRPr>
          </a:p>
        </p:txBody>
      </p:sp>
      <p:pic>
        <p:nvPicPr>
          <p:cNvPr id="3" name="Picture 2" descr="Elect the Police and Crime Commissioner and hold him to account for the police service they receive&#10;Pay taxes – part of their taxes go to the Home Office to pay, among other things, for policing in England and Wales&#10;The council tax police precept is raised by the Police and Crime Commissioner to help pay for local policing services." title="Public"/>
          <p:cNvPicPr>
            <a:picLocks noChangeAspect="1"/>
          </p:cNvPicPr>
          <p:nvPr/>
        </p:nvPicPr>
        <p:blipFill rotWithShape="1">
          <a:blip r:embed="rId3">
            <a:extLst>
              <a:ext uri="{28A0092B-C50C-407E-A947-70E740481C1C}">
                <a14:useLocalDpi xmlns:a14="http://schemas.microsoft.com/office/drawing/2010/main" val="0"/>
              </a:ext>
            </a:extLst>
          </a:blip>
          <a:srcRect l="16626" t="18161" r="17411"/>
          <a:stretch/>
        </p:blipFill>
        <p:spPr>
          <a:xfrm>
            <a:off x="352540" y="1245476"/>
            <a:ext cx="8042313" cy="5612524"/>
          </a:xfrm>
          <a:prstGeom prst="rect">
            <a:avLst/>
          </a:prstGeom>
        </p:spPr>
      </p:pic>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smtClean="0"/>
              <a:t>PUBLIC ROLE IN POLICING</a:t>
            </a:r>
            <a:endParaRPr lang="en-US" dirty="0"/>
          </a:p>
        </p:txBody>
      </p:sp>
    </p:spTree>
    <p:extLst>
      <p:ext uri="{BB962C8B-B14F-4D97-AF65-F5344CB8AC3E}">
        <p14:creationId xmlns:p14="http://schemas.microsoft.com/office/powerpoint/2010/main" val="23133220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ts national policing priorities, known as the Strategic Policing Requirement (i.e. counter terrorism, mutual aid)&#10;Sets legislation that governs policing&#10;Allocates funds to Police and Crime Commissioners in England and Wales" title="Government"/>
          <p:cNvPicPr>
            <a:picLocks noChangeAspect="1"/>
          </p:cNvPicPr>
          <p:nvPr/>
        </p:nvPicPr>
        <p:blipFill rotWithShape="1">
          <a:blip r:embed="rId3">
            <a:extLst>
              <a:ext uri="{28A0092B-C50C-407E-A947-70E740481C1C}">
                <a14:useLocalDpi xmlns:a14="http://schemas.microsoft.com/office/drawing/2010/main" val="0"/>
              </a:ext>
            </a:extLst>
          </a:blip>
          <a:srcRect l="20332" t="16322" r="19668"/>
          <a:stretch/>
        </p:blipFill>
        <p:spPr>
          <a:xfrm>
            <a:off x="262467" y="1119352"/>
            <a:ext cx="7315200" cy="5738648"/>
          </a:xfrm>
          <a:prstGeom prst="rect">
            <a:avLst/>
          </a:prstGeom>
        </p:spPr>
      </p:pic>
      <p:sp>
        <p:nvSpPr>
          <p:cNvPr id="2" name="Rectangle 1"/>
          <p:cNvSpPr/>
          <p:nvPr/>
        </p:nvSpPr>
        <p:spPr>
          <a:xfrm>
            <a:off x="7866043" y="1643909"/>
            <a:ext cx="4285562" cy="4616648"/>
          </a:xfrm>
          <a:prstGeom prst="rect">
            <a:avLst/>
          </a:prstGeom>
        </p:spPr>
        <p:txBody>
          <a:bodyPr wrap="square">
            <a:spAutoFit/>
          </a:bodyPr>
          <a:lstStyle/>
          <a:p>
            <a:r>
              <a:rPr lang="en-GB" sz="1600" b="1" dirty="0" smtClean="0">
                <a:solidFill>
                  <a:srgbClr val="0B0C0C"/>
                </a:solidFill>
                <a:latin typeface="&amp;quot"/>
              </a:rPr>
              <a:t>National Policing Board</a:t>
            </a:r>
          </a:p>
          <a:p>
            <a:endParaRPr lang="en-GB" sz="1400" dirty="0" smtClean="0">
              <a:solidFill>
                <a:srgbClr val="0B0C0C"/>
              </a:solidFill>
              <a:latin typeface="&amp;quot"/>
            </a:endParaRPr>
          </a:p>
          <a:p>
            <a:pPr>
              <a:buFont typeface="Arial" panose="020B0604020202020204" pitchFamily="34" charset="0"/>
              <a:buChar char="•"/>
            </a:pPr>
            <a:r>
              <a:rPr lang="en-GB" sz="1400" dirty="0" smtClean="0">
                <a:solidFill>
                  <a:srgbClr val="0B0C0C"/>
                </a:solidFill>
                <a:latin typeface="&amp;quot"/>
              </a:rPr>
              <a:t>Home </a:t>
            </a:r>
            <a:r>
              <a:rPr lang="en-GB" sz="1400" dirty="0">
                <a:solidFill>
                  <a:srgbClr val="0B0C0C"/>
                </a:solidFill>
                <a:latin typeface="&amp;quot"/>
              </a:rPr>
              <a:t>Secretary (Chair)</a:t>
            </a:r>
          </a:p>
          <a:p>
            <a:pPr>
              <a:buFont typeface="Arial" panose="020B0604020202020204" pitchFamily="34" charset="0"/>
              <a:buChar char="•"/>
            </a:pPr>
            <a:r>
              <a:rPr lang="en-GB" sz="1400" dirty="0">
                <a:solidFill>
                  <a:srgbClr val="0B0C0C"/>
                </a:solidFill>
                <a:latin typeface="&amp;quot"/>
              </a:rPr>
              <a:t>Minister of State for Crime and Policing</a:t>
            </a:r>
          </a:p>
          <a:p>
            <a:pPr>
              <a:buFont typeface="Arial" panose="020B0604020202020204" pitchFamily="34" charset="0"/>
              <a:buChar char="•"/>
            </a:pPr>
            <a:r>
              <a:rPr lang="en-GB" sz="1400" dirty="0">
                <a:solidFill>
                  <a:srgbClr val="0B0C0C"/>
                </a:solidFill>
                <a:latin typeface="&amp;quot"/>
              </a:rPr>
              <a:t>Minister of State for Security</a:t>
            </a:r>
          </a:p>
          <a:p>
            <a:pPr>
              <a:buFont typeface="Arial" panose="020B0604020202020204" pitchFamily="34" charset="0"/>
              <a:buChar char="•"/>
            </a:pPr>
            <a:r>
              <a:rPr lang="en-GB" sz="1400" dirty="0">
                <a:solidFill>
                  <a:srgbClr val="0B0C0C"/>
                </a:solidFill>
                <a:latin typeface="&amp;quot"/>
              </a:rPr>
              <a:t>Minister for Safeguarding</a:t>
            </a:r>
          </a:p>
          <a:p>
            <a:pPr>
              <a:buFont typeface="Arial" panose="020B0604020202020204" pitchFamily="34" charset="0"/>
              <a:buChar char="•"/>
            </a:pPr>
            <a:r>
              <a:rPr lang="en-GB" sz="1400" dirty="0">
                <a:solidFill>
                  <a:srgbClr val="0B0C0C"/>
                </a:solidFill>
                <a:latin typeface="&amp;quot"/>
              </a:rPr>
              <a:t>Permanent Secretary to the Home Office</a:t>
            </a:r>
          </a:p>
          <a:p>
            <a:pPr>
              <a:buFont typeface="Arial" panose="020B0604020202020204" pitchFamily="34" charset="0"/>
              <a:buChar char="•"/>
            </a:pPr>
            <a:r>
              <a:rPr lang="en-GB" sz="1400" dirty="0">
                <a:solidFill>
                  <a:srgbClr val="0B0C0C"/>
                </a:solidFill>
                <a:latin typeface="&amp;quot"/>
              </a:rPr>
              <a:t>Chair of the National Police Chiefs’ Council</a:t>
            </a:r>
          </a:p>
          <a:p>
            <a:pPr>
              <a:buFont typeface="Arial" panose="020B0604020202020204" pitchFamily="34" charset="0"/>
              <a:buChar char="•"/>
            </a:pPr>
            <a:r>
              <a:rPr lang="en-GB" sz="1400" dirty="0">
                <a:solidFill>
                  <a:srgbClr val="0B0C0C"/>
                </a:solidFill>
                <a:latin typeface="&amp;quot"/>
              </a:rPr>
              <a:t>Chair of the Association of Police and Crime Commissioners</a:t>
            </a:r>
          </a:p>
          <a:p>
            <a:pPr>
              <a:buFont typeface="Arial" panose="020B0604020202020204" pitchFamily="34" charset="0"/>
              <a:buChar char="•"/>
            </a:pPr>
            <a:r>
              <a:rPr lang="en-GB" sz="1400" dirty="0">
                <a:solidFill>
                  <a:srgbClr val="0B0C0C"/>
                </a:solidFill>
                <a:latin typeface="&amp;quot"/>
              </a:rPr>
              <a:t>Commissioner of the Metropolitan Police Service</a:t>
            </a:r>
          </a:p>
          <a:p>
            <a:pPr>
              <a:buFont typeface="Arial" panose="020B0604020202020204" pitchFamily="34" charset="0"/>
              <a:buChar char="•"/>
            </a:pPr>
            <a:r>
              <a:rPr lang="en-GB" sz="1400" dirty="0">
                <a:solidFill>
                  <a:srgbClr val="0B0C0C"/>
                </a:solidFill>
                <a:latin typeface="&amp;quot"/>
              </a:rPr>
              <a:t>Director General National Crime Agency</a:t>
            </a:r>
          </a:p>
          <a:p>
            <a:pPr>
              <a:buFont typeface="Arial" panose="020B0604020202020204" pitchFamily="34" charset="0"/>
              <a:buChar char="•"/>
            </a:pPr>
            <a:r>
              <a:rPr lang="en-GB" sz="1400" dirty="0">
                <a:solidFill>
                  <a:srgbClr val="0B0C0C"/>
                </a:solidFill>
                <a:latin typeface="&amp;quot"/>
              </a:rPr>
              <a:t>Chief Executive Officer of the College of Policing</a:t>
            </a:r>
          </a:p>
          <a:p>
            <a:pPr>
              <a:buFont typeface="Arial" panose="020B0604020202020204" pitchFamily="34" charset="0"/>
              <a:buChar char="•"/>
            </a:pPr>
            <a:r>
              <a:rPr lang="en-GB" sz="1400" dirty="0">
                <a:solidFill>
                  <a:srgbClr val="0B0C0C"/>
                </a:solidFill>
                <a:latin typeface="&amp;quot"/>
              </a:rPr>
              <a:t>Her Majesty’s Chief Inspector of Constabulary</a:t>
            </a:r>
          </a:p>
          <a:p>
            <a:pPr>
              <a:buFont typeface="Arial" panose="020B0604020202020204" pitchFamily="34" charset="0"/>
              <a:buChar char="•"/>
            </a:pPr>
            <a:r>
              <a:rPr lang="en-GB" sz="1400" dirty="0">
                <a:solidFill>
                  <a:srgbClr val="0B0C0C"/>
                </a:solidFill>
                <a:latin typeface="&amp;quot"/>
              </a:rPr>
              <a:t>Head of UK Counter Terrorism Policing</a:t>
            </a:r>
          </a:p>
          <a:p>
            <a:pPr>
              <a:buFont typeface="Arial" panose="020B0604020202020204" pitchFamily="34" charset="0"/>
              <a:buChar char="•"/>
            </a:pPr>
            <a:r>
              <a:rPr lang="en-GB" sz="1400" dirty="0">
                <a:solidFill>
                  <a:srgbClr val="0B0C0C"/>
                </a:solidFill>
                <a:latin typeface="&amp;quot"/>
              </a:rPr>
              <a:t>Director General, Crime, Policing and Fire Group</a:t>
            </a:r>
          </a:p>
          <a:p>
            <a:pPr>
              <a:buFont typeface="Arial" panose="020B0604020202020204" pitchFamily="34" charset="0"/>
              <a:buChar char="•"/>
            </a:pPr>
            <a:r>
              <a:rPr lang="en-GB" sz="1400" dirty="0">
                <a:solidFill>
                  <a:srgbClr val="0B0C0C"/>
                </a:solidFill>
                <a:latin typeface="&amp;quot"/>
              </a:rPr>
              <a:t>Director General, Office for Security and Counter-Terrorism</a:t>
            </a:r>
          </a:p>
          <a:p>
            <a:pPr>
              <a:buFont typeface="Arial" panose="020B0604020202020204" pitchFamily="34" charset="0"/>
              <a:buChar char="•"/>
            </a:pPr>
            <a:r>
              <a:rPr lang="en-GB" sz="1400" dirty="0">
                <a:solidFill>
                  <a:srgbClr val="0B0C0C"/>
                </a:solidFill>
                <a:latin typeface="&amp;quot"/>
              </a:rPr>
              <a:t>Director General, Serious and Organised Crime Group</a:t>
            </a:r>
          </a:p>
          <a:p>
            <a:pPr>
              <a:buFont typeface="Arial" panose="020B0604020202020204" pitchFamily="34" charset="0"/>
              <a:buChar char="•"/>
            </a:pPr>
            <a:r>
              <a:rPr lang="en-GB" sz="1400" dirty="0">
                <a:solidFill>
                  <a:srgbClr val="0B0C0C"/>
                </a:solidFill>
                <a:latin typeface="&amp;quot"/>
              </a:rPr>
              <a:t>Policing Director, Crime Policing and Fire Group</a:t>
            </a:r>
            <a:endParaRPr lang="en-GB" sz="1400" b="0" i="0" u="none" strike="noStrike" dirty="0">
              <a:solidFill>
                <a:srgbClr val="0B0C0C"/>
              </a:solidFill>
              <a:effectLst/>
              <a:latin typeface="&amp;quot"/>
            </a:endParaRPr>
          </a:p>
        </p:txBody>
      </p:sp>
      <p:sp>
        <p:nvSpPr>
          <p:cNvPr id="3" name="Title 2"/>
          <p:cNvSpPr>
            <a:spLocks noGrp="1"/>
          </p:cNvSpPr>
          <p:nvPr>
            <p:ph type="title"/>
          </p:nvPr>
        </p:nvSpPr>
        <p:spPr/>
        <p:txBody>
          <a:bodyPr/>
          <a:lstStyle/>
          <a:p>
            <a:r>
              <a:rPr lang="en-GB" dirty="0" smtClean="0"/>
              <a:t>GOVERNMENT ROLE IN POLICING</a:t>
            </a:r>
            <a:endParaRPr lang="en-GB" dirty="0"/>
          </a:p>
        </p:txBody>
      </p:sp>
    </p:spTree>
    <p:extLst>
      <p:ext uri="{BB962C8B-B14F-4D97-AF65-F5344CB8AC3E}">
        <p14:creationId xmlns:p14="http://schemas.microsoft.com/office/powerpoint/2010/main" val="38459845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97296" y="1728388"/>
            <a:ext cx="3749407" cy="4524315"/>
          </a:xfrm>
          <a:prstGeom prst="rect">
            <a:avLst/>
          </a:prstGeom>
        </p:spPr>
        <p:txBody>
          <a:bodyPr wrap="square">
            <a:spAutoFit/>
          </a:bodyPr>
          <a:lstStyle/>
          <a:p>
            <a:r>
              <a:rPr lang="en-GB" dirty="0" smtClean="0"/>
              <a:t>HMICFRS’s </a:t>
            </a:r>
            <a:r>
              <a:rPr lang="en-GB" dirty="0"/>
              <a:t>fifth PEEL (police effectiveness, efficiency and legitimacy) assessment of Hampshire Constabulary. </a:t>
            </a:r>
          </a:p>
          <a:p>
            <a:endParaRPr lang="en-GB" dirty="0" smtClean="0">
              <a:solidFill>
                <a:srgbClr val="282828"/>
              </a:solidFill>
              <a:latin typeface="Agenda"/>
            </a:endParaRPr>
          </a:p>
          <a:p>
            <a:r>
              <a:rPr lang="en-GB" dirty="0" smtClean="0">
                <a:solidFill>
                  <a:srgbClr val="282828"/>
                </a:solidFill>
                <a:latin typeface="Agenda"/>
              </a:rPr>
              <a:t>the </a:t>
            </a:r>
            <a:r>
              <a:rPr lang="en-GB" dirty="0">
                <a:solidFill>
                  <a:srgbClr val="282828"/>
                </a:solidFill>
                <a:latin typeface="Agenda"/>
              </a:rPr>
              <a:t>extent to which the force is effective at reducing crime and keeping people safe is</a:t>
            </a:r>
            <a:r>
              <a:rPr lang="en-GB" dirty="0">
                <a:solidFill>
                  <a:schemeClr val="accent6">
                    <a:lumMod val="50000"/>
                  </a:schemeClr>
                </a:solidFill>
                <a:latin typeface="Agenda"/>
              </a:rPr>
              <a:t> </a:t>
            </a:r>
            <a:r>
              <a:rPr lang="en-GB" b="1" dirty="0">
                <a:solidFill>
                  <a:schemeClr val="accent6">
                    <a:lumMod val="50000"/>
                  </a:schemeClr>
                </a:solidFill>
                <a:latin typeface="Agenda"/>
              </a:rPr>
              <a:t>good</a:t>
            </a:r>
            <a:r>
              <a:rPr lang="en-GB" dirty="0" smtClean="0">
                <a:solidFill>
                  <a:srgbClr val="282828"/>
                </a:solidFill>
                <a:latin typeface="Agenda"/>
              </a:rPr>
              <a:t>.</a:t>
            </a:r>
          </a:p>
          <a:p>
            <a:endParaRPr lang="en-GB" dirty="0">
              <a:solidFill>
                <a:srgbClr val="282828"/>
              </a:solidFill>
              <a:latin typeface="Agenda"/>
            </a:endParaRPr>
          </a:p>
          <a:p>
            <a:r>
              <a:rPr lang="en-GB" dirty="0">
                <a:solidFill>
                  <a:srgbClr val="282828"/>
                </a:solidFill>
                <a:latin typeface="Agenda"/>
              </a:rPr>
              <a:t>the extent to which the force operates efficiently and sustainably is </a:t>
            </a:r>
            <a:r>
              <a:rPr lang="en-GB" b="1" dirty="0">
                <a:solidFill>
                  <a:schemeClr val="accent6">
                    <a:lumMod val="50000"/>
                  </a:schemeClr>
                </a:solidFill>
                <a:latin typeface="Agenda"/>
              </a:rPr>
              <a:t>good</a:t>
            </a:r>
            <a:r>
              <a:rPr lang="en-GB" dirty="0" smtClean="0">
                <a:solidFill>
                  <a:srgbClr val="282828"/>
                </a:solidFill>
                <a:latin typeface="Agenda"/>
              </a:rPr>
              <a:t>.</a:t>
            </a:r>
          </a:p>
          <a:p>
            <a:endParaRPr lang="en-GB" dirty="0">
              <a:solidFill>
                <a:srgbClr val="282828"/>
              </a:solidFill>
              <a:latin typeface="Agenda"/>
            </a:endParaRPr>
          </a:p>
          <a:p>
            <a:r>
              <a:rPr lang="en-GB" dirty="0">
                <a:solidFill>
                  <a:srgbClr val="282828"/>
                </a:solidFill>
                <a:latin typeface="Agenda"/>
              </a:rPr>
              <a:t>the extent to which the force treats the public and its workforce legitimately is </a:t>
            </a:r>
            <a:r>
              <a:rPr lang="en-GB" b="1" dirty="0">
                <a:solidFill>
                  <a:schemeClr val="accent6">
                    <a:lumMod val="50000"/>
                  </a:schemeClr>
                </a:solidFill>
                <a:latin typeface="Agenda"/>
              </a:rPr>
              <a:t>good</a:t>
            </a:r>
            <a:r>
              <a:rPr lang="en-GB" dirty="0">
                <a:solidFill>
                  <a:srgbClr val="282828"/>
                </a:solidFill>
                <a:latin typeface="Agenda"/>
              </a:rPr>
              <a:t>.</a:t>
            </a:r>
            <a:endParaRPr lang="en-GB" b="0" i="0" u="none" strike="noStrike" dirty="0">
              <a:solidFill>
                <a:srgbClr val="282828"/>
              </a:solidFill>
              <a:effectLst/>
              <a:latin typeface="Agenda"/>
            </a:endParaRPr>
          </a:p>
        </p:txBody>
      </p:sp>
      <p:pic>
        <p:nvPicPr>
          <p:cNvPr id="3" name="Picture 2" descr="Monitor and report on forces and policing activity to encourage improvement&#10;Provide advice to the Force&#10;Make information on police performance accessible&#10;Carry out Force inspections and publish findings" title="HMIC"/>
          <p:cNvPicPr>
            <a:picLocks noChangeAspect="1"/>
          </p:cNvPicPr>
          <p:nvPr/>
        </p:nvPicPr>
        <p:blipFill rotWithShape="1">
          <a:blip r:embed="rId3">
            <a:extLst>
              <a:ext uri="{28A0092B-C50C-407E-A947-70E740481C1C}">
                <a14:useLocalDpi xmlns:a14="http://schemas.microsoft.com/office/drawing/2010/main" val="0"/>
              </a:ext>
            </a:extLst>
          </a:blip>
          <a:srcRect l="19879" t="17471" r="18855"/>
          <a:stretch/>
        </p:blipFill>
        <p:spPr>
          <a:xfrm>
            <a:off x="262467" y="1198178"/>
            <a:ext cx="7469436" cy="5659821"/>
          </a:xfrm>
          <a:prstGeom prst="rect">
            <a:avLst/>
          </a:prstGeom>
        </p:spPr>
      </p:pic>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smtClean="0"/>
              <a:t>HMIC ROLE IN POLICING</a:t>
            </a:r>
            <a:endParaRPr lang="en-US" dirty="0"/>
          </a:p>
        </p:txBody>
      </p:sp>
    </p:spTree>
    <p:extLst>
      <p:ext uri="{BB962C8B-B14F-4D97-AF65-F5344CB8AC3E}">
        <p14:creationId xmlns:p14="http://schemas.microsoft.com/office/powerpoint/2010/main" val="30947876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88924" y="1061541"/>
            <a:ext cx="4381041" cy="5796459"/>
          </a:xfrm>
          <a:prstGeom prst="rect">
            <a:avLst/>
          </a:prstGeom>
        </p:spPr>
        <p:txBody>
          <a:bodyPr wrap="square">
            <a:spAutoFit/>
          </a:bodyPr>
          <a:lstStyle/>
          <a:p>
            <a:pPr fontAlgn="base">
              <a:spcBef>
                <a:spcPts val="500"/>
              </a:spcBef>
              <a:spcAft>
                <a:spcPts val="500"/>
              </a:spcAft>
            </a:pPr>
            <a:r>
              <a:rPr lang="en-GB" sz="1600" dirty="0">
                <a:solidFill>
                  <a:srgbClr val="222222"/>
                </a:solidFill>
                <a:latin typeface="inherit"/>
              </a:rPr>
              <a:t>Meeting formally </a:t>
            </a:r>
            <a:r>
              <a:rPr lang="en-GB" sz="1600" dirty="0" smtClean="0">
                <a:solidFill>
                  <a:srgbClr val="222222"/>
                </a:solidFill>
                <a:latin typeface="inherit"/>
              </a:rPr>
              <a:t>four </a:t>
            </a:r>
            <a:r>
              <a:rPr lang="en-GB" sz="1600" dirty="0">
                <a:solidFill>
                  <a:srgbClr val="222222"/>
                </a:solidFill>
                <a:latin typeface="inherit"/>
              </a:rPr>
              <a:t>times per year, the PCP examines and makes recommendations on various aspects of the PCC’s activity. In particular, powers include:</a:t>
            </a:r>
          </a:p>
          <a:p>
            <a:pPr marL="457200" indent="-228600" fontAlgn="base">
              <a:spcBef>
                <a:spcPts val="500"/>
              </a:spcBef>
              <a:spcAft>
                <a:spcPts val="500"/>
              </a:spcAft>
            </a:pPr>
            <a:r>
              <a:rPr lang="en-GB" sz="1600" dirty="0" smtClean="0">
                <a:solidFill>
                  <a:srgbClr val="222222"/>
                </a:solidFill>
                <a:latin typeface="inherit"/>
              </a:rPr>
              <a:t>·</a:t>
            </a:r>
            <a:r>
              <a:rPr lang="en-GB" sz="1600" dirty="0" smtClean="0">
                <a:solidFill>
                  <a:srgbClr val="222222"/>
                </a:solidFill>
                <a:latin typeface="&amp;quot"/>
              </a:rPr>
              <a:t> </a:t>
            </a:r>
            <a:r>
              <a:rPr lang="en-GB" sz="1600" dirty="0" smtClean="0">
                <a:solidFill>
                  <a:srgbClr val="222222"/>
                </a:solidFill>
                <a:latin typeface="inherit"/>
              </a:rPr>
              <a:t>Reviewing </a:t>
            </a:r>
            <a:r>
              <a:rPr lang="en-GB" sz="1600" dirty="0">
                <a:solidFill>
                  <a:srgbClr val="222222"/>
                </a:solidFill>
                <a:latin typeface="inherit"/>
              </a:rPr>
              <a:t>the draft Police and Crime Plan</a:t>
            </a:r>
          </a:p>
          <a:p>
            <a:pPr marL="457200" indent="-228600" fontAlgn="base">
              <a:spcBef>
                <a:spcPts val="500"/>
              </a:spcBef>
              <a:spcAft>
                <a:spcPts val="500"/>
              </a:spcAft>
            </a:pPr>
            <a:r>
              <a:rPr lang="en-GB" sz="1600" dirty="0">
                <a:solidFill>
                  <a:srgbClr val="222222"/>
                </a:solidFill>
                <a:latin typeface="inherit"/>
              </a:rPr>
              <a:t>·</a:t>
            </a:r>
            <a:r>
              <a:rPr lang="en-GB" sz="1600" dirty="0">
                <a:solidFill>
                  <a:srgbClr val="222222"/>
                </a:solidFill>
                <a:latin typeface="&amp;quot"/>
              </a:rPr>
              <a:t> </a:t>
            </a:r>
            <a:r>
              <a:rPr lang="en-GB" sz="1600" dirty="0" smtClean="0">
                <a:solidFill>
                  <a:srgbClr val="222222"/>
                </a:solidFill>
                <a:latin typeface="inherit"/>
              </a:rPr>
              <a:t>Reviewing </a:t>
            </a:r>
            <a:r>
              <a:rPr lang="en-GB" sz="1600" dirty="0">
                <a:solidFill>
                  <a:srgbClr val="222222"/>
                </a:solidFill>
                <a:latin typeface="inherit"/>
              </a:rPr>
              <a:t>(and having the power to veto) the </a:t>
            </a:r>
            <a:r>
              <a:rPr lang="en-GB" sz="1600" dirty="0" smtClean="0">
                <a:solidFill>
                  <a:srgbClr val="222222"/>
                </a:solidFill>
                <a:latin typeface="inherit"/>
              </a:rPr>
              <a:t>PCC's proposed </a:t>
            </a:r>
            <a:r>
              <a:rPr lang="en-GB" sz="1600" dirty="0">
                <a:solidFill>
                  <a:srgbClr val="222222"/>
                </a:solidFill>
                <a:latin typeface="inherit"/>
              </a:rPr>
              <a:t>Council Tax precept levels</a:t>
            </a:r>
          </a:p>
          <a:p>
            <a:pPr marL="457200" indent="-228600" fontAlgn="base">
              <a:spcBef>
                <a:spcPts val="500"/>
              </a:spcBef>
              <a:spcAft>
                <a:spcPts val="500"/>
              </a:spcAft>
            </a:pPr>
            <a:r>
              <a:rPr lang="en-GB" sz="1600" dirty="0">
                <a:solidFill>
                  <a:srgbClr val="222222"/>
                </a:solidFill>
                <a:latin typeface="inherit"/>
              </a:rPr>
              <a:t>·</a:t>
            </a:r>
            <a:r>
              <a:rPr lang="en-GB" sz="1600" dirty="0">
                <a:solidFill>
                  <a:srgbClr val="222222"/>
                </a:solidFill>
                <a:latin typeface="&amp;quot"/>
              </a:rPr>
              <a:t> </a:t>
            </a:r>
            <a:r>
              <a:rPr lang="en-GB" sz="1600" dirty="0" smtClean="0">
                <a:solidFill>
                  <a:srgbClr val="222222"/>
                </a:solidFill>
                <a:latin typeface="inherit"/>
              </a:rPr>
              <a:t>Reviewing </a:t>
            </a:r>
            <a:r>
              <a:rPr lang="en-GB" sz="1600" dirty="0">
                <a:solidFill>
                  <a:srgbClr val="222222"/>
                </a:solidFill>
                <a:latin typeface="inherit"/>
              </a:rPr>
              <a:t>and scrutinising decisions and actions by the PCC</a:t>
            </a:r>
          </a:p>
          <a:p>
            <a:pPr marL="457200" indent="-228600" fontAlgn="base">
              <a:spcBef>
                <a:spcPts val="500"/>
              </a:spcBef>
              <a:spcAft>
                <a:spcPts val="500"/>
              </a:spcAft>
            </a:pPr>
            <a:r>
              <a:rPr lang="en-GB" sz="1600" dirty="0">
                <a:solidFill>
                  <a:srgbClr val="222222"/>
                </a:solidFill>
                <a:latin typeface="inherit"/>
              </a:rPr>
              <a:t>·</a:t>
            </a:r>
            <a:r>
              <a:rPr lang="en-GB" sz="1600" dirty="0">
                <a:solidFill>
                  <a:srgbClr val="222222"/>
                </a:solidFill>
                <a:latin typeface="&amp;quot"/>
              </a:rPr>
              <a:t> </a:t>
            </a:r>
            <a:r>
              <a:rPr lang="en-GB" sz="1600" dirty="0" smtClean="0">
                <a:solidFill>
                  <a:srgbClr val="222222"/>
                </a:solidFill>
                <a:latin typeface="inherit"/>
              </a:rPr>
              <a:t>Scrutinising </a:t>
            </a:r>
            <a:r>
              <a:rPr lang="en-GB" sz="1600" dirty="0">
                <a:solidFill>
                  <a:srgbClr val="222222"/>
                </a:solidFill>
                <a:latin typeface="inherit"/>
              </a:rPr>
              <a:t>the PCC's annual report</a:t>
            </a:r>
          </a:p>
          <a:p>
            <a:pPr marL="457200" indent="-228600" fontAlgn="base">
              <a:spcBef>
                <a:spcPts val="500"/>
              </a:spcBef>
              <a:spcAft>
                <a:spcPts val="500"/>
              </a:spcAft>
            </a:pPr>
            <a:r>
              <a:rPr lang="en-GB" sz="1600" dirty="0">
                <a:solidFill>
                  <a:srgbClr val="222222"/>
                </a:solidFill>
                <a:latin typeface="inherit"/>
              </a:rPr>
              <a:t>·</a:t>
            </a:r>
            <a:r>
              <a:rPr lang="en-GB" sz="1600" dirty="0">
                <a:solidFill>
                  <a:srgbClr val="222222"/>
                </a:solidFill>
                <a:latin typeface="&amp;quot"/>
              </a:rPr>
              <a:t> </a:t>
            </a:r>
            <a:r>
              <a:rPr lang="en-GB" sz="1600" dirty="0" smtClean="0">
                <a:solidFill>
                  <a:srgbClr val="222222"/>
                </a:solidFill>
                <a:latin typeface="inherit"/>
              </a:rPr>
              <a:t>Confirming </a:t>
            </a:r>
            <a:r>
              <a:rPr lang="en-GB" sz="1600" dirty="0">
                <a:solidFill>
                  <a:srgbClr val="222222"/>
                </a:solidFill>
                <a:latin typeface="inherit"/>
              </a:rPr>
              <a:t>(and having the power to veto) the Chief Constable’s appointment</a:t>
            </a:r>
          </a:p>
          <a:p>
            <a:pPr marL="457200" indent="-228600" fontAlgn="base">
              <a:spcBef>
                <a:spcPts val="500"/>
              </a:spcBef>
              <a:spcAft>
                <a:spcPts val="500"/>
              </a:spcAft>
            </a:pPr>
            <a:r>
              <a:rPr lang="en-GB" sz="1600" dirty="0">
                <a:solidFill>
                  <a:srgbClr val="222222"/>
                </a:solidFill>
                <a:latin typeface="inherit"/>
              </a:rPr>
              <a:t>·</a:t>
            </a:r>
            <a:r>
              <a:rPr lang="en-GB" sz="1600" dirty="0">
                <a:solidFill>
                  <a:srgbClr val="222222"/>
                </a:solidFill>
                <a:latin typeface="&amp;quot"/>
              </a:rPr>
              <a:t> </a:t>
            </a:r>
            <a:r>
              <a:rPr lang="en-GB" sz="1600" dirty="0" smtClean="0">
                <a:solidFill>
                  <a:srgbClr val="222222"/>
                </a:solidFill>
                <a:latin typeface="inherit"/>
              </a:rPr>
              <a:t>Confirming </a:t>
            </a:r>
            <a:r>
              <a:rPr lang="en-GB" sz="1600" dirty="0">
                <a:solidFill>
                  <a:srgbClr val="222222"/>
                </a:solidFill>
                <a:latin typeface="inherit"/>
              </a:rPr>
              <a:t>senior officer (Chief Executive, Chief </a:t>
            </a:r>
            <a:r>
              <a:rPr lang="en-GB" sz="1600" dirty="0" smtClean="0">
                <a:solidFill>
                  <a:srgbClr val="222222"/>
                </a:solidFill>
                <a:latin typeface="inherit"/>
              </a:rPr>
              <a:t>Financial Officer</a:t>
            </a:r>
            <a:r>
              <a:rPr lang="en-GB" sz="1600" dirty="0">
                <a:solidFill>
                  <a:srgbClr val="222222"/>
                </a:solidFill>
                <a:latin typeface="inherit"/>
              </a:rPr>
              <a:t>) and political roles (Deputy Police and Crime Commissioner) in the PCC’s office</a:t>
            </a:r>
          </a:p>
          <a:p>
            <a:pPr marL="457200" indent="-228600" fontAlgn="base">
              <a:spcBef>
                <a:spcPts val="500"/>
              </a:spcBef>
              <a:spcAft>
                <a:spcPts val="500"/>
              </a:spcAft>
            </a:pPr>
            <a:r>
              <a:rPr lang="en-GB" sz="1600" dirty="0">
                <a:solidFill>
                  <a:srgbClr val="222222"/>
                </a:solidFill>
                <a:latin typeface="inherit"/>
              </a:rPr>
              <a:t>·</a:t>
            </a:r>
            <a:r>
              <a:rPr lang="en-GB" sz="1600" dirty="0">
                <a:solidFill>
                  <a:srgbClr val="222222"/>
                </a:solidFill>
                <a:latin typeface="&amp;quot"/>
              </a:rPr>
              <a:t> </a:t>
            </a:r>
            <a:r>
              <a:rPr lang="en-GB" sz="1600" dirty="0" smtClean="0">
                <a:solidFill>
                  <a:srgbClr val="222222"/>
                </a:solidFill>
                <a:latin typeface="inherit"/>
              </a:rPr>
              <a:t>Reviewing </a:t>
            </a:r>
            <a:r>
              <a:rPr lang="en-GB" sz="1600" dirty="0">
                <a:solidFill>
                  <a:srgbClr val="222222"/>
                </a:solidFill>
                <a:latin typeface="inherit"/>
              </a:rPr>
              <a:t>the PCC’s conduct</a:t>
            </a:r>
          </a:p>
          <a:p>
            <a:pPr marL="457200" indent="-228600" fontAlgn="base">
              <a:spcBef>
                <a:spcPts val="500"/>
              </a:spcBef>
              <a:spcAft>
                <a:spcPts val="500"/>
              </a:spcAft>
            </a:pPr>
            <a:r>
              <a:rPr lang="en-GB" sz="1600" dirty="0">
                <a:solidFill>
                  <a:srgbClr val="222222"/>
                </a:solidFill>
                <a:latin typeface="inherit"/>
              </a:rPr>
              <a:t>·</a:t>
            </a:r>
            <a:r>
              <a:rPr lang="en-GB" sz="1600" dirty="0">
                <a:solidFill>
                  <a:srgbClr val="222222"/>
                </a:solidFill>
                <a:latin typeface="&amp;quot"/>
              </a:rPr>
              <a:t> </a:t>
            </a:r>
            <a:r>
              <a:rPr lang="en-GB" sz="1600" dirty="0" smtClean="0">
                <a:solidFill>
                  <a:srgbClr val="222222"/>
                </a:solidFill>
                <a:latin typeface="inherit"/>
              </a:rPr>
              <a:t>To </a:t>
            </a:r>
            <a:r>
              <a:rPr lang="en-GB" sz="1600" dirty="0">
                <a:solidFill>
                  <a:srgbClr val="222222"/>
                </a:solidFill>
                <a:latin typeface="inherit"/>
              </a:rPr>
              <a:t>appoint an acting PCC, if required</a:t>
            </a:r>
            <a:endParaRPr lang="en-GB" sz="1600" u="none" strike="noStrike" dirty="0">
              <a:solidFill>
                <a:srgbClr val="222222"/>
              </a:solidFill>
              <a:effectLst/>
              <a:latin typeface="inherit"/>
            </a:endParaRPr>
          </a:p>
        </p:txBody>
      </p:sp>
      <p:pic>
        <p:nvPicPr>
          <p:cNvPr id="3" name="Picture 2" descr="Supports and scrutinises the Commissioner&#10;Reviews proposed appointments of certain senior positions&#10;Reviews the Police and Crime Commissioner’s proposed precept" title="Police and Crime Panel"/>
          <p:cNvPicPr>
            <a:picLocks noChangeAspect="1"/>
          </p:cNvPicPr>
          <p:nvPr/>
        </p:nvPicPr>
        <p:blipFill rotWithShape="1">
          <a:blip r:embed="rId3">
            <a:extLst>
              <a:ext uri="{28A0092B-C50C-407E-A947-70E740481C1C}">
                <a14:useLocalDpi xmlns:a14="http://schemas.microsoft.com/office/drawing/2010/main" val="0"/>
              </a:ext>
            </a:extLst>
          </a:blip>
          <a:srcRect l="20331" t="16782" r="18569"/>
          <a:stretch/>
        </p:blipFill>
        <p:spPr>
          <a:xfrm>
            <a:off x="262467" y="1150882"/>
            <a:ext cx="7449340" cy="5707117"/>
          </a:xfrm>
          <a:prstGeom prst="rect">
            <a:avLst/>
          </a:prstGeom>
        </p:spPr>
      </p:pic>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smtClean="0"/>
              <a:t>POLICE AND CRIME PANEL ROLE IN POLICING</a:t>
            </a:r>
            <a:endParaRPr lang="en-US" dirty="0"/>
          </a:p>
        </p:txBody>
      </p:sp>
    </p:spTree>
    <p:extLst>
      <p:ext uri="{BB962C8B-B14F-4D97-AF65-F5344CB8AC3E}">
        <p14:creationId xmlns:p14="http://schemas.microsoft.com/office/powerpoint/2010/main" val="4305863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ads the officers and staff of Hampshire Constabulary&#10;Accountable to the Commissioner for the performance of the Force&#10;Advises the Police and Crime Commissioner on strategy and budget to meet current threats and risk&#10;Directs and controls the Force&#10;Responsible for the operational delivery of policing&#10;Has operational independence and complete discretion as to who, or what, should be investigated&#10;Explains to the public the operational actions of officers and staff&#10;Responsible for the Force’s Purpose and Areas of Focus&#10;Is politically independent" title="Chief Constable Olivia Pinkney"/>
          <p:cNvPicPr>
            <a:picLocks noChangeAspect="1"/>
          </p:cNvPicPr>
          <p:nvPr/>
        </p:nvPicPr>
        <p:blipFill rotWithShape="1">
          <a:blip r:embed="rId3">
            <a:extLst>
              <a:ext uri="{28A0092B-C50C-407E-A947-70E740481C1C}">
                <a14:useLocalDpi xmlns:a14="http://schemas.microsoft.com/office/drawing/2010/main" val="0"/>
              </a:ext>
            </a:extLst>
          </a:blip>
          <a:srcRect t="16782"/>
          <a:stretch/>
        </p:blipFill>
        <p:spPr>
          <a:xfrm>
            <a:off x="0" y="1150882"/>
            <a:ext cx="12191999" cy="5707117"/>
          </a:xfrm>
          <a:prstGeom prst="rect">
            <a:avLst/>
          </a:prstGeom>
        </p:spPr>
      </p:pic>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smtClean="0"/>
              <a:t>CHIEF CONSTABLE ROLE IN POLICING</a:t>
            </a:r>
            <a:endParaRPr lang="en-US" dirty="0"/>
          </a:p>
        </p:txBody>
      </p:sp>
    </p:spTree>
    <p:extLst>
      <p:ext uri="{BB962C8B-B14F-4D97-AF65-F5344CB8AC3E}">
        <p14:creationId xmlns:p14="http://schemas.microsoft.com/office/powerpoint/2010/main" val="29246291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d by the Chief Constable Olivia Pinkney&#10;Deliver operational policing&#10;Protect the public&#10;Prevent crime and anti-social behaviour&#10;Investigate crime&#10;Help victims of crime&#10;Operate in line with the Code of Ethics" title="Hampshire Constabulary"/>
          <p:cNvPicPr>
            <a:picLocks noChangeAspect="1"/>
          </p:cNvPicPr>
          <p:nvPr/>
        </p:nvPicPr>
        <p:blipFill rotWithShape="1">
          <a:blip r:embed="rId3">
            <a:extLst>
              <a:ext uri="{28A0092B-C50C-407E-A947-70E740481C1C}">
                <a14:useLocalDpi xmlns:a14="http://schemas.microsoft.com/office/drawing/2010/main" val="0"/>
              </a:ext>
            </a:extLst>
          </a:blip>
          <a:srcRect t="17011"/>
          <a:stretch/>
        </p:blipFill>
        <p:spPr>
          <a:xfrm>
            <a:off x="0" y="1166648"/>
            <a:ext cx="12191999" cy="5691352"/>
          </a:xfrm>
          <a:prstGeom prst="rect">
            <a:avLst/>
          </a:prstGeom>
        </p:spPr>
      </p:pic>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smtClean="0"/>
              <a:t>HAMPSHIRE CONSTABULARY ROLE IN POLICING</a:t>
            </a:r>
            <a:endParaRPr lang="en-US" dirty="0"/>
          </a:p>
        </p:txBody>
      </p:sp>
    </p:spTree>
    <p:extLst>
      <p:ext uri="{BB962C8B-B14F-4D97-AF65-F5344CB8AC3E}">
        <p14:creationId xmlns:p14="http://schemas.microsoft.com/office/powerpoint/2010/main" val="3945307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
            <a:extLst>
              <a:ext uri="{FF2B5EF4-FFF2-40B4-BE49-F238E27FC236}">
                <a16:creationId xmlns:a16="http://schemas.microsoft.com/office/drawing/2014/main" id="{8A55278B-D13A-E64B-85D2-465E32CC1E15}"/>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2"/>
          <p:cNvSpPr>
            <a:spLocks noGrp="1"/>
          </p:cNvSpPr>
          <p:nvPr>
            <p:ph type="title"/>
          </p:nvPr>
        </p:nvSpPr>
        <p:spPr>
          <a:xfrm>
            <a:off x="2115207" y="3943897"/>
            <a:ext cx="6208986" cy="1325563"/>
          </a:xfrm>
        </p:spPr>
        <p:txBody>
          <a:bodyPr>
            <a:normAutofit fontScale="90000"/>
          </a:bodyPr>
          <a:lstStyle/>
          <a:p>
            <a:r>
              <a:rPr lang="en-GB" dirty="0">
                <a:solidFill>
                  <a:schemeClr val="bg1"/>
                </a:solidFill>
                <a:cs typeface="Gotham Book" pitchFamily="2" charset="0"/>
              </a:rPr>
              <a:t>Thank you</a:t>
            </a:r>
            <a:br>
              <a:rPr lang="en-GB" dirty="0">
                <a:solidFill>
                  <a:schemeClr val="bg1"/>
                </a:solidFill>
                <a:cs typeface="Gotham Book" pitchFamily="2" charset="0"/>
              </a:rPr>
            </a:br>
            <a:r>
              <a:rPr lang="en-GB" dirty="0">
                <a:solidFill>
                  <a:schemeClr val="bg1"/>
                </a:solidFill>
                <a:cs typeface="Gotham Book" pitchFamily="2" charset="0"/>
              </a:rPr>
              <a:t>Final questions</a:t>
            </a:r>
            <a:r>
              <a:rPr lang="en-US" dirty="0">
                <a:solidFill>
                  <a:schemeClr val="bg1"/>
                </a:solidFill>
                <a:cs typeface="Gotham Book" pitchFamily="2" charset="0"/>
              </a:rPr>
              <a:t/>
            </a:r>
            <a:br>
              <a:rPr lang="en-US" dirty="0">
                <a:solidFill>
                  <a:schemeClr val="bg1"/>
                </a:solidFill>
                <a:cs typeface="Gotham Book" pitchFamily="2" charset="0"/>
              </a:rPr>
            </a:br>
            <a:endParaRPr lang="en-GB" dirty="0"/>
          </a:p>
        </p:txBody>
      </p:sp>
    </p:spTree>
    <p:extLst>
      <p:ext uri="{BB962C8B-B14F-4D97-AF65-F5344CB8AC3E}">
        <p14:creationId xmlns:p14="http://schemas.microsoft.com/office/powerpoint/2010/main" val="2610366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757F88C-7A28-A14A-8EE4-2B1F0D21D7A7}"/>
              </a:ext>
            </a:extLst>
          </p:cNvPr>
          <p:cNvPicPr>
            <a:picLocks noChangeAspect="1"/>
          </p:cNvPicPr>
          <p:nvPr/>
        </p:nvPicPr>
        <p:blipFill rotWithShape="1">
          <a:blip r:embed="rId3">
            <a:extLst>
              <a:ext uri="{28A0092B-C50C-407E-A947-70E740481C1C}">
                <a14:useLocalDpi xmlns:a14="http://schemas.microsoft.com/office/drawing/2010/main" val="0"/>
              </a:ext>
            </a:extLst>
          </a:blip>
          <a:srcRect t="16104"/>
          <a:stretch/>
        </p:blipFill>
        <p:spPr>
          <a:xfrm>
            <a:off x="0" y="1104404"/>
            <a:ext cx="12192000" cy="5753595"/>
          </a:xfrm>
          <a:prstGeom prst="rect">
            <a:avLst/>
          </a:prstGeom>
        </p:spPr>
      </p:pic>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a:xfrm>
            <a:off x="262467" y="269434"/>
            <a:ext cx="10515600" cy="574675"/>
          </a:xfrm>
        </p:spPr>
        <p:txBody>
          <a:bodyPr>
            <a:normAutofit/>
          </a:bodyPr>
          <a:lstStyle/>
          <a:p>
            <a:r>
              <a:rPr lang="en-GB" dirty="0"/>
              <a:t>THE </a:t>
            </a:r>
            <a:r>
              <a:rPr lang="en-GB" dirty="0" smtClean="0"/>
              <a:t>WIDER POLICE </a:t>
            </a:r>
            <a:r>
              <a:rPr lang="en-GB" dirty="0"/>
              <a:t>AND PARTNER AREA</a:t>
            </a:r>
            <a:endParaRPr lang="en-US" dirty="0"/>
          </a:p>
        </p:txBody>
      </p:sp>
    </p:spTree>
    <p:extLst>
      <p:ext uri="{BB962C8B-B14F-4D97-AF65-F5344CB8AC3E}">
        <p14:creationId xmlns:p14="http://schemas.microsoft.com/office/powerpoint/2010/main" val="885728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5757" y="1098452"/>
            <a:ext cx="11237207" cy="4985980"/>
          </a:xfrm>
          <a:prstGeom prst="rect">
            <a:avLst/>
          </a:prstGeom>
          <a:noFill/>
        </p:spPr>
        <p:txBody>
          <a:bodyPr wrap="square" rtlCol="0">
            <a:spAutoFit/>
          </a:bodyPr>
          <a:lstStyle/>
          <a:p>
            <a:r>
              <a:rPr lang="en-GB" sz="2400" dirty="0" smtClean="0"/>
              <a:t>Strategic Delivery</a:t>
            </a:r>
          </a:p>
          <a:p>
            <a:pPr marL="285750" indent="-285750">
              <a:buFont typeface="Arial" panose="020B0604020202020204" pitchFamily="34" charset="0"/>
              <a:buChar char="•"/>
            </a:pPr>
            <a:r>
              <a:rPr lang="en-GB" dirty="0" smtClean="0"/>
              <a:t>Development and regular review of </a:t>
            </a:r>
            <a:r>
              <a:rPr lang="en-GB" dirty="0"/>
              <a:t>a Police and Crime Plan which sets out the overall strategy for policing and crime reduction in </a:t>
            </a:r>
            <a:r>
              <a:rPr lang="en-GB" dirty="0" smtClean="0"/>
              <a:t>Hampshire, Isle of Wight, Portsmouth and Southampton for the next </a:t>
            </a:r>
            <a:r>
              <a:rPr lang="en-GB" dirty="0"/>
              <a:t>four </a:t>
            </a:r>
            <a:r>
              <a:rPr lang="en-GB" dirty="0" smtClean="0"/>
              <a:t>years</a:t>
            </a:r>
          </a:p>
          <a:p>
            <a:r>
              <a:rPr lang="en-GB" sz="2400" dirty="0" smtClean="0"/>
              <a:t>Budgetary Responsibility</a:t>
            </a:r>
            <a:endParaRPr lang="en-GB" sz="2400" dirty="0"/>
          </a:p>
          <a:p>
            <a:pPr marL="285750" indent="-285750">
              <a:buFont typeface="Arial" panose="020B0604020202020204" pitchFamily="34" charset="0"/>
              <a:buChar char="•"/>
            </a:pPr>
            <a:r>
              <a:rPr lang="en-GB" dirty="0" smtClean="0"/>
              <a:t>Each </a:t>
            </a:r>
            <a:r>
              <a:rPr lang="en-GB" dirty="0"/>
              <a:t>y</a:t>
            </a:r>
            <a:r>
              <a:rPr lang="en-GB" dirty="0" smtClean="0"/>
              <a:t>ear set the police </a:t>
            </a:r>
            <a:r>
              <a:rPr lang="en-GB" dirty="0"/>
              <a:t>budget </a:t>
            </a:r>
            <a:r>
              <a:rPr lang="en-GB" dirty="0" smtClean="0"/>
              <a:t>and Council Tax precept</a:t>
            </a:r>
          </a:p>
          <a:p>
            <a:pPr marL="285750" indent="-285750">
              <a:buFont typeface="Arial" panose="020B0604020202020204" pitchFamily="34" charset="0"/>
              <a:buChar char="•"/>
            </a:pPr>
            <a:r>
              <a:rPr lang="en-GB" dirty="0" smtClean="0"/>
              <a:t>Securing grant and additional finance to provide services to reduce crime and support </a:t>
            </a:r>
            <a:endParaRPr lang="en-GB" dirty="0"/>
          </a:p>
          <a:p>
            <a:r>
              <a:rPr lang="en-GB" sz="2400" dirty="0"/>
              <a:t>Public engagement and consultation </a:t>
            </a:r>
          </a:p>
          <a:p>
            <a:pPr marL="285750" lvl="0" indent="-285750">
              <a:buFont typeface="Arial" panose="020B0604020202020204" pitchFamily="34" charset="0"/>
              <a:buChar char="•"/>
            </a:pPr>
            <a:r>
              <a:rPr lang="en-GB" dirty="0"/>
              <a:t>Bring together community </a:t>
            </a:r>
            <a:r>
              <a:rPr lang="en-GB" dirty="0" smtClean="0"/>
              <a:t>safety, </a:t>
            </a:r>
            <a:r>
              <a:rPr lang="en-GB" dirty="0"/>
              <a:t>criminal justice </a:t>
            </a:r>
            <a:r>
              <a:rPr lang="en-GB" dirty="0" smtClean="0"/>
              <a:t>and health partners </a:t>
            </a:r>
            <a:r>
              <a:rPr lang="en-GB" dirty="0"/>
              <a:t>to ensure local priorities are joined </a:t>
            </a:r>
            <a:r>
              <a:rPr lang="en-GB" dirty="0" smtClean="0"/>
              <a:t>up</a:t>
            </a:r>
          </a:p>
          <a:p>
            <a:pPr marL="285750" lvl="0" indent="-285750">
              <a:buFont typeface="Arial" panose="020B0604020202020204" pitchFamily="34" charset="0"/>
              <a:buChar char="•"/>
            </a:pPr>
            <a:r>
              <a:rPr lang="en-GB" dirty="0" smtClean="0"/>
              <a:t>Working together with key stakeholders and the public to ensure effective engagement with communities</a:t>
            </a:r>
          </a:p>
          <a:p>
            <a:pPr lvl="0"/>
            <a:r>
              <a:rPr lang="en-GB" sz="2400" dirty="0" smtClean="0"/>
              <a:t>Scrutiny and Support</a:t>
            </a:r>
            <a:endParaRPr lang="en-GB" sz="2400" dirty="0"/>
          </a:p>
          <a:p>
            <a:pPr marL="285750" lvl="0" indent="-285750">
              <a:buFont typeface="Arial" panose="020B0604020202020204" pitchFamily="34" charset="0"/>
              <a:buChar char="•"/>
            </a:pPr>
            <a:r>
              <a:rPr lang="en-GB" dirty="0"/>
              <a:t>Hold the Chief Constable to </a:t>
            </a:r>
            <a:r>
              <a:rPr lang="en-GB" dirty="0" smtClean="0"/>
              <a:t>account for the delivery of policing</a:t>
            </a:r>
          </a:p>
          <a:p>
            <a:pPr marL="285750" lvl="0" indent="-285750">
              <a:buFont typeface="Arial" panose="020B0604020202020204" pitchFamily="34" charset="0"/>
              <a:buChar char="•"/>
            </a:pPr>
            <a:r>
              <a:rPr lang="en-GB" dirty="0" smtClean="0"/>
              <a:t>Administration of the Police Estate</a:t>
            </a:r>
          </a:p>
          <a:p>
            <a:pPr marL="285750" lvl="0" indent="-285750">
              <a:buFont typeface="Arial" panose="020B0604020202020204" pitchFamily="34" charset="0"/>
              <a:buChar char="•"/>
            </a:pPr>
            <a:r>
              <a:rPr lang="en-GB" dirty="0" smtClean="0"/>
              <a:t>Administration of the Complaints and Reviews process</a:t>
            </a:r>
          </a:p>
          <a:p>
            <a:pPr marL="285750" lvl="0" indent="-285750">
              <a:buFont typeface="Arial" panose="020B0604020202020204" pitchFamily="34" charset="0"/>
              <a:buChar char="•"/>
            </a:pPr>
            <a:r>
              <a:rPr lang="en-GB" dirty="0" smtClean="0"/>
              <a:t>Oversight </a:t>
            </a:r>
            <a:r>
              <a:rPr lang="en-GB" dirty="0"/>
              <a:t>of </a:t>
            </a:r>
            <a:r>
              <a:rPr lang="en-GB" dirty="0" smtClean="0"/>
              <a:t>Hampshire Fire </a:t>
            </a:r>
            <a:r>
              <a:rPr lang="en-GB" dirty="0"/>
              <a:t>S</a:t>
            </a:r>
            <a:r>
              <a:rPr lang="en-GB" dirty="0" smtClean="0"/>
              <a:t>ervice governance</a:t>
            </a:r>
          </a:p>
          <a:p>
            <a:pPr lvl="0"/>
            <a:r>
              <a:rPr lang="en-GB" sz="2400" dirty="0" smtClean="0"/>
              <a:t>Service Provision</a:t>
            </a:r>
            <a:endParaRPr lang="en-GB" sz="2400" dirty="0"/>
          </a:p>
          <a:p>
            <a:pPr marL="285750" lvl="0" indent="-285750">
              <a:buFont typeface="Arial" panose="020B0604020202020204" pitchFamily="34" charset="0"/>
              <a:buChar char="•"/>
            </a:pPr>
            <a:r>
              <a:rPr lang="en-GB" dirty="0" smtClean="0"/>
              <a:t>Reduction of Crime and Support of victims</a:t>
            </a:r>
            <a:endParaRPr lang="en-GB" dirty="0"/>
          </a:p>
        </p:txBody>
      </p:sp>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p:txBody>
          <a:bodyPr>
            <a:normAutofit/>
          </a:bodyPr>
          <a:lstStyle/>
          <a:p>
            <a:r>
              <a:rPr lang="en-US" dirty="0"/>
              <a:t>KEY STATUTORY RESPONSIBILITIES OF THE ROLE</a:t>
            </a:r>
          </a:p>
        </p:txBody>
      </p:sp>
    </p:spTree>
    <p:extLst>
      <p:ext uri="{BB962C8B-B14F-4D97-AF65-F5344CB8AC3E}">
        <p14:creationId xmlns:p14="http://schemas.microsoft.com/office/powerpoint/2010/main" val="668743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0F9F6BF-1656-CB42-9B67-991FA1EB2019}"/>
              </a:ext>
            </a:extLst>
          </p:cNvPr>
          <p:cNvPicPr>
            <a:picLocks noChangeAspect="1"/>
          </p:cNvPicPr>
          <p:nvPr/>
        </p:nvPicPr>
        <p:blipFill rotWithShape="1">
          <a:blip r:embed="rId3">
            <a:extLst>
              <a:ext uri="{28A0092B-C50C-407E-A947-70E740481C1C}">
                <a14:useLocalDpi xmlns:a14="http://schemas.microsoft.com/office/drawing/2010/main" val="0"/>
              </a:ext>
            </a:extLst>
          </a:blip>
          <a:srcRect t="16277"/>
          <a:stretch/>
        </p:blipFill>
        <p:spPr>
          <a:xfrm>
            <a:off x="0" y="1116280"/>
            <a:ext cx="12192000" cy="5741719"/>
          </a:xfrm>
          <a:prstGeom prst="rect">
            <a:avLst/>
          </a:prstGeom>
        </p:spPr>
      </p:pic>
      <p:sp>
        <p:nvSpPr>
          <p:cNvPr id="2" name="Title 1">
            <a:extLst>
              <a:ext uri="{FF2B5EF4-FFF2-40B4-BE49-F238E27FC236}">
                <a16:creationId xmlns:a16="http://schemas.microsoft.com/office/drawing/2014/main" id="{3CD5F175-F656-BE40-8E86-19C5F5A1B9A3}"/>
              </a:ext>
            </a:extLst>
          </p:cNvPr>
          <p:cNvSpPr>
            <a:spLocks noGrp="1"/>
          </p:cNvSpPr>
          <p:nvPr>
            <p:ph type="title"/>
          </p:nvPr>
        </p:nvSpPr>
        <p:spPr>
          <a:xfrm>
            <a:off x="262466" y="269434"/>
            <a:ext cx="11701851" cy="574675"/>
          </a:xfrm>
        </p:spPr>
        <p:txBody>
          <a:bodyPr>
            <a:normAutofit fontScale="90000"/>
          </a:bodyPr>
          <a:lstStyle/>
          <a:p>
            <a:r>
              <a:rPr lang="en-GB" dirty="0" smtClean="0"/>
              <a:t>EVERY DAY </a:t>
            </a:r>
            <a:r>
              <a:rPr lang="en-GB" dirty="0"/>
              <a:t>IN THE LIFE OF A </a:t>
            </a:r>
            <a:r>
              <a:rPr lang="en-GB" dirty="0" smtClean="0"/>
              <a:t>POLICE AND CRIME COMMISSIONER</a:t>
            </a:r>
            <a:endParaRPr lang="en-US" dirty="0"/>
          </a:p>
        </p:txBody>
      </p:sp>
    </p:spTree>
    <p:extLst>
      <p:ext uri="{BB962C8B-B14F-4D97-AF65-F5344CB8AC3E}">
        <p14:creationId xmlns:p14="http://schemas.microsoft.com/office/powerpoint/2010/main" val="22343246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 ">
            <a:extLst>
              <a:ext uri="{FF2B5EF4-FFF2-40B4-BE49-F238E27FC236}">
                <a16:creationId xmlns:a16="http://schemas.microsoft.com/office/drawing/2014/main" id="{8A55278B-D13A-E64B-85D2-465E32CC1E15}"/>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2"/>
          <p:cNvSpPr>
            <a:spLocks noGrp="1"/>
          </p:cNvSpPr>
          <p:nvPr>
            <p:ph type="title"/>
          </p:nvPr>
        </p:nvSpPr>
        <p:spPr>
          <a:xfrm>
            <a:off x="2122798" y="4018737"/>
            <a:ext cx="9638278" cy="574675"/>
          </a:xfrm>
        </p:spPr>
        <p:txBody>
          <a:bodyPr>
            <a:noAutofit/>
          </a:bodyPr>
          <a:lstStyle/>
          <a:p>
            <a:r>
              <a:rPr lang="en-GB" sz="3200" dirty="0"/>
              <a:t>The functions and foundations of the role</a:t>
            </a:r>
            <a:br>
              <a:rPr lang="en-GB" sz="3200" dirty="0"/>
            </a:br>
            <a:r>
              <a:rPr lang="en-GB" sz="3200" dirty="0"/>
              <a:t>Richard Andrews, Head of Standards and Compliance</a:t>
            </a:r>
            <a:endParaRPr lang="en-US" sz="3200" dirty="0"/>
          </a:p>
        </p:txBody>
      </p:sp>
    </p:spTree>
    <p:extLst>
      <p:ext uri="{BB962C8B-B14F-4D97-AF65-F5344CB8AC3E}">
        <p14:creationId xmlns:p14="http://schemas.microsoft.com/office/powerpoint/2010/main" val="2933013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33542</TotalTime>
  <Words>3004</Words>
  <Application>Microsoft Office PowerPoint</Application>
  <PresentationFormat>Widescreen</PresentationFormat>
  <Paragraphs>475</Paragraphs>
  <Slides>57</Slides>
  <Notes>46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57</vt:i4>
      </vt:variant>
    </vt:vector>
  </HeadingPairs>
  <TitlesOfParts>
    <vt:vector size="69" baseType="lpstr">
      <vt:lpstr>&amp;quot</vt:lpstr>
      <vt:lpstr>Agenda</vt:lpstr>
      <vt:lpstr>Arial</vt:lpstr>
      <vt:lpstr>Arial</vt:lpstr>
      <vt:lpstr>Berlin Sans FB Demi</vt:lpstr>
      <vt:lpstr>Calibri</vt:lpstr>
      <vt:lpstr>Calibri Light</vt:lpstr>
      <vt:lpstr>Gotham Book</vt:lpstr>
      <vt:lpstr>Helvetica</vt:lpstr>
      <vt:lpstr>inherit</vt:lpstr>
      <vt:lpstr>Times New Roman</vt:lpstr>
      <vt:lpstr>Office Theme</vt:lpstr>
      <vt:lpstr>Police and Crime Commissioner Candidate Briefing 12 January 2021</vt:lpstr>
      <vt:lpstr>WELCOME AND PROGRAMME FOR THE DAY</vt:lpstr>
      <vt:lpstr>HOUSEKEEPING AND ETIQUETTE</vt:lpstr>
      <vt:lpstr>HAMPSHIRE POLICE AND CRIME COMMISSIONERS AREA</vt:lpstr>
      <vt:lpstr>HAMPSHIRE AREA POPULATION</vt:lpstr>
      <vt:lpstr>THE WIDER POLICE AND PARTNER AREA</vt:lpstr>
      <vt:lpstr>KEY STATUTORY RESPONSIBILITIES OF THE ROLE</vt:lpstr>
      <vt:lpstr>EVERY DAY IN THE LIFE OF A POLICE AND CRIME COMMISSIONER</vt:lpstr>
      <vt:lpstr>The functions and foundations of the role Richard Andrews, Head of Standards and Compliance</vt:lpstr>
      <vt:lpstr>DEVELOPING A POLICE AND CRIME PLAN: 1</vt:lpstr>
      <vt:lpstr>DEVELOPING A POLICE AND CRIME PLAN: 2</vt:lpstr>
      <vt:lpstr>FUNCTIONS AND FOUNDATIONS OF THE ROLE: 1</vt:lpstr>
      <vt:lpstr>FUNCTIONS AND FOUNDATIONS OF THE ROLE: 2</vt:lpstr>
      <vt:lpstr>FIRE AUTHORITY</vt:lpstr>
      <vt:lpstr>MANAGING COMPLAINTS</vt:lpstr>
      <vt:lpstr>STATUTORY DUTIES</vt:lpstr>
      <vt:lpstr>GOVERNANCE AND COMPLIANCE</vt:lpstr>
      <vt:lpstr>BUDGET AND PRECEPT SETTING: 1</vt:lpstr>
      <vt:lpstr>BUDGET AND PRECEPT SETTING: 2</vt:lpstr>
      <vt:lpstr>Scrutiny and performance Anja Kimberley, Head of Performance and Information</vt:lpstr>
      <vt:lpstr>STATUTORY DUTY</vt:lpstr>
      <vt:lpstr>PERFORMANCE FRAMEWORK</vt:lpstr>
      <vt:lpstr>PERFORMANCE FRAMEWORK: 1</vt:lpstr>
      <vt:lpstr>PERFORMANCE FRAMEWORK: 2</vt:lpstr>
      <vt:lpstr>Wider partnerships and the criminal justice system Enzo Riglia, Deputy Chief Executive</vt:lpstr>
      <vt:lpstr>PROVIDING AN EFFICIENT AND EFFECTIVE CRIMINAL JUSTICE SYSTEM</vt:lpstr>
      <vt:lpstr>PARTNERSHIPS</vt:lpstr>
      <vt:lpstr>HEALTH PARTNERSHIP TO REDUCE BURDEN ON POLICING </vt:lpstr>
      <vt:lpstr>Reducing offending and supporting victims through Commissioning Alan Hagger, Head of Commissioning  </vt:lpstr>
      <vt:lpstr>PROTECTING THE VULNERABLE AND VICTIMS THROUGH COMMISSIONING</vt:lpstr>
      <vt:lpstr>FOCUS OF COMMISSIONING</vt:lpstr>
      <vt:lpstr>WHY IS THIS AN IMPORTANT PART OF THE PCC ROLE?</vt:lpstr>
      <vt:lpstr>WHERE WE RECEIVE FUNDING FROM </vt:lpstr>
      <vt:lpstr>CONTRACTS AND GRANTS (TO BE UPDATED)</vt:lpstr>
      <vt:lpstr>CURRENT CONTRACTS</vt:lpstr>
      <vt:lpstr>PARTNERSHIPS &amp; NATIONAL PILOTS</vt:lpstr>
      <vt:lpstr>WHO WE HAVE WORKED WITH</vt:lpstr>
      <vt:lpstr>Engaging the public, partners and stakeholders Laura Cadd, Head of Communication and Engagement</vt:lpstr>
      <vt:lpstr>PUBLIC ENGAGEMENT, COMMUNICATION AND CONSULTATION</vt:lpstr>
      <vt:lpstr>PUBLIC ENGAGEMENT AND COMMUNICATION</vt:lpstr>
      <vt:lpstr>DIGITAL AND TRADITIONAL MEDIA REACH </vt:lpstr>
      <vt:lpstr>KEY STAKEHOLDER RELATIONSHIPS</vt:lpstr>
      <vt:lpstr>PUBLIC ENGAGEMENT AND CONSULTATION</vt:lpstr>
      <vt:lpstr>PUBLIC ENGAGEMENT AND CONSULTATION - PRECEPT</vt:lpstr>
      <vt:lpstr>YOUTH ENGAGEMENT - YOUTH COMMISSION</vt:lpstr>
      <vt:lpstr>YOUTH ENGAGEMENT - CYBER AMBASSADORS</vt:lpstr>
      <vt:lpstr>The Commissioner’s role in policing James Payne</vt:lpstr>
      <vt:lpstr>MANAGING PUBLIC EXPECTATIONS – A HIGH HARM MODEL</vt:lpstr>
      <vt:lpstr>ROLES IN POLICING</vt:lpstr>
      <vt:lpstr>ROLE OF THE POLICE AND CRIME COMMISSIONER</vt:lpstr>
      <vt:lpstr>PUBLIC ROLE IN POLICING</vt:lpstr>
      <vt:lpstr>GOVERNMENT ROLE IN POLICING</vt:lpstr>
      <vt:lpstr>HMIC ROLE IN POLICING</vt:lpstr>
      <vt:lpstr>POLICE AND CRIME PANEL ROLE IN POLICING</vt:lpstr>
      <vt:lpstr>CHIEF CONSTABLE ROLE IN POLICING</vt:lpstr>
      <vt:lpstr>HAMPSHIRE CONSTABULARY ROLE IN POLICING</vt:lpstr>
      <vt:lpstr>Thank you Final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Saxton</dc:creator>
  <cp:lastModifiedBy>Gallagher, Keely (47040)</cp:lastModifiedBy>
  <cp:revision>294</cp:revision>
  <cp:lastPrinted>2020-03-03T15:58:53Z</cp:lastPrinted>
  <dcterms:created xsi:type="dcterms:W3CDTF">2018-01-25T10:10:04Z</dcterms:created>
  <dcterms:modified xsi:type="dcterms:W3CDTF">2021-01-19T19:03:21Z</dcterms:modified>
</cp:coreProperties>
</file>