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992" r:id="rId2"/>
    <p:sldId id="994" r:id="rId3"/>
    <p:sldId id="995" r:id="rId4"/>
    <p:sldId id="993" r:id="rId5"/>
    <p:sldId id="996" r:id="rId6"/>
    <p:sldId id="998" r:id="rId7"/>
    <p:sldId id="999" r:id="rId8"/>
    <p:sldId id="1000" r:id="rId9"/>
    <p:sldId id="1001" r:id="rId10"/>
    <p:sldId id="1012" r:id="rId11"/>
    <p:sldId id="256" r:id="rId12"/>
    <p:sldId id="1003" r:id="rId13"/>
    <p:sldId id="1004" r:id="rId14"/>
    <p:sldId id="1005" r:id="rId15"/>
    <p:sldId id="1006" r:id="rId16"/>
    <p:sldId id="1008" r:id="rId17"/>
    <p:sldId id="1013" r:id="rId18"/>
    <p:sldId id="1010" r:id="rId19"/>
    <p:sldId id="1009" r:id="rId20"/>
    <p:sldId id="1014" r:id="rId21"/>
    <p:sldId id="1015" r:id="rId22"/>
    <p:sldId id="1011" r:id="rId23"/>
    <p:sldId id="988" r:id="rId24"/>
    <p:sldId id="929" r:id="rId25"/>
    <p:sldId id="990" r:id="rId26"/>
    <p:sldId id="1016" r:id="rId27"/>
    <p:sldId id="101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263"/>
    <a:srgbClr val="E8FA7D"/>
    <a:srgbClr val="D8EC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78"/>
    <p:restoredTop sz="83037" autoAdjust="0"/>
  </p:normalViewPr>
  <p:slideViewPr>
    <p:cSldViewPr snapToGrid="0" snapToObjects="1">
      <p:cViewPr varScale="1">
        <p:scale>
          <a:sx n="58" d="100"/>
          <a:sy n="58" d="100"/>
        </p:scale>
        <p:origin x="108" y="8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Charge</a:t>
            </a:r>
            <a:r>
              <a:rPr lang="en-GB" baseline="0"/>
              <a:t> summons &amp; OOCD volume combined per 100 officers (Nov – Oct 2020, 12 months)</a:t>
            </a:r>
            <a:endParaRPr lang="en-GB"/>
          </a:p>
        </c:rich>
      </c:tx>
      <c:layout>
        <c:manualLayout>
          <c:xMode val="edge"/>
          <c:yMode val="edge"/>
          <c:x val="2.6856528993623004E-4"/>
          <c:y val="8.0494953114330723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'Officer productivity'!$J$7</c:f>
              <c:strCache>
                <c:ptCount val="1"/>
                <c:pt idx="0">
                  <c:v>Per 100 Officer 2018/19</c:v>
                </c:pt>
              </c:strCache>
            </c:strRef>
          </c:tx>
          <c:spPr>
            <a:solidFill>
              <a:schemeClr val="accent4"/>
            </a:solidFill>
            <a:ln>
              <a:noFill/>
            </a:ln>
            <a:effectLst/>
          </c:spPr>
          <c:invertIfNegative val="0"/>
          <c:cat>
            <c:strRef>
              <c:f>'Officer productivity'!$A$8:$A$15</c:f>
              <c:strCache>
                <c:ptCount val="8"/>
                <c:pt idx="0">
                  <c:v>Hampshire</c:v>
                </c:pt>
                <c:pt idx="1">
                  <c:v>Essex</c:v>
                </c:pt>
                <c:pt idx="2">
                  <c:v>Leicestershire</c:v>
                </c:pt>
                <c:pt idx="3">
                  <c:v>Avon &amp; Somerset</c:v>
                </c:pt>
                <c:pt idx="4">
                  <c:v>Hertfordshire</c:v>
                </c:pt>
                <c:pt idx="5">
                  <c:v>Staffordshire</c:v>
                </c:pt>
                <c:pt idx="6">
                  <c:v>Thames Valley</c:v>
                </c:pt>
                <c:pt idx="7">
                  <c:v>Sussex</c:v>
                </c:pt>
              </c:strCache>
            </c:strRef>
          </c:cat>
          <c:val>
            <c:numRef>
              <c:f>'Officer productivity'!$J$8:$J$15</c:f>
              <c:numCache>
                <c:formatCode>General</c:formatCode>
                <c:ptCount val="8"/>
                <c:pt idx="0">
                  <c:v>823.39636633296254</c:v>
                </c:pt>
                <c:pt idx="1">
                  <c:v>765.45099316183655</c:v>
                </c:pt>
                <c:pt idx="2">
                  <c:v>644.34117003827237</c:v>
                </c:pt>
                <c:pt idx="3">
                  <c:v>648.24364723467863</c:v>
                </c:pt>
                <c:pt idx="4">
                  <c:v>666.35141861622697</c:v>
                </c:pt>
                <c:pt idx="5">
                  <c:v>729.29164007657948</c:v>
                </c:pt>
                <c:pt idx="6">
                  <c:v>450.2048686430465</c:v>
                </c:pt>
                <c:pt idx="7">
                  <c:v>515.93761886648917</c:v>
                </c:pt>
              </c:numCache>
            </c:numRef>
          </c:val>
          <c:extLst>
            <c:ext xmlns:c16="http://schemas.microsoft.com/office/drawing/2014/chart" uri="{C3380CC4-5D6E-409C-BE32-E72D297353CC}">
              <c16:uniqueId val="{00000000-E487-6442-A132-41EBF0870DFF}"/>
            </c:ext>
          </c:extLst>
        </c:ser>
        <c:ser>
          <c:idx val="1"/>
          <c:order val="1"/>
          <c:tx>
            <c:strRef>
              <c:f>'Officer productivity'!$H$7</c:f>
              <c:strCache>
                <c:ptCount val="1"/>
                <c:pt idx="0">
                  <c:v>Per 100 Officer 2019/20</c:v>
                </c:pt>
              </c:strCache>
            </c:strRef>
          </c:tx>
          <c:spPr>
            <a:solidFill>
              <a:srgbClr val="7030A0"/>
            </a:solidFill>
            <a:ln>
              <a:noFill/>
            </a:ln>
            <a:effectLst/>
          </c:spPr>
          <c:invertIfNegative val="0"/>
          <c:cat>
            <c:strRef>
              <c:f>'Officer productivity'!$A$8:$A$15</c:f>
              <c:strCache>
                <c:ptCount val="8"/>
                <c:pt idx="0">
                  <c:v>Hampshire</c:v>
                </c:pt>
                <c:pt idx="1">
                  <c:v>Essex</c:v>
                </c:pt>
                <c:pt idx="2">
                  <c:v>Leicestershire</c:v>
                </c:pt>
                <c:pt idx="3">
                  <c:v>Avon &amp; Somerset</c:v>
                </c:pt>
                <c:pt idx="4">
                  <c:v>Hertfordshire</c:v>
                </c:pt>
                <c:pt idx="5">
                  <c:v>Staffordshire</c:v>
                </c:pt>
                <c:pt idx="6">
                  <c:v>Thames Valley</c:v>
                </c:pt>
                <c:pt idx="7">
                  <c:v>Sussex</c:v>
                </c:pt>
              </c:strCache>
            </c:strRef>
          </c:cat>
          <c:val>
            <c:numRef>
              <c:f>'Officer productivity'!$H$8:$H$15</c:f>
              <c:numCache>
                <c:formatCode>General</c:formatCode>
                <c:ptCount val="8"/>
                <c:pt idx="0">
                  <c:v>779.71768202080227</c:v>
                </c:pt>
                <c:pt idx="1">
                  <c:v>739.56943602183151</c:v>
                </c:pt>
                <c:pt idx="2">
                  <c:v>653.71399696816582</c:v>
                </c:pt>
                <c:pt idx="3">
                  <c:v>536.42525865144489</c:v>
                </c:pt>
                <c:pt idx="4">
                  <c:v>501.05465004793865</c:v>
                </c:pt>
                <c:pt idx="5">
                  <c:v>499.75990396158466</c:v>
                </c:pt>
                <c:pt idx="6">
                  <c:v>490.88167053364265</c:v>
                </c:pt>
                <c:pt idx="7">
                  <c:v>468.0161943319838</c:v>
                </c:pt>
              </c:numCache>
            </c:numRef>
          </c:val>
          <c:extLst>
            <c:ext xmlns:c16="http://schemas.microsoft.com/office/drawing/2014/chart" uri="{C3380CC4-5D6E-409C-BE32-E72D297353CC}">
              <c16:uniqueId val="{00000001-E487-6442-A132-41EBF0870DFF}"/>
            </c:ext>
          </c:extLst>
        </c:ser>
        <c:dLbls>
          <c:showLegendKey val="0"/>
          <c:showVal val="0"/>
          <c:showCatName val="0"/>
          <c:showSerName val="0"/>
          <c:showPercent val="0"/>
          <c:showBubbleSize val="0"/>
        </c:dLbls>
        <c:gapWidth val="219"/>
        <c:axId val="283010472"/>
        <c:axId val="283010864"/>
      </c:barChart>
      <c:lineChart>
        <c:grouping val="standard"/>
        <c:varyColors val="0"/>
        <c:ser>
          <c:idx val="2"/>
          <c:order val="2"/>
          <c:tx>
            <c:strRef>
              <c:f>'Officer productivity'!$K$7</c:f>
              <c:strCache>
                <c:ptCount val="1"/>
                <c:pt idx="0">
                  <c:v>MSG Ave 2018/19</c:v>
                </c:pt>
              </c:strCache>
            </c:strRef>
          </c:tx>
          <c:spPr>
            <a:ln w="28575" cap="rnd">
              <a:solidFill>
                <a:schemeClr val="accent3"/>
              </a:solidFill>
              <a:round/>
            </a:ln>
            <a:effectLst/>
          </c:spPr>
          <c:marker>
            <c:symbol val="none"/>
          </c:marker>
          <c:cat>
            <c:strRef>
              <c:f>'Officer productivity'!$A$8:$A$15</c:f>
              <c:strCache>
                <c:ptCount val="8"/>
                <c:pt idx="0">
                  <c:v>Hampshire</c:v>
                </c:pt>
                <c:pt idx="1">
                  <c:v>Essex</c:v>
                </c:pt>
                <c:pt idx="2">
                  <c:v>Leicestershire</c:v>
                </c:pt>
                <c:pt idx="3">
                  <c:v>Avon &amp; Somerset</c:v>
                </c:pt>
                <c:pt idx="4">
                  <c:v>Hertfordshire</c:v>
                </c:pt>
                <c:pt idx="5">
                  <c:v>Staffordshire</c:v>
                </c:pt>
                <c:pt idx="6">
                  <c:v>Thames Valley</c:v>
                </c:pt>
                <c:pt idx="7">
                  <c:v>Sussex</c:v>
                </c:pt>
              </c:strCache>
            </c:strRef>
          </c:cat>
          <c:val>
            <c:numRef>
              <c:f>'Officer productivity'!$K$8:$K$15</c:f>
              <c:numCache>
                <c:formatCode>General</c:formatCode>
                <c:ptCount val="8"/>
                <c:pt idx="0">
                  <c:v>655.40221537126149</c:v>
                </c:pt>
                <c:pt idx="1">
                  <c:v>655.40221537126149</c:v>
                </c:pt>
                <c:pt idx="2">
                  <c:v>655.40221537126149</c:v>
                </c:pt>
                <c:pt idx="3">
                  <c:v>655.40221537126149</c:v>
                </c:pt>
                <c:pt idx="4">
                  <c:v>655.40221537126149</c:v>
                </c:pt>
                <c:pt idx="5">
                  <c:v>655.40221537126149</c:v>
                </c:pt>
                <c:pt idx="6">
                  <c:v>655.40221537126149</c:v>
                </c:pt>
                <c:pt idx="7">
                  <c:v>655.40221537126149</c:v>
                </c:pt>
              </c:numCache>
            </c:numRef>
          </c:val>
          <c:smooth val="0"/>
          <c:extLst>
            <c:ext xmlns:c16="http://schemas.microsoft.com/office/drawing/2014/chart" uri="{C3380CC4-5D6E-409C-BE32-E72D297353CC}">
              <c16:uniqueId val="{00000002-E487-6442-A132-41EBF0870DFF}"/>
            </c:ext>
          </c:extLst>
        </c:ser>
        <c:ser>
          <c:idx val="3"/>
          <c:order val="3"/>
          <c:tx>
            <c:strRef>
              <c:f>'Officer productivity'!$I$7</c:f>
              <c:strCache>
                <c:ptCount val="1"/>
                <c:pt idx="0">
                  <c:v>MSG ave 2019/20</c:v>
                </c:pt>
              </c:strCache>
            </c:strRef>
          </c:tx>
          <c:spPr>
            <a:ln w="28575" cap="rnd">
              <a:solidFill>
                <a:srgbClr val="FF0000"/>
              </a:solidFill>
              <a:round/>
            </a:ln>
            <a:effectLst/>
          </c:spPr>
          <c:marker>
            <c:symbol val="none"/>
          </c:marker>
          <c:cat>
            <c:strRef>
              <c:f>'Officer productivity'!$A$8:$A$15</c:f>
              <c:strCache>
                <c:ptCount val="8"/>
                <c:pt idx="0">
                  <c:v>Hampshire</c:v>
                </c:pt>
                <c:pt idx="1">
                  <c:v>Essex</c:v>
                </c:pt>
                <c:pt idx="2">
                  <c:v>Leicestershire</c:v>
                </c:pt>
                <c:pt idx="3">
                  <c:v>Avon &amp; Somerset</c:v>
                </c:pt>
                <c:pt idx="4">
                  <c:v>Hertfordshire</c:v>
                </c:pt>
                <c:pt idx="5">
                  <c:v>Staffordshire</c:v>
                </c:pt>
                <c:pt idx="6">
                  <c:v>Thames Valley</c:v>
                </c:pt>
                <c:pt idx="7">
                  <c:v>Sussex</c:v>
                </c:pt>
              </c:strCache>
            </c:strRef>
          </c:cat>
          <c:val>
            <c:numRef>
              <c:f>'Officer productivity'!$I$8:$I$15</c:f>
              <c:numCache>
                <c:formatCode>General</c:formatCode>
                <c:ptCount val="8"/>
                <c:pt idx="0">
                  <c:v>583.64234906717422</c:v>
                </c:pt>
                <c:pt idx="1">
                  <c:v>583.64234906717422</c:v>
                </c:pt>
                <c:pt idx="2">
                  <c:v>583.64234906717422</c:v>
                </c:pt>
                <c:pt idx="3">
                  <c:v>583.64234906717422</c:v>
                </c:pt>
                <c:pt idx="4">
                  <c:v>583.64234906717422</c:v>
                </c:pt>
                <c:pt idx="5">
                  <c:v>583.64234906717422</c:v>
                </c:pt>
                <c:pt idx="6">
                  <c:v>583.64234906717422</c:v>
                </c:pt>
                <c:pt idx="7">
                  <c:v>583.64234906717422</c:v>
                </c:pt>
              </c:numCache>
            </c:numRef>
          </c:val>
          <c:smooth val="0"/>
          <c:extLst>
            <c:ext xmlns:c16="http://schemas.microsoft.com/office/drawing/2014/chart" uri="{C3380CC4-5D6E-409C-BE32-E72D297353CC}">
              <c16:uniqueId val="{00000003-E487-6442-A132-41EBF0870DFF}"/>
            </c:ext>
          </c:extLst>
        </c:ser>
        <c:dLbls>
          <c:showLegendKey val="0"/>
          <c:showVal val="0"/>
          <c:showCatName val="0"/>
          <c:showSerName val="0"/>
          <c:showPercent val="0"/>
          <c:showBubbleSize val="0"/>
        </c:dLbls>
        <c:marker val="1"/>
        <c:smooth val="0"/>
        <c:axId val="283010472"/>
        <c:axId val="283010864"/>
      </c:lineChart>
      <c:catAx>
        <c:axId val="283010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83010864"/>
        <c:crosses val="autoZero"/>
        <c:auto val="1"/>
        <c:lblAlgn val="ctr"/>
        <c:lblOffset val="100"/>
        <c:noMultiLvlLbl val="0"/>
      </c:catAx>
      <c:valAx>
        <c:axId val="2830108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3010472"/>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E607D6-9104-4B4C-88C9-28601D0CD217}" type="datetimeFigureOut">
              <a:rPr lang="en-US" smtClean="0"/>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677D45-DB58-1F4B-A0B4-C66BBEBFF6DF}" type="slidenum">
              <a:rPr lang="en-US" smtClean="0"/>
              <a:t>‹#›</a:t>
            </a:fld>
            <a:endParaRPr lang="en-US"/>
          </a:p>
        </p:txBody>
      </p:sp>
    </p:spTree>
    <p:extLst>
      <p:ext uri="{BB962C8B-B14F-4D97-AF65-F5344CB8AC3E}">
        <p14:creationId xmlns:p14="http://schemas.microsoft.com/office/powerpoint/2010/main" val="642768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677D45-DB58-1F4B-A0B4-C66BBEBFF6DF}" type="slidenum">
              <a:rPr lang="en-US" smtClean="0"/>
              <a:t>1</a:t>
            </a:fld>
            <a:endParaRPr lang="en-US"/>
          </a:p>
        </p:txBody>
      </p:sp>
    </p:spTree>
    <p:extLst>
      <p:ext uri="{BB962C8B-B14F-4D97-AF65-F5344CB8AC3E}">
        <p14:creationId xmlns:p14="http://schemas.microsoft.com/office/powerpoint/2010/main" val="3873328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C677D45-DB58-1F4B-A0B4-C66BBEBFF6DF}" type="slidenum">
              <a:rPr lang="en-US" smtClean="0"/>
              <a:t>10</a:t>
            </a:fld>
            <a:endParaRPr lang="en-US"/>
          </a:p>
        </p:txBody>
      </p:sp>
    </p:spTree>
    <p:extLst>
      <p:ext uri="{BB962C8B-B14F-4D97-AF65-F5344CB8AC3E}">
        <p14:creationId xmlns:p14="http://schemas.microsoft.com/office/powerpoint/2010/main" val="1187213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4A4DD9-BACD-469D-8A21-3C91D88767F4}" type="slidenum">
              <a:rPr lang="en-GB" smtClean="0"/>
              <a:t>11</a:t>
            </a:fld>
            <a:endParaRPr lang="en-GB"/>
          </a:p>
        </p:txBody>
      </p:sp>
    </p:spTree>
    <p:extLst>
      <p:ext uri="{BB962C8B-B14F-4D97-AF65-F5344CB8AC3E}">
        <p14:creationId xmlns:p14="http://schemas.microsoft.com/office/powerpoint/2010/main" val="1634291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C677D45-DB58-1F4B-A0B4-C66BBEBFF6DF}" type="slidenum">
              <a:rPr lang="en-US" smtClean="0"/>
              <a:t>12</a:t>
            </a:fld>
            <a:endParaRPr lang="en-US"/>
          </a:p>
        </p:txBody>
      </p:sp>
    </p:spTree>
    <p:extLst>
      <p:ext uri="{BB962C8B-B14F-4D97-AF65-F5344CB8AC3E}">
        <p14:creationId xmlns:p14="http://schemas.microsoft.com/office/powerpoint/2010/main" val="3852633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77D45-DB58-1F4B-A0B4-C66BBEBFF6DF}" type="slidenum">
              <a:rPr lang="en-US" smtClean="0"/>
              <a:t>13</a:t>
            </a:fld>
            <a:endParaRPr lang="en-US"/>
          </a:p>
        </p:txBody>
      </p:sp>
    </p:spTree>
    <p:extLst>
      <p:ext uri="{BB962C8B-B14F-4D97-AF65-F5344CB8AC3E}">
        <p14:creationId xmlns:p14="http://schemas.microsoft.com/office/powerpoint/2010/main" val="3572741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C677D45-DB58-1F4B-A0B4-C66BBEBFF6DF}" type="slidenum">
              <a:rPr lang="en-US" smtClean="0"/>
              <a:t>14</a:t>
            </a:fld>
            <a:endParaRPr lang="en-US"/>
          </a:p>
        </p:txBody>
      </p:sp>
    </p:spTree>
    <p:extLst>
      <p:ext uri="{BB962C8B-B14F-4D97-AF65-F5344CB8AC3E}">
        <p14:creationId xmlns:p14="http://schemas.microsoft.com/office/powerpoint/2010/main" val="2881286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677D45-DB58-1F4B-A0B4-C66BBEBFF6DF}" type="slidenum">
              <a:rPr lang="en-US" smtClean="0"/>
              <a:t>15</a:t>
            </a:fld>
            <a:endParaRPr lang="en-US"/>
          </a:p>
        </p:txBody>
      </p:sp>
    </p:spTree>
    <p:extLst>
      <p:ext uri="{BB962C8B-B14F-4D97-AF65-F5344CB8AC3E}">
        <p14:creationId xmlns:p14="http://schemas.microsoft.com/office/powerpoint/2010/main" val="3622895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677D45-DB58-1F4B-A0B4-C66BBEBFF6DF}" type="slidenum">
              <a:rPr lang="en-US" smtClean="0"/>
              <a:t>16</a:t>
            </a:fld>
            <a:endParaRPr lang="en-US"/>
          </a:p>
        </p:txBody>
      </p:sp>
    </p:spTree>
    <p:extLst>
      <p:ext uri="{BB962C8B-B14F-4D97-AF65-F5344CB8AC3E}">
        <p14:creationId xmlns:p14="http://schemas.microsoft.com/office/powerpoint/2010/main" val="4011017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5"/>
          </p:nvPr>
        </p:nvSpPr>
        <p:spPr/>
        <p:txBody>
          <a:bodyPr/>
          <a:lstStyle/>
          <a:p>
            <a:fld id="{AC677D45-DB58-1F4B-A0B4-C66BBEBFF6DF}" type="slidenum">
              <a:rPr lang="en-US" smtClean="0"/>
              <a:t>17</a:t>
            </a:fld>
            <a:endParaRPr lang="en-US"/>
          </a:p>
        </p:txBody>
      </p:sp>
    </p:spTree>
    <p:extLst>
      <p:ext uri="{BB962C8B-B14F-4D97-AF65-F5344CB8AC3E}">
        <p14:creationId xmlns:p14="http://schemas.microsoft.com/office/powerpoint/2010/main" val="1842793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677D45-DB58-1F4B-A0B4-C66BBEBFF6DF}" type="slidenum">
              <a:rPr lang="en-US" smtClean="0"/>
              <a:t>18</a:t>
            </a:fld>
            <a:endParaRPr lang="en-US"/>
          </a:p>
        </p:txBody>
      </p:sp>
    </p:spTree>
    <p:extLst>
      <p:ext uri="{BB962C8B-B14F-4D97-AF65-F5344CB8AC3E}">
        <p14:creationId xmlns:p14="http://schemas.microsoft.com/office/powerpoint/2010/main" val="2756388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677D45-DB58-1F4B-A0B4-C66BBEBFF6DF}" type="slidenum">
              <a:rPr lang="en-US" smtClean="0"/>
              <a:t>19</a:t>
            </a:fld>
            <a:endParaRPr lang="en-US"/>
          </a:p>
        </p:txBody>
      </p:sp>
    </p:spTree>
    <p:extLst>
      <p:ext uri="{BB962C8B-B14F-4D97-AF65-F5344CB8AC3E}">
        <p14:creationId xmlns:p14="http://schemas.microsoft.com/office/powerpoint/2010/main" val="151468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77D45-DB58-1F4B-A0B4-C66BBEBFF6DF}" type="slidenum">
              <a:rPr lang="en-US" smtClean="0"/>
              <a:t>2</a:t>
            </a:fld>
            <a:endParaRPr lang="en-US"/>
          </a:p>
        </p:txBody>
      </p:sp>
    </p:spTree>
    <p:extLst>
      <p:ext uri="{BB962C8B-B14F-4D97-AF65-F5344CB8AC3E}">
        <p14:creationId xmlns:p14="http://schemas.microsoft.com/office/powerpoint/2010/main" val="2535740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677D45-DB58-1F4B-A0B4-C66BBEBFF6DF}" type="slidenum">
              <a:rPr lang="en-US" smtClean="0"/>
              <a:t>20</a:t>
            </a:fld>
            <a:endParaRPr lang="en-US"/>
          </a:p>
        </p:txBody>
      </p:sp>
    </p:spTree>
    <p:extLst>
      <p:ext uri="{BB962C8B-B14F-4D97-AF65-F5344CB8AC3E}">
        <p14:creationId xmlns:p14="http://schemas.microsoft.com/office/powerpoint/2010/main" val="1600673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677D45-DB58-1F4B-A0B4-C66BBEBFF6DF}" type="slidenum">
              <a:rPr lang="en-US" smtClean="0"/>
              <a:t>21</a:t>
            </a:fld>
            <a:endParaRPr lang="en-US"/>
          </a:p>
        </p:txBody>
      </p:sp>
    </p:spTree>
    <p:extLst>
      <p:ext uri="{BB962C8B-B14F-4D97-AF65-F5344CB8AC3E}">
        <p14:creationId xmlns:p14="http://schemas.microsoft.com/office/powerpoint/2010/main" val="1993040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677D45-DB58-1F4B-A0B4-C66BBEBFF6DF}" type="slidenum">
              <a:rPr lang="en-US" smtClean="0"/>
              <a:t>22</a:t>
            </a:fld>
            <a:endParaRPr lang="en-US"/>
          </a:p>
        </p:txBody>
      </p:sp>
    </p:spTree>
    <p:extLst>
      <p:ext uri="{BB962C8B-B14F-4D97-AF65-F5344CB8AC3E}">
        <p14:creationId xmlns:p14="http://schemas.microsoft.com/office/powerpoint/2010/main" val="1466877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677D45-DB58-1F4B-A0B4-C66BBEBFF6DF}" type="slidenum">
              <a:rPr lang="en-US" smtClean="0"/>
              <a:t>23</a:t>
            </a:fld>
            <a:endParaRPr lang="en-US"/>
          </a:p>
        </p:txBody>
      </p:sp>
    </p:spTree>
    <p:extLst>
      <p:ext uri="{BB962C8B-B14F-4D97-AF65-F5344CB8AC3E}">
        <p14:creationId xmlns:p14="http://schemas.microsoft.com/office/powerpoint/2010/main" val="28421549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8C00BA2-D47A-F044-A3E8-DE89475B3429}" type="slidenum">
              <a:rPr lang="en-US" smtClean="0"/>
              <a:t>24</a:t>
            </a:fld>
            <a:endParaRPr lang="en-US"/>
          </a:p>
        </p:txBody>
      </p:sp>
    </p:spTree>
    <p:extLst>
      <p:ext uri="{BB962C8B-B14F-4D97-AF65-F5344CB8AC3E}">
        <p14:creationId xmlns:p14="http://schemas.microsoft.com/office/powerpoint/2010/main" val="1788741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677D45-DB58-1F4B-A0B4-C66BBEBFF6DF}" type="slidenum">
              <a:rPr lang="en-US" smtClean="0"/>
              <a:t>25</a:t>
            </a:fld>
            <a:endParaRPr lang="en-US"/>
          </a:p>
        </p:txBody>
      </p:sp>
    </p:spTree>
    <p:extLst>
      <p:ext uri="{BB962C8B-B14F-4D97-AF65-F5344CB8AC3E}">
        <p14:creationId xmlns:p14="http://schemas.microsoft.com/office/powerpoint/2010/main" val="39009398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677D45-DB58-1F4B-A0B4-C66BBEBFF6DF}" type="slidenum">
              <a:rPr lang="en-US" smtClean="0"/>
              <a:t>26</a:t>
            </a:fld>
            <a:endParaRPr lang="en-US"/>
          </a:p>
        </p:txBody>
      </p:sp>
    </p:spTree>
    <p:extLst>
      <p:ext uri="{BB962C8B-B14F-4D97-AF65-F5344CB8AC3E}">
        <p14:creationId xmlns:p14="http://schemas.microsoft.com/office/powerpoint/2010/main" val="412361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5"/>
          </p:nvPr>
        </p:nvSpPr>
        <p:spPr/>
        <p:txBody>
          <a:bodyPr/>
          <a:lstStyle/>
          <a:p>
            <a:fld id="{AC677D45-DB58-1F4B-A0B4-C66BBEBFF6DF}" type="slidenum">
              <a:rPr lang="en-US" smtClean="0"/>
              <a:t>3</a:t>
            </a:fld>
            <a:endParaRPr lang="en-US"/>
          </a:p>
        </p:txBody>
      </p:sp>
    </p:spTree>
    <p:extLst>
      <p:ext uri="{BB962C8B-B14F-4D97-AF65-F5344CB8AC3E}">
        <p14:creationId xmlns:p14="http://schemas.microsoft.com/office/powerpoint/2010/main" val="1982019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677D45-DB58-1F4B-A0B4-C66BBEBFF6DF}" type="slidenum">
              <a:rPr lang="en-US" smtClean="0"/>
              <a:t>4</a:t>
            </a:fld>
            <a:endParaRPr lang="en-US"/>
          </a:p>
        </p:txBody>
      </p:sp>
    </p:spTree>
    <p:extLst>
      <p:ext uri="{BB962C8B-B14F-4D97-AF65-F5344CB8AC3E}">
        <p14:creationId xmlns:p14="http://schemas.microsoft.com/office/powerpoint/2010/main" val="1670678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677D45-DB58-1F4B-A0B4-C66BBEBFF6DF}" type="slidenum">
              <a:rPr lang="en-US" smtClean="0"/>
              <a:t>5</a:t>
            </a:fld>
            <a:endParaRPr lang="en-US"/>
          </a:p>
        </p:txBody>
      </p:sp>
    </p:spTree>
    <p:extLst>
      <p:ext uri="{BB962C8B-B14F-4D97-AF65-F5344CB8AC3E}">
        <p14:creationId xmlns:p14="http://schemas.microsoft.com/office/powerpoint/2010/main" val="2589470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5"/>
          </p:nvPr>
        </p:nvSpPr>
        <p:spPr/>
        <p:txBody>
          <a:bodyPr/>
          <a:lstStyle/>
          <a:p>
            <a:fld id="{AC677D45-DB58-1F4B-A0B4-C66BBEBFF6DF}" type="slidenum">
              <a:rPr lang="en-US" smtClean="0"/>
              <a:t>6</a:t>
            </a:fld>
            <a:endParaRPr lang="en-US"/>
          </a:p>
        </p:txBody>
      </p:sp>
    </p:spTree>
    <p:extLst>
      <p:ext uri="{BB962C8B-B14F-4D97-AF65-F5344CB8AC3E}">
        <p14:creationId xmlns:p14="http://schemas.microsoft.com/office/powerpoint/2010/main" val="3640307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C677D45-DB58-1F4B-A0B4-C66BBEBFF6DF}" type="slidenum">
              <a:rPr lang="en-US" smtClean="0"/>
              <a:t>7</a:t>
            </a:fld>
            <a:endParaRPr lang="en-US"/>
          </a:p>
        </p:txBody>
      </p:sp>
    </p:spTree>
    <p:extLst>
      <p:ext uri="{BB962C8B-B14F-4D97-AF65-F5344CB8AC3E}">
        <p14:creationId xmlns:p14="http://schemas.microsoft.com/office/powerpoint/2010/main" val="2296167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C677D45-DB58-1F4B-A0B4-C66BBEBFF6DF}" type="slidenum">
              <a:rPr lang="en-US" smtClean="0"/>
              <a:t>8</a:t>
            </a:fld>
            <a:endParaRPr lang="en-US"/>
          </a:p>
        </p:txBody>
      </p:sp>
    </p:spTree>
    <p:extLst>
      <p:ext uri="{BB962C8B-B14F-4D97-AF65-F5344CB8AC3E}">
        <p14:creationId xmlns:p14="http://schemas.microsoft.com/office/powerpoint/2010/main" val="1626861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AC677D45-DB58-1F4B-A0B4-C66BBEBFF6DF}" type="slidenum">
              <a:rPr lang="en-US" smtClean="0"/>
              <a:t>9</a:t>
            </a:fld>
            <a:endParaRPr lang="en-US"/>
          </a:p>
        </p:txBody>
      </p:sp>
    </p:spTree>
    <p:extLst>
      <p:ext uri="{BB962C8B-B14F-4D97-AF65-F5344CB8AC3E}">
        <p14:creationId xmlns:p14="http://schemas.microsoft.com/office/powerpoint/2010/main" val="3347753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A0DF10-C1C4-6942-B063-5C3C2DA76721}"/>
              </a:ext>
            </a:extLst>
          </p:cNvPr>
          <p:cNvPicPr>
            <a:picLocks noChangeAspect="1"/>
          </p:cNvPicPr>
          <p:nvPr userDrawn="1"/>
        </p:nvPicPr>
        <p:blipFill>
          <a:blip r:embed="rId2"/>
          <a:srcRect/>
          <a:stretch/>
        </p:blipFill>
        <p:spPr>
          <a:xfrm>
            <a:off x="2460" y="-1386"/>
            <a:ext cx="12189540" cy="6859386"/>
          </a:xfrm>
          <a:prstGeom prst="rect">
            <a:avLst/>
          </a:prstGeom>
        </p:spPr>
      </p:pic>
      <p:sp>
        <p:nvSpPr>
          <p:cNvPr id="2" name="Title 1">
            <a:extLst>
              <a:ext uri="{FF2B5EF4-FFF2-40B4-BE49-F238E27FC236}">
                <a16:creationId xmlns:a16="http://schemas.microsoft.com/office/drawing/2014/main" id="{08141B62-FC84-9946-AEC0-1A1274F0C68A}"/>
              </a:ext>
            </a:extLst>
          </p:cNvPr>
          <p:cNvSpPr>
            <a:spLocks noGrp="1"/>
          </p:cNvSpPr>
          <p:nvPr>
            <p:ph type="ctrTitle"/>
          </p:nvPr>
        </p:nvSpPr>
        <p:spPr>
          <a:xfrm>
            <a:off x="1984513" y="5353445"/>
            <a:ext cx="8222974" cy="573005"/>
          </a:xfrm>
        </p:spPr>
        <p:txBody>
          <a:bodyPr anchor="b">
            <a:noAutofit/>
          </a:bodyPr>
          <a:lstStyle>
            <a:lvl1pPr algn="ctr">
              <a:defRPr sz="4000">
                <a:solidFill>
                  <a:schemeClr val="accent3"/>
                </a:solidFill>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BF2CAFAC-CE6F-EB4F-9402-1366C8AE0FB8}"/>
              </a:ext>
            </a:extLst>
          </p:cNvPr>
          <p:cNvSpPr>
            <a:spLocks noGrp="1"/>
          </p:cNvSpPr>
          <p:nvPr>
            <p:ph type="subTitle" idx="1"/>
          </p:nvPr>
        </p:nvSpPr>
        <p:spPr>
          <a:xfrm>
            <a:off x="1984514" y="5988707"/>
            <a:ext cx="8222973" cy="365125"/>
          </a:xfrm>
        </p:spPr>
        <p:txBody>
          <a:bodyPr>
            <a:noAutofit/>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a:extLst>
              <a:ext uri="{FF2B5EF4-FFF2-40B4-BE49-F238E27FC236}">
                <a16:creationId xmlns:a16="http://schemas.microsoft.com/office/drawing/2014/main" id="{92378046-2064-1847-B977-E690D602881C}"/>
              </a:ext>
            </a:extLst>
          </p:cNvPr>
          <p:cNvSpPr>
            <a:spLocks noGrp="1"/>
          </p:cNvSpPr>
          <p:nvPr>
            <p:ph type="dt" sz="half" idx="10"/>
          </p:nvPr>
        </p:nvSpPr>
        <p:spPr>
          <a:xfrm>
            <a:off x="291549" y="6440556"/>
            <a:ext cx="2743200" cy="283319"/>
          </a:xfrm>
        </p:spPr>
        <p:txBody>
          <a:bodyPr/>
          <a:lstStyle/>
          <a:p>
            <a:fld id="{11161E66-4C93-9B4F-9B2B-C9CDACB23381}" type="datetimeFigureOut">
              <a:rPr lang="en-US" smtClean="0"/>
              <a:t>1/19/2021</a:t>
            </a:fld>
            <a:endParaRPr lang="en-US" dirty="0"/>
          </a:p>
        </p:txBody>
      </p:sp>
      <p:sp>
        <p:nvSpPr>
          <p:cNvPr id="5" name="Footer Placeholder 4">
            <a:extLst>
              <a:ext uri="{FF2B5EF4-FFF2-40B4-BE49-F238E27FC236}">
                <a16:creationId xmlns:a16="http://schemas.microsoft.com/office/drawing/2014/main" id="{8D4EFD08-7804-A449-A9A2-1508E55C0780}"/>
              </a:ext>
            </a:extLst>
          </p:cNvPr>
          <p:cNvSpPr>
            <a:spLocks noGrp="1"/>
          </p:cNvSpPr>
          <p:nvPr>
            <p:ph type="ftr" sz="quarter" idx="11"/>
          </p:nvPr>
        </p:nvSpPr>
        <p:spPr>
          <a:xfrm>
            <a:off x="3869636" y="6440556"/>
            <a:ext cx="4114800" cy="283319"/>
          </a:xfrm>
        </p:spPr>
        <p:txBody>
          <a:bodyPr/>
          <a:lstStyle/>
          <a:p>
            <a:endParaRPr lang="en-US" dirty="0"/>
          </a:p>
        </p:txBody>
      </p:sp>
      <p:sp>
        <p:nvSpPr>
          <p:cNvPr id="6" name="Slide Number Placeholder 5">
            <a:extLst>
              <a:ext uri="{FF2B5EF4-FFF2-40B4-BE49-F238E27FC236}">
                <a16:creationId xmlns:a16="http://schemas.microsoft.com/office/drawing/2014/main" id="{9250A2BE-CA3E-484C-9B3C-0B165D1938FF}"/>
              </a:ext>
            </a:extLst>
          </p:cNvPr>
          <p:cNvSpPr>
            <a:spLocks noGrp="1"/>
          </p:cNvSpPr>
          <p:nvPr>
            <p:ph type="sldNum" sz="quarter" idx="12"/>
          </p:nvPr>
        </p:nvSpPr>
        <p:spPr>
          <a:xfrm>
            <a:off x="8819322" y="6440556"/>
            <a:ext cx="3067878" cy="283319"/>
          </a:xfrm>
        </p:spPr>
        <p:txBody>
          <a:bodyPr/>
          <a:lstStyle/>
          <a:p>
            <a:fld id="{B63B75CD-ECA1-3E4C-AEF6-7FC3A8D25EC0}" type="slidenum">
              <a:rPr lang="en-US" smtClean="0"/>
              <a:t>‹#›</a:t>
            </a:fld>
            <a:endParaRPr lang="en-US" dirty="0"/>
          </a:p>
        </p:txBody>
      </p:sp>
    </p:spTree>
    <p:extLst>
      <p:ext uri="{BB962C8B-B14F-4D97-AF65-F5344CB8AC3E}">
        <p14:creationId xmlns:p14="http://schemas.microsoft.com/office/powerpoint/2010/main" val="565899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9_Trac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CA5BDD-6328-7945-9845-F1083FBCAE44}"/>
              </a:ext>
            </a:extLst>
          </p:cNvPr>
          <p:cNvPicPr>
            <a:picLocks noChangeAspect="1"/>
          </p:cNvPicPr>
          <p:nvPr userDrawn="1"/>
        </p:nvPicPr>
        <p:blipFill>
          <a:blip r:embed="rId2"/>
          <a:srcRect/>
          <a:stretch/>
        </p:blipFill>
        <p:spPr>
          <a:xfrm>
            <a:off x="2462" y="-1385"/>
            <a:ext cx="12189537" cy="6859384"/>
          </a:xfrm>
          <a:prstGeom prst="rect">
            <a:avLst/>
          </a:prstGeom>
        </p:spPr>
      </p:pic>
      <p:sp>
        <p:nvSpPr>
          <p:cNvPr id="2" name="Title 1">
            <a:extLst>
              <a:ext uri="{FF2B5EF4-FFF2-40B4-BE49-F238E27FC236}">
                <a16:creationId xmlns:a16="http://schemas.microsoft.com/office/drawing/2014/main" id="{4951B56E-5E17-084D-B167-8BD94AB5153F}"/>
              </a:ext>
            </a:extLst>
          </p:cNvPr>
          <p:cNvSpPr>
            <a:spLocks noGrp="1"/>
          </p:cNvSpPr>
          <p:nvPr>
            <p:ph type="title"/>
          </p:nvPr>
        </p:nvSpPr>
        <p:spPr/>
        <p:txBody>
          <a:bodyPr/>
          <a:lstStyle>
            <a:lvl1pPr>
              <a:defRPr>
                <a:solidFill>
                  <a:schemeClr val="accent1"/>
                </a:solidFill>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EAA60F43-D4E5-6E4C-80F0-ED1D7BC1089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A4343DB-0891-2C4F-B227-2A6328670657}"/>
              </a:ext>
            </a:extLst>
          </p:cNvPr>
          <p:cNvSpPr>
            <a:spLocks noGrp="1"/>
          </p:cNvSpPr>
          <p:nvPr>
            <p:ph type="dt" sz="half" idx="10"/>
          </p:nvPr>
        </p:nvSpPr>
        <p:spPr/>
        <p:txBody>
          <a:bodyPr/>
          <a:lstStyle/>
          <a:p>
            <a:fld id="{11161E66-4C93-9B4F-9B2B-C9CDACB23381}" type="datetimeFigureOut">
              <a:rPr lang="en-US" smtClean="0"/>
              <a:t>1/19/2021</a:t>
            </a:fld>
            <a:endParaRPr lang="en-US"/>
          </a:p>
        </p:txBody>
      </p:sp>
      <p:sp>
        <p:nvSpPr>
          <p:cNvPr id="5" name="Footer Placeholder 4">
            <a:extLst>
              <a:ext uri="{FF2B5EF4-FFF2-40B4-BE49-F238E27FC236}">
                <a16:creationId xmlns:a16="http://schemas.microsoft.com/office/drawing/2014/main" id="{4F9C9843-5212-4B44-BADF-0D4FAB9D14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BE6407-9909-9C41-BDD9-8E3418134E1A}"/>
              </a:ext>
            </a:extLst>
          </p:cNvPr>
          <p:cNvSpPr>
            <a:spLocks noGrp="1"/>
          </p:cNvSpPr>
          <p:nvPr>
            <p:ph type="sldNum" sz="quarter" idx="12"/>
          </p:nvPr>
        </p:nvSpPr>
        <p:spPr/>
        <p:txBody>
          <a:bodyPr/>
          <a:lstStyle/>
          <a:p>
            <a:fld id="{B63B75CD-ECA1-3E4C-AEF6-7FC3A8D25EC0}" type="slidenum">
              <a:rPr lang="en-US" smtClean="0"/>
              <a:t>‹#›</a:t>
            </a:fld>
            <a:endParaRPr lang="en-US"/>
          </a:p>
        </p:txBody>
      </p:sp>
    </p:spTree>
    <p:extLst>
      <p:ext uri="{BB962C8B-B14F-4D97-AF65-F5344CB8AC3E}">
        <p14:creationId xmlns:p14="http://schemas.microsoft.com/office/powerpoint/2010/main" val="3108618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D6165D-34E0-0344-8A3C-A6CA1383E071}"/>
              </a:ext>
            </a:extLst>
          </p:cNvPr>
          <p:cNvPicPr>
            <a:picLocks noChangeAspect="1"/>
          </p:cNvPicPr>
          <p:nvPr userDrawn="1"/>
        </p:nvPicPr>
        <p:blipFill>
          <a:blip r:embed="rId2"/>
          <a:srcRect/>
          <a:stretch/>
        </p:blipFill>
        <p:spPr>
          <a:xfrm>
            <a:off x="0" y="-2772"/>
            <a:ext cx="12192002" cy="6860772"/>
          </a:xfrm>
          <a:prstGeom prst="rect">
            <a:avLst/>
          </a:prstGeom>
        </p:spPr>
      </p:pic>
      <p:sp>
        <p:nvSpPr>
          <p:cNvPr id="4" name="Date Placeholder 3">
            <a:extLst>
              <a:ext uri="{FF2B5EF4-FFF2-40B4-BE49-F238E27FC236}">
                <a16:creationId xmlns:a16="http://schemas.microsoft.com/office/drawing/2014/main" id="{8A4343DB-0891-2C4F-B227-2A6328670657}"/>
              </a:ext>
            </a:extLst>
          </p:cNvPr>
          <p:cNvSpPr>
            <a:spLocks noGrp="1"/>
          </p:cNvSpPr>
          <p:nvPr>
            <p:ph type="dt" sz="half" idx="10"/>
          </p:nvPr>
        </p:nvSpPr>
        <p:spPr>
          <a:xfrm>
            <a:off x="304799" y="6289177"/>
            <a:ext cx="2789584" cy="365125"/>
          </a:xfrm>
        </p:spPr>
        <p:txBody>
          <a:bodyPr/>
          <a:lstStyle/>
          <a:p>
            <a:fld id="{11161E66-4C93-9B4F-9B2B-C9CDACB23381}" type="datetimeFigureOut">
              <a:rPr lang="en-US" smtClean="0"/>
              <a:t>1/19/2021</a:t>
            </a:fld>
            <a:endParaRPr lang="en-US" dirty="0"/>
          </a:p>
        </p:txBody>
      </p:sp>
      <p:sp>
        <p:nvSpPr>
          <p:cNvPr id="5" name="Footer Placeholder 4">
            <a:extLst>
              <a:ext uri="{FF2B5EF4-FFF2-40B4-BE49-F238E27FC236}">
                <a16:creationId xmlns:a16="http://schemas.microsoft.com/office/drawing/2014/main" id="{4F9C9843-5212-4B44-BADF-0D4FAB9D14A6}"/>
              </a:ext>
            </a:extLst>
          </p:cNvPr>
          <p:cNvSpPr>
            <a:spLocks noGrp="1"/>
          </p:cNvSpPr>
          <p:nvPr>
            <p:ph type="ftr" sz="quarter" idx="11"/>
          </p:nvPr>
        </p:nvSpPr>
        <p:spPr>
          <a:xfrm>
            <a:off x="3876261" y="6289177"/>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43BE6407-9909-9C41-BDD9-8E3418134E1A}"/>
              </a:ext>
            </a:extLst>
          </p:cNvPr>
          <p:cNvSpPr>
            <a:spLocks noGrp="1"/>
          </p:cNvSpPr>
          <p:nvPr>
            <p:ph type="sldNum" sz="quarter" idx="12"/>
          </p:nvPr>
        </p:nvSpPr>
        <p:spPr>
          <a:xfrm>
            <a:off x="8653670" y="6289177"/>
            <a:ext cx="3210339" cy="365125"/>
          </a:xfrm>
        </p:spPr>
        <p:txBody>
          <a:bodyPr/>
          <a:lstStyle/>
          <a:p>
            <a:fld id="{B63B75CD-ECA1-3E4C-AEF6-7FC3A8D25EC0}" type="slidenum">
              <a:rPr lang="en-US" smtClean="0"/>
              <a:t>‹#›</a:t>
            </a:fld>
            <a:endParaRPr lang="en-US" dirty="0"/>
          </a:p>
        </p:txBody>
      </p:sp>
    </p:spTree>
    <p:extLst>
      <p:ext uri="{BB962C8B-B14F-4D97-AF65-F5344CB8AC3E}">
        <p14:creationId xmlns:p14="http://schemas.microsoft.com/office/powerpoint/2010/main" val="444610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335268-A689-114D-9F7C-A621DA95CFA5}"/>
              </a:ext>
            </a:extLst>
          </p:cNvPr>
          <p:cNvSpPr>
            <a:spLocks noGrp="1"/>
          </p:cNvSpPr>
          <p:nvPr>
            <p:ph type="dt" sz="half" idx="10"/>
          </p:nvPr>
        </p:nvSpPr>
        <p:spPr/>
        <p:txBody>
          <a:bodyPr/>
          <a:lstStyle/>
          <a:p>
            <a:fld id="{564FDBF3-A1CF-1C4A-9441-EFB4E61B33C4}" type="datetimeFigureOut">
              <a:rPr lang="en-US" smtClean="0"/>
              <a:t>1/19/2021</a:t>
            </a:fld>
            <a:endParaRPr lang="en-US"/>
          </a:p>
        </p:txBody>
      </p:sp>
      <p:sp>
        <p:nvSpPr>
          <p:cNvPr id="3" name="Footer Placeholder 2">
            <a:extLst>
              <a:ext uri="{FF2B5EF4-FFF2-40B4-BE49-F238E27FC236}">
                <a16:creationId xmlns:a16="http://schemas.microsoft.com/office/drawing/2014/main" id="{7116CFC8-870D-334D-BA67-0C55AA0622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0FAA4F-C809-9F47-A796-B52C78E4EC29}"/>
              </a:ext>
            </a:extLst>
          </p:cNvPr>
          <p:cNvSpPr>
            <a:spLocks noGrp="1"/>
          </p:cNvSpPr>
          <p:nvPr>
            <p:ph type="sldNum" sz="quarter" idx="12"/>
          </p:nvPr>
        </p:nvSpPr>
        <p:spPr/>
        <p:txBody>
          <a:bodyPr/>
          <a:lstStyle/>
          <a:p>
            <a:fld id="{00648DAC-2C1B-E042-8B3F-B2877075DDB9}" type="slidenum">
              <a:rPr lang="en-US" smtClean="0"/>
              <a:t>‹#›</a:t>
            </a:fld>
            <a:endParaRPr lang="en-US"/>
          </a:p>
        </p:txBody>
      </p:sp>
    </p:spTree>
    <p:extLst>
      <p:ext uri="{BB962C8B-B14F-4D97-AF65-F5344CB8AC3E}">
        <p14:creationId xmlns:p14="http://schemas.microsoft.com/office/powerpoint/2010/main" val="3009112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B56E-5E17-084D-B167-8BD94AB5153F}"/>
              </a:ext>
            </a:extLst>
          </p:cNvPr>
          <p:cNvSpPr>
            <a:spLocks noGrp="1"/>
          </p:cNvSpPr>
          <p:nvPr>
            <p:ph type="title"/>
          </p:nvPr>
        </p:nvSpPr>
        <p:spPr/>
        <p:txBody>
          <a:bodyPr/>
          <a:lstStyle>
            <a:lvl1pPr>
              <a:defRPr>
                <a:solidFill>
                  <a:schemeClr val="accent3"/>
                </a:solidFill>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EAA60F43-D4E5-6E4C-80F0-ED1D7BC1089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A4343DB-0891-2C4F-B227-2A6328670657}"/>
              </a:ext>
            </a:extLst>
          </p:cNvPr>
          <p:cNvSpPr>
            <a:spLocks noGrp="1"/>
          </p:cNvSpPr>
          <p:nvPr>
            <p:ph type="dt" sz="half" idx="10"/>
          </p:nvPr>
        </p:nvSpPr>
        <p:spPr/>
        <p:txBody>
          <a:bodyPr/>
          <a:lstStyle/>
          <a:p>
            <a:fld id="{11161E66-4C93-9B4F-9B2B-C9CDACB23381}" type="datetimeFigureOut">
              <a:rPr lang="en-US" smtClean="0"/>
              <a:t>1/19/2021</a:t>
            </a:fld>
            <a:endParaRPr lang="en-US"/>
          </a:p>
        </p:txBody>
      </p:sp>
      <p:sp>
        <p:nvSpPr>
          <p:cNvPr id="5" name="Footer Placeholder 4">
            <a:extLst>
              <a:ext uri="{FF2B5EF4-FFF2-40B4-BE49-F238E27FC236}">
                <a16:creationId xmlns:a16="http://schemas.microsoft.com/office/drawing/2014/main" id="{4F9C9843-5212-4B44-BADF-0D4FAB9D14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BE6407-9909-9C41-BDD9-8E3418134E1A}"/>
              </a:ext>
            </a:extLst>
          </p:cNvPr>
          <p:cNvSpPr>
            <a:spLocks noGrp="1"/>
          </p:cNvSpPr>
          <p:nvPr>
            <p:ph type="sldNum" sz="quarter" idx="12"/>
          </p:nvPr>
        </p:nvSpPr>
        <p:spPr/>
        <p:txBody>
          <a:bodyPr/>
          <a:lstStyle/>
          <a:p>
            <a:fld id="{B63B75CD-ECA1-3E4C-AEF6-7FC3A8D25EC0}" type="slidenum">
              <a:rPr lang="en-US" smtClean="0"/>
              <a:t>‹#›</a:t>
            </a:fld>
            <a:endParaRPr lang="en-US"/>
          </a:p>
        </p:txBody>
      </p:sp>
    </p:spTree>
    <p:extLst>
      <p:ext uri="{BB962C8B-B14F-4D97-AF65-F5344CB8AC3E}">
        <p14:creationId xmlns:p14="http://schemas.microsoft.com/office/powerpoint/2010/main" val="564706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D6165D-34E0-0344-8A3C-A6CA1383E071}"/>
              </a:ext>
            </a:extLst>
          </p:cNvPr>
          <p:cNvPicPr>
            <a:picLocks noChangeAspect="1"/>
          </p:cNvPicPr>
          <p:nvPr userDrawn="1"/>
        </p:nvPicPr>
        <p:blipFill>
          <a:blip r:embed="rId2"/>
          <a:srcRect/>
          <a:stretch/>
        </p:blipFill>
        <p:spPr>
          <a:xfrm>
            <a:off x="0" y="-2770"/>
            <a:ext cx="12192000" cy="6860770"/>
          </a:xfrm>
          <a:prstGeom prst="rect">
            <a:avLst/>
          </a:prstGeom>
        </p:spPr>
      </p:pic>
      <p:sp>
        <p:nvSpPr>
          <p:cNvPr id="2" name="Title 1">
            <a:extLst>
              <a:ext uri="{FF2B5EF4-FFF2-40B4-BE49-F238E27FC236}">
                <a16:creationId xmlns:a16="http://schemas.microsoft.com/office/drawing/2014/main" id="{4951B56E-5E17-084D-B167-8BD94AB5153F}"/>
              </a:ext>
            </a:extLst>
          </p:cNvPr>
          <p:cNvSpPr>
            <a:spLocks noGrp="1"/>
          </p:cNvSpPr>
          <p:nvPr>
            <p:ph type="title"/>
          </p:nvPr>
        </p:nvSpPr>
        <p:spPr>
          <a:xfrm>
            <a:off x="327992" y="272256"/>
            <a:ext cx="11161642" cy="1325563"/>
          </a:xfrm>
        </p:spPr>
        <p:txBody>
          <a:bodyPr/>
          <a:lstStyle>
            <a:lvl1pPr>
              <a:defRPr>
                <a:solidFill>
                  <a:schemeClr val="bg1"/>
                </a:solidFill>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EAA60F43-D4E5-6E4C-80F0-ED1D7BC10892}"/>
              </a:ext>
            </a:extLst>
          </p:cNvPr>
          <p:cNvSpPr>
            <a:spLocks noGrp="1"/>
          </p:cNvSpPr>
          <p:nvPr>
            <p:ph idx="1"/>
          </p:nvPr>
        </p:nvSpPr>
        <p:spPr>
          <a:xfrm>
            <a:off x="327991" y="1739348"/>
            <a:ext cx="11536018" cy="434474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8A4343DB-0891-2C4F-B227-2A6328670657}"/>
              </a:ext>
            </a:extLst>
          </p:cNvPr>
          <p:cNvSpPr>
            <a:spLocks noGrp="1"/>
          </p:cNvSpPr>
          <p:nvPr>
            <p:ph type="dt" sz="half" idx="10"/>
          </p:nvPr>
        </p:nvSpPr>
        <p:spPr>
          <a:xfrm>
            <a:off x="304799" y="6289177"/>
            <a:ext cx="2789584" cy="365125"/>
          </a:xfrm>
        </p:spPr>
        <p:txBody>
          <a:bodyPr/>
          <a:lstStyle/>
          <a:p>
            <a:fld id="{11161E66-4C93-9B4F-9B2B-C9CDACB23381}" type="datetimeFigureOut">
              <a:rPr lang="en-US" smtClean="0"/>
              <a:t>1/19/2021</a:t>
            </a:fld>
            <a:endParaRPr lang="en-US" dirty="0"/>
          </a:p>
        </p:txBody>
      </p:sp>
      <p:sp>
        <p:nvSpPr>
          <p:cNvPr id="5" name="Footer Placeholder 4">
            <a:extLst>
              <a:ext uri="{FF2B5EF4-FFF2-40B4-BE49-F238E27FC236}">
                <a16:creationId xmlns:a16="http://schemas.microsoft.com/office/drawing/2014/main" id="{4F9C9843-5212-4B44-BADF-0D4FAB9D14A6}"/>
              </a:ext>
            </a:extLst>
          </p:cNvPr>
          <p:cNvSpPr>
            <a:spLocks noGrp="1"/>
          </p:cNvSpPr>
          <p:nvPr>
            <p:ph type="ftr" sz="quarter" idx="11"/>
          </p:nvPr>
        </p:nvSpPr>
        <p:spPr>
          <a:xfrm>
            <a:off x="3876261" y="6289177"/>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43BE6407-9909-9C41-BDD9-8E3418134E1A}"/>
              </a:ext>
            </a:extLst>
          </p:cNvPr>
          <p:cNvSpPr>
            <a:spLocks noGrp="1"/>
          </p:cNvSpPr>
          <p:nvPr>
            <p:ph type="sldNum" sz="quarter" idx="12"/>
          </p:nvPr>
        </p:nvSpPr>
        <p:spPr>
          <a:xfrm>
            <a:off x="8653670" y="6289177"/>
            <a:ext cx="3210339" cy="365125"/>
          </a:xfrm>
        </p:spPr>
        <p:txBody>
          <a:bodyPr/>
          <a:lstStyle/>
          <a:p>
            <a:fld id="{B63B75CD-ECA1-3E4C-AEF6-7FC3A8D25EC0}" type="slidenum">
              <a:rPr lang="en-US" smtClean="0"/>
              <a:t>‹#›</a:t>
            </a:fld>
            <a:endParaRPr lang="en-US" dirty="0"/>
          </a:p>
        </p:txBody>
      </p:sp>
    </p:spTree>
    <p:extLst>
      <p:ext uri="{BB962C8B-B14F-4D97-AF65-F5344CB8AC3E}">
        <p14:creationId xmlns:p14="http://schemas.microsoft.com/office/powerpoint/2010/main" val="3338902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7A9F82-FBD3-1B48-935F-63CDE9E0A3C7}"/>
              </a:ext>
            </a:extLst>
          </p:cNvPr>
          <p:cNvPicPr>
            <a:picLocks noChangeAspect="1"/>
          </p:cNvPicPr>
          <p:nvPr userDrawn="1"/>
        </p:nvPicPr>
        <p:blipFill>
          <a:blip r:embed="rId2"/>
          <a:srcRect/>
          <a:stretch/>
        </p:blipFill>
        <p:spPr>
          <a:xfrm>
            <a:off x="2462" y="-1"/>
            <a:ext cx="12189537" cy="6859384"/>
          </a:xfrm>
          <a:prstGeom prst="rect">
            <a:avLst/>
          </a:prstGeom>
        </p:spPr>
      </p:pic>
      <p:sp>
        <p:nvSpPr>
          <p:cNvPr id="2" name="Title 1">
            <a:extLst>
              <a:ext uri="{FF2B5EF4-FFF2-40B4-BE49-F238E27FC236}">
                <a16:creationId xmlns:a16="http://schemas.microsoft.com/office/drawing/2014/main" id="{4951B56E-5E17-084D-B167-8BD94AB5153F}"/>
              </a:ext>
            </a:extLst>
          </p:cNvPr>
          <p:cNvSpPr>
            <a:spLocks noGrp="1"/>
          </p:cNvSpPr>
          <p:nvPr>
            <p:ph type="title"/>
          </p:nvPr>
        </p:nvSpPr>
        <p:spPr>
          <a:xfrm>
            <a:off x="351183" y="361707"/>
            <a:ext cx="10840278" cy="1325563"/>
          </a:xfrm>
        </p:spPr>
        <p:txBody>
          <a:bodyPr/>
          <a:lstStyle>
            <a:lvl1pPr>
              <a:defRPr>
                <a:solidFill>
                  <a:schemeClr val="bg1"/>
                </a:solidFill>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EAA60F43-D4E5-6E4C-80F0-ED1D7BC10892}"/>
              </a:ext>
            </a:extLst>
          </p:cNvPr>
          <p:cNvSpPr>
            <a:spLocks noGrp="1"/>
          </p:cNvSpPr>
          <p:nvPr>
            <p:ph idx="1"/>
          </p:nvPr>
        </p:nvSpPr>
        <p:spPr>
          <a:xfrm>
            <a:off x="351182" y="2425148"/>
            <a:ext cx="11496261" cy="38640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8A4343DB-0891-2C4F-B227-2A6328670657}"/>
              </a:ext>
            </a:extLst>
          </p:cNvPr>
          <p:cNvSpPr>
            <a:spLocks noGrp="1"/>
          </p:cNvSpPr>
          <p:nvPr>
            <p:ph type="dt" sz="half" idx="10"/>
          </p:nvPr>
        </p:nvSpPr>
        <p:spPr/>
        <p:txBody>
          <a:bodyPr/>
          <a:lstStyle/>
          <a:p>
            <a:fld id="{11161E66-4C93-9B4F-9B2B-C9CDACB23381}" type="datetimeFigureOut">
              <a:rPr lang="en-US" smtClean="0"/>
              <a:t>1/19/2021</a:t>
            </a:fld>
            <a:endParaRPr lang="en-US"/>
          </a:p>
        </p:txBody>
      </p:sp>
      <p:sp>
        <p:nvSpPr>
          <p:cNvPr id="5" name="Footer Placeholder 4">
            <a:extLst>
              <a:ext uri="{FF2B5EF4-FFF2-40B4-BE49-F238E27FC236}">
                <a16:creationId xmlns:a16="http://schemas.microsoft.com/office/drawing/2014/main" id="{4F9C9843-5212-4B44-BADF-0D4FAB9D14A6}"/>
              </a:ext>
            </a:extLst>
          </p:cNvPr>
          <p:cNvSpPr>
            <a:spLocks noGrp="1"/>
          </p:cNvSpPr>
          <p:nvPr>
            <p:ph type="ftr" sz="quarter" idx="11"/>
          </p:nvPr>
        </p:nvSpPr>
        <p:spPr>
          <a:xfrm>
            <a:off x="3829878" y="6289176"/>
            <a:ext cx="4114800" cy="365125"/>
          </a:xfrm>
        </p:spPr>
        <p:txBody>
          <a:bodyPr/>
          <a:lstStyle/>
          <a:p>
            <a:endParaRPr lang="en-US" dirty="0"/>
          </a:p>
        </p:txBody>
      </p:sp>
      <p:sp>
        <p:nvSpPr>
          <p:cNvPr id="6" name="Slide Number Placeholder 5">
            <a:extLst>
              <a:ext uri="{FF2B5EF4-FFF2-40B4-BE49-F238E27FC236}">
                <a16:creationId xmlns:a16="http://schemas.microsoft.com/office/drawing/2014/main" id="{43BE6407-9909-9C41-BDD9-8E3418134E1A}"/>
              </a:ext>
            </a:extLst>
          </p:cNvPr>
          <p:cNvSpPr>
            <a:spLocks noGrp="1"/>
          </p:cNvSpPr>
          <p:nvPr>
            <p:ph type="sldNum" sz="quarter" idx="12"/>
          </p:nvPr>
        </p:nvSpPr>
        <p:spPr>
          <a:xfrm>
            <a:off x="8680173" y="6289177"/>
            <a:ext cx="3167270" cy="365125"/>
          </a:xfrm>
        </p:spPr>
        <p:txBody>
          <a:bodyPr/>
          <a:lstStyle/>
          <a:p>
            <a:fld id="{B63B75CD-ECA1-3E4C-AEF6-7FC3A8D25EC0}" type="slidenum">
              <a:rPr lang="en-US" smtClean="0"/>
              <a:t>‹#›</a:t>
            </a:fld>
            <a:endParaRPr lang="en-US" dirty="0"/>
          </a:p>
        </p:txBody>
      </p:sp>
    </p:spTree>
    <p:extLst>
      <p:ext uri="{BB962C8B-B14F-4D97-AF65-F5344CB8AC3E}">
        <p14:creationId xmlns:p14="http://schemas.microsoft.com/office/powerpoint/2010/main" val="3451408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Ethical">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07CA5BDD-6328-7945-9845-F1083FBCAE44}"/>
              </a:ext>
            </a:extLst>
          </p:cNvPr>
          <p:cNvPicPr>
            <a:picLocks noChangeAspect="1"/>
          </p:cNvPicPr>
          <p:nvPr userDrawn="1"/>
        </p:nvPicPr>
        <p:blipFill>
          <a:blip r:embed="rId2"/>
          <a:stretch>
            <a:fillRect/>
          </a:stretch>
        </p:blipFill>
        <p:spPr>
          <a:xfrm>
            <a:off x="2462" y="-1385"/>
            <a:ext cx="12189538" cy="6859385"/>
          </a:xfrm>
          <a:prstGeom prst="rect">
            <a:avLst/>
          </a:prstGeom>
        </p:spPr>
      </p:pic>
      <p:sp>
        <p:nvSpPr>
          <p:cNvPr id="2" name="Title 1">
            <a:extLst>
              <a:ext uri="{FF2B5EF4-FFF2-40B4-BE49-F238E27FC236}">
                <a16:creationId xmlns:a16="http://schemas.microsoft.com/office/drawing/2014/main" id="{4951B56E-5E17-084D-B167-8BD94AB5153F}"/>
              </a:ext>
            </a:extLst>
          </p:cNvPr>
          <p:cNvSpPr>
            <a:spLocks noGrp="1"/>
          </p:cNvSpPr>
          <p:nvPr>
            <p:ph type="title"/>
          </p:nvPr>
        </p:nvSpPr>
        <p:spPr/>
        <p:txBody>
          <a:bodyPr/>
          <a:lstStyle>
            <a:lvl1pPr>
              <a:defRPr>
                <a:solidFill>
                  <a:schemeClr val="accent1"/>
                </a:solidFill>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EAA60F43-D4E5-6E4C-80F0-ED1D7BC1089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A4343DB-0891-2C4F-B227-2A6328670657}"/>
              </a:ext>
            </a:extLst>
          </p:cNvPr>
          <p:cNvSpPr>
            <a:spLocks noGrp="1"/>
          </p:cNvSpPr>
          <p:nvPr>
            <p:ph type="dt" sz="half" idx="10"/>
          </p:nvPr>
        </p:nvSpPr>
        <p:spPr/>
        <p:txBody>
          <a:bodyPr/>
          <a:lstStyle/>
          <a:p>
            <a:fld id="{11161E66-4C93-9B4F-9B2B-C9CDACB23381}" type="datetimeFigureOut">
              <a:rPr lang="en-US" smtClean="0"/>
              <a:t>1/19/2021</a:t>
            </a:fld>
            <a:endParaRPr lang="en-US"/>
          </a:p>
        </p:txBody>
      </p:sp>
      <p:sp>
        <p:nvSpPr>
          <p:cNvPr id="5" name="Footer Placeholder 4">
            <a:extLst>
              <a:ext uri="{FF2B5EF4-FFF2-40B4-BE49-F238E27FC236}">
                <a16:creationId xmlns:a16="http://schemas.microsoft.com/office/drawing/2014/main" id="{4F9C9843-5212-4B44-BADF-0D4FAB9D14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BE6407-9909-9C41-BDD9-8E3418134E1A}"/>
              </a:ext>
            </a:extLst>
          </p:cNvPr>
          <p:cNvSpPr>
            <a:spLocks noGrp="1"/>
          </p:cNvSpPr>
          <p:nvPr>
            <p:ph type="sldNum" sz="quarter" idx="12"/>
          </p:nvPr>
        </p:nvSpPr>
        <p:spPr/>
        <p:txBody>
          <a:bodyPr/>
          <a:lstStyle/>
          <a:p>
            <a:fld id="{B63B75CD-ECA1-3E4C-AEF6-7FC3A8D25EC0}" type="slidenum">
              <a:rPr lang="en-US" smtClean="0"/>
              <a:t>‹#›</a:t>
            </a:fld>
            <a:endParaRPr lang="en-US"/>
          </a:p>
        </p:txBody>
      </p:sp>
    </p:spTree>
    <p:extLst>
      <p:ext uri="{BB962C8B-B14F-4D97-AF65-F5344CB8AC3E}">
        <p14:creationId xmlns:p14="http://schemas.microsoft.com/office/powerpoint/2010/main" val="165012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Identifyin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CA5BDD-6328-7945-9845-F1083FBCAE44}"/>
              </a:ext>
            </a:extLst>
          </p:cNvPr>
          <p:cNvPicPr>
            <a:picLocks noChangeAspect="1"/>
          </p:cNvPicPr>
          <p:nvPr userDrawn="1"/>
        </p:nvPicPr>
        <p:blipFill>
          <a:blip r:embed="rId2"/>
          <a:srcRect/>
          <a:stretch/>
        </p:blipFill>
        <p:spPr>
          <a:xfrm>
            <a:off x="2462" y="-1385"/>
            <a:ext cx="12189537" cy="6859385"/>
          </a:xfrm>
          <a:prstGeom prst="rect">
            <a:avLst/>
          </a:prstGeom>
        </p:spPr>
      </p:pic>
      <p:sp>
        <p:nvSpPr>
          <p:cNvPr id="2" name="Title 1">
            <a:extLst>
              <a:ext uri="{FF2B5EF4-FFF2-40B4-BE49-F238E27FC236}">
                <a16:creationId xmlns:a16="http://schemas.microsoft.com/office/drawing/2014/main" id="{4951B56E-5E17-084D-B167-8BD94AB5153F}"/>
              </a:ext>
            </a:extLst>
          </p:cNvPr>
          <p:cNvSpPr>
            <a:spLocks noGrp="1"/>
          </p:cNvSpPr>
          <p:nvPr>
            <p:ph type="title"/>
          </p:nvPr>
        </p:nvSpPr>
        <p:spPr/>
        <p:txBody>
          <a:bodyPr/>
          <a:lstStyle>
            <a:lvl1pPr>
              <a:defRPr>
                <a:solidFill>
                  <a:schemeClr val="accent2"/>
                </a:solidFill>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EAA60F43-D4E5-6E4C-80F0-ED1D7BC1089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A4343DB-0891-2C4F-B227-2A6328670657}"/>
              </a:ext>
            </a:extLst>
          </p:cNvPr>
          <p:cNvSpPr>
            <a:spLocks noGrp="1"/>
          </p:cNvSpPr>
          <p:nvPr>
            <p:ph type="dt" sz="half" idx="10"/>
          </p:nvPr>
        </p:nvSpPr>
        <p:spPr/>
        <p:txBody>
          <a:bodyPr/>
          <a:lstStyle/>
          <a:p>
            <a:fld id="{11161E66-4C93-9B4F-9B2B-C9CDACB23381}" type="datetimeFigureOut">
              <a:rPr lang="en-US" smtClean="0"/>
              <a:t>1/19/2021</a:t>
            </a:fld>
            <a:endParaRPr lang="en-US"/>
          </a:p>
        </p:txBody>
      </p:sp>
      <p:sp>
        <p:nvSpPr>
          <p:cNvPr id="5" name="Footer Placeholder 4">
            <a:extLst>
              <a:ext uri="{FF2B5EF4-FFF2-40B4-BE49-F238E27FC236}">
                <a16:creationId xmlns:a16="http://schemas.microsoft.com/office/drawing/2014/main" id="{4F9C9843-5212-4B44-BADF-0D4FAB9D14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BE6407-9909-9C41-BDD9-8E3418134E1A}"/>
              </a:ext>
            </a:extLst>
          </p:cNvPr>
          <p:cNvSpPr>
            <a:spLocks noGrp="1"/>
          </p:cNvSpPr>
          <p:nvPr>
            <p:ph type="sldNum" sz="quarter" idx="12"/>
          </p:nvPr>
        </p:nvSpPr>
        <p:spPr/>
        <p:txBody>
          <a:bodyPr/>
          <a:lstStyle/>
          <a:p>
            <a:fld id="{B63B75CD-ECA1-3E4C-AEF6-7FC3A8D25EC0}" type="slidenum">
              <a:rPr lang="en-US" smtClean="0"/>
              <a:t>‹#›</a:t>
            </a:fld>
            <a:endParaRPr lang="en-US"/>
          </a:p>
        </p:txBody>
      </p:sp>
    </p:spTree>
    <p:extLst>
      <p:ext uri="{BB962C8B-B14F-4D97-AF65-F5344CB8AC3E}">
        <p14:creationId xmlns:p14="http://schemas.microsoft.com/office/powerpoint/2010/main" val="859379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6_Partnership">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CA5BDD-6328-7945-9845-F1083FBCAE44}"/>
              </a:ext>
            </a:extLst>
          </p:cNvPr>
          <p:cNvPicPr>
            <a:picLocks noChangeAspect="1"/>
          </p:cNvPicPr>
          <p:nvPr userDrawn="1"/>
        </p:nvPicPr>
        <p:blipFill>
          <a:blip r:embed="rId2"/>
          <a:srcRect/>
          <a:stretch/>
        </p:blipFill>
        <p:spPr>
          <a:xfrm>
            <a:off x="2462" y="-1385"/>
            <a:ext cx="12189537" cy="6859384"/>
          </a:xfrm>
          <a:prstGeom prst="rect">
            <a:avLst/>
          </a:prstGeom>
        </p:spPr>
      </p:pic>
      <p:sp>
        <p:nvSpPr>
          <p:cNvPr id="2" name="Title 1">
            <a:extLst>
              <a:ext uri="{FF2B5EF4-FFF2-40B4-BE49-F238E27FC236}">
                <a16:creationId xmlns:a16="http://schemas.microsoft.com/office/drawing/2014/main" id="{4951B56E-5E17-084D-B167-8BD94AB5153F}"/>
              </a:ext>
            </a:extLst>
          </p:cNvPr>
          <p:cNvSpPr>
            <a:spLocks noGrp="1"/>
          </p:cNvSpPr>
          <p:nvPr>
            <p:ph type="title"/>
          </p:nvPr>
        </p:nvSpPr>
        <p:spPr/>
        <p:txBody>
          <a:bodyPr/>
          <a:lstStyle>
            <a:lvl1pPr>
              <a:defRPr>
                <a:solidFill>
                  <a:schemeClr val="accent3"/>
                </a:solidFill>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EAA60F43-D4E5-6E4C-80F0-ED1D7BC1089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A4343DB-0891-2C4F-B227-2A6328670657}"/>
              </a:ext>
            </a:extLst>
          </p:cNvPr>
          <p:cNvSpPr>
            <a:spLocks noGrp="1"/>
          </p:cNvSpPr>
          <p:nvPr>
            <p:ph type="dt" sz="half" idx="10"/>
          </p:nvPr>
        </p:nvSpPr>
        <p:spPr/>
        <p:txBody>
          <a:bodyPr/>
          <a:lstStyle/>
          <a:p>
            <a:fld id="{11161E66-4C93-9B4F-9B2B-C9CDACB23381}" type="datetimeFigureOut">
              <a:rPr lang="en-US" smtClean="0"/>
              <a:t>1/19/2021</a:t>
            </a:fld>
            <a:endParaRPr lang="en-US"/>
          </a:p>
        </p:txBody>
      </p:sp>
      <p:sp>
        <p:nvSpPr>
          <p:cNvPr id="5" name="Footer Placeholder 4">
            <a:extLst>
              <a:ext uri="{FF2B5EF4-FFF2-40B4-BE49-F238E27FC236}">
                <a16:creationId xmlns:a16="http://schemas.microsoft.com/office/drawing/2014/main" id="{4F9C9843-5212-4B44-BADF-0D4FAB9D14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BE6407-9909-9C41-BDD9-8E3418134E1A}"/>
              </a:ext>
            </a:extLst>
          </p:cNvPr>
          <p:cNvSpPr>
            <a:spLocks noGrp="1"/>
          </p:cNvSpPr>
          <p:nvPr>
            <p:ph type="sldNum" sz="quarter" idx="12"/>
          </p:nvPr>
        </p:nvSpPr>
        <p:spPr/>
        <p:txBody>
          <a:bodyPr/>
          <a:lstStyle/>
          <a:p>
            <a:fld id="{B63B75CD-ECA1-3E4C-AEF6-7FC3A8D25EC0}" type="slidenum">
              <a:rPr lang="en-US" smtClean="0"/>
              <a:t>‹#›</a:t>
            </a:fld>
            <a:endParaRPr lang="en-US"/>
          </a:p>
        </p:txBody>
      </p:sp>
    </p:spTree>
    <p:extLst>
      <p:ext uri="{BB962C8B-B14F-4D97-AF65-F5344CB8AC3E}">
        <p14:creationId xmlns:p14="http://schemas.microsoft.com/office/powerpoint/2010/main" val="3248801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7_Our Peop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CA5BDD-6328-7945-9845-F1083FBCAE44}"/>
              </a:ext>
            </a:extLst>
          </p:cNvPr>
          <p:cNvPicPr>
            <a:picLocks noChangeAspect="1"/>
          </p:cNvPicPr>
          <p:nvPr userDrawn="1"/>
        </p:nvPicPr>
        <p:blipFill>
          <a:blip r:embed="rId2"/>
          <a:srcRect/>
          <a:stretch/>
        </p:blipFill>
        <p:spPr>
          <a:xfrm>
            <a:off x="2462" y="-1385"/>
            <a:ext cx="12189537" cy="6859384"/>
          </a:xfrm>
          <a:prstGeom prst="rect">
            <a:avLst/>
          </a:prstGeom>
        </p:spPr>
      </p:pic>
      <p:sp>
        <p:nvSpPr>
          <p:cNvPr id="2" name="Title 1">
            <a:extLst>
              <a:ext uri="{FF2B5EF4-FFF2-40B4-BE49-F238E27FC236}">
                <a16:creationId xmlns:a16="http://schemas.microsoft.com/office/drawing/2014/main" id="{4951B56E-5E17-084D-B167-8BD94AB5153F}"/>
              </a:ext>
            </a:extLst>
          </p:cNvPr>
          <p:cNvSpPr>
            <a:spLocks noGrp="1"/>
          </p:cNvSpPr>
          <p:nvPr>
            <p:ph type="title"/>
          </p:nvPr>
        </p:nvSpPr>
        <p:spPr/>
        <p:txBody>
          <a:bodyPr/>
          <a:lstStyle>
            <a:lvl1pPr>
              <a:defRPr>
                <a:solidFill>
                  <a:schemeClr val="accent6"/>
                </a:solidFill>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EAA60F43-D4E5-6E4C-80F0-ED1D7BC1089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A4343DB-0891-2C4F-B227-2A6328670657}"/>
              </a:ext>
            </a:extLst>
          </p:cNvPr>
          <p:cNvSpPr>
            <a:spLocks noGrp="1"/>
          </p:cNvSpPr>
          <p:nvPr>
            <p:ph type="dt" sz="half" idx="10"/>
          </p:nvPr>
        </p:nvSpPr>
        <p:spPr/>
        <p:txBody>
          <a:bodyPr/>
          <a:lstStyle/>
          <a:p>
            <a:fld id="{11161E66-4C93-9B4F-9B2B-C9CDACB23381}" type="datetimeFigureOut">
              <a:rPr lang="en-US" smtClean="0"/>
              <a:t>1/19/2021</a:t>
            </a:fld>
            <a:endParaRPr lang="en-US"/>
          </a:p>
        </p:txBody>
      </p:sp>
      <p:sp>
        <p:nvSpPr>
          <p:cNvPr id="5" name="Footer Placeholder 4">
            <a:extLst>
              <a:ext uri="{FF2B5EF4-FFF2-40B4-BE49-F238E27FC236}">
                <a16:creationId xmlns:a16="http://schemas.microsoft.com/office/drawing/2014/main" id="{4F9C9843-5212-4B44-BADF-0D4FAB9D14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BE6407-9909-9C41-BDD9-8E3418134E1A}"/>
              </a:ext>
            </a:extLst>
          </p:cNvPr>
          <p:cNvSpPr>
            <a:spLocks noGrp="1"/>
          </p:cNvSpPr>
          <p:nvPr>
            <p:ph type="sldNum" sz="quarter" idx="12"/>
          </p:nvPr>
        </p:nvSpPr>
        <p:spPr/>
        <p:txBody>
          <a:bodyPr/>
          <a:lstStyle/>
          <a:p>
            <a:fld id="{B63B75CD-ECA1-3E4C-AEF6-7FC3A8D25EC0}" type="slidenum">
              <a:rPr lang="en-US" smtClean="0"/>
              <a:t>‹#›</a:t>
            </a:fld>
            <a:endParaRPr lang="en-US"/>
          </a:p>
        </p:txBody>
      </p:sp>
    </p:spTree>
    <p:extLst>
      <p:ext uri="{BB962C8B-B14F-4D97-AF65-F5344CB8AC3E}">
        <p14:creationId xmlns:p14="http://schemas.microsoft.com/office/powerpoint/2010/main" val="134586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8_Tackling Crim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CA5BDD-6328-7945-9845-F1083FBCAE44}"/>
              </a:ext>
            </a:extLst>
          </p:cNvPr>
          <p:cNvPicPr>
            <a:picLocks noChangeAspect="1"/>
          </p:cNvPicPr>
          <p:nvPr userDrawn="1"/>
        </p:nvPicPr>
        <p:blipFill>
          <a:blip r:embed="rId2"/>
          <a:srcRect/>
          <a:stretch/>
        </p:blipFill>
        <p:spPr>
          <a:xfrm>
            <a:off x="2462" y="-1385"/>
            <a:ext cx="12189537" cy="6859384"/>
          </a:xfrm>
          <a:prstGeom prst="rect">
            <a:avLst/>
          </a:prstGeom>
        </p:spPr>
      </p:pic>
      <p:sp>
        <p:nvSpPr>
          <p:cNvPr id="2" name="Title 1">
            <a:extLst>
              <a:ext uri="{FF2B5EF4-FFF2-40B4-BE49-F238E27FC236}">
                <a16:creationId xmlns:a16="http://schemas.microsoft.com/office/drawing/2014/main" id="{4951B56E-5E17-084D-B167-8BD94AB5153F}"/>
              </a:ext>
            </a:extLst>
          </p:cNvPr>
          <p:cNvSpPr>
            <a:spLocks noGrp="1"/>
          </p:cNvSpPr>
          <p:nvPr>
            <p:ph type="title"/>
          </p:nvPr>
        </p:nvSpPr>
        <p:spPr/>
        <p:txBody>
          <a:bodyPr/>
          <a:lstStyle>
            <a:lvl1pPr>
              <a:defRPr>
                <a:solidFill>
                  <a:schemeClr val="accent4"/>
                </a:solidFill>
              </a:defRPr>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EAA60F43-D4E5-6E4C-80F0-ED1D7BC1089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A4343DB-0891-2C4F-B227-2A6328670657}"/>
              </a:ext>
            </a:extLst>
          </p:cNvPr>
          <p:cNvSpPr>
            <a:spLocks noGrp="1"/>
          </p:cNvSpPr>
          <p:nvPr>
            <p:ph type="dt" sz="half" idx="10"/>
          </p:nvPr>
        </p:nvSpPr>
        <p:spPr/>
        <p:txBody>
          <a:bodyPr/>
          <a:lstStyle/>
          <a:p>
            <a:fld id="{11161E66-4C93-9B4F-9B2B-C9CDACB23381}" type="datetimeFigureOut">
              <a:rPr lang="en-US" smtClean="0"/>
              <a:t>1/19/2021</a:t>
            </a:fld>
            <a:endParaRPr lang="en-US"/>
          </a:p>
        </p:txBody>
      </p:sp>
      <p:sp>
        <p:nvSpPr>
          <p:cNvPr id="5" name="Footer Placeholder 4">
            <a:extLst>
              <a:ext uri="{FF2B5EF4-FFF2-40B4-BE49-F238E27FC236}">
                <a16:creationId xmlns:a16="http://schemas.microsoft.com/office/drawing/2014/main" id="{4F9C9843-5212-4B44-BADF-0D4FAB9D14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BE6407-9909-9C41-BDD9-8E3418134E1A}"/>
              </a:ext>
            </a:extLst>
          </p:cNvPr>
          <p:cNvSpPr>
            <a:spLocks noGrp="1"/>
          </p:cNvSpPr>
          <p:nvPr>
            <p:ph type="sldNum" sz="quarter" idx="12"/>
          </p:nvPr>
        </p:nvSpPr>
        <p:spPr/>
        <p:txBody>
          <a:bodyPr/>
          <a:lstStyle/>
          <a:p>
            <a:fld id="{B63B75CD-ECA1-3E4C-AEF6-7FC3A8D25EC0}" type="slidenum">
              <a:rPr lang="en-US" smtClean="0"/>
              <a:t>‹#›</a:t>
            </a:fld>
            <a:endParaRPr lang="en-US"/>
          </a:p>
        </p:txBody>
      </p:sp>
    </p:spTree>
    <p:extLst>
      <p:ext uri="{BB962C8B-B14F-4D97-AF65-F5344CB8AC3E}">
        <p14:creationId xmlns:p14="http://schemas.microsoft.com/office/powerpoint/2010/main" val="2180426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21235C-C14D-B343-91D6-4CE45CFF3BD0}"/>
              </a:ext>
            </a:extLst>
          </p:cNvPr>
          <p:cNvPicPr>
            <a:picLocks noChangeAspect="1"/>
          </p:cNvPicPr>
          <p:nvPr userDrawn="1"/>
        </p:nvPicPr>
        <p:blipFill>
          <a:blip r:embed="rId14"/>
          <a:srcRect/>
          <a:stretch/>
        </p:blipFill>
        <p:spPr>
          <a:xfrm>
            <a:off x="2462" y="-1"/>
            <a:ext cx="12189538" cy="6859385"/>
          </a:xfrm>
          <a:prstGeom prst="rect">
            <a:avLst/>
          </a:prstGeom>
        </p:spPr>
      </p:pic>
      <p:sp>
        <p:nvSpPr>
          <p:cNvPr id="2" name="Title Placeholder 1">
            <a:extLst>
              <a:ext uri="{FF2B5EF4-FFF2-40B4-BE49-F238E27FC236}">
                <a16:creationId xmlns:a16="http://schemas.microsoft.com/office/drawing/2014/main" id="{577E02EF-FA91-7940-9903-4E5AA6966CB5}"/>
              </a:ext>
            </a:extLst>
          </p:cNvPr>
          <p:cNvSpPr>
            <a:spLocks noGrp="1"/>
          </p:cNvSpPr>
          <p:nvPr>
            <p:ph type="title"/>
          </p:nvPr>
        </p:nvSpPr>
        <p:spPr>
          <a:xfrm>
            <a:off x="351183" y="272256"/>
            <a:ext cx="10840278"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2CDF005B-82A0-0244-B768-7E40D505E659}"/>
              </a:ext>
            </a:extLst>
          </p:cNvPr>
          <p:cNvSpPr>
            <a:spLocks noGrp="1"/>
          </p:cNvSpPr>
          <p:nvPr>
            <p:ph type="body" idx="1"/>
          </p:nvPr>
        </p:nvSpPr>
        <p:spPr>
          <a:xfrm>
            <a:off x="351183" y="1732756"/>
            <a:ext cx="10840278" cy="455011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a:extLst>
              <a:ext uri="{FF2B5EF4-FFF2-40B4-BE49-F238E27FC236}">
                <a16:creationId xmlns:a16="http://schemas.microsoft.com/office/drawing/2014/main" id="{5F849025-64EB-A84B-86C6-DE7D84AD259C}"/>
              </a:ext>
            </a:extLst>
          </p:cNvPr>
          <p:cNvSpPr>
            <a:spLocks noGrp="1"/>
          </p:cNvSpPr>
          <p:nvPr>
            <p:ph type="dt" sz="half" idx="2"/>
          </p:nvPr>
        </p:nvSpPr>
        <p:spPr>
          <a:xfrm>
            <a:off x="351183" y="6388567"/>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61E66-4C93-9B4F-9B2B-C9CDACB23381}" type="datetimeFigureOut">
              <a:rPr lang="en-US" smtClean="0"/>
              <a:t>1/19/2021</a:t>
            </a:fld>
            <a:endParaRPr lang="en-US" dirty="0"/>
          </a:p>
        </p:txBody>
      </p:sp>
      <p:sp>
        <p:nvSpPr>
          <p:cNvPr id="5" name="Footer Placeholder 4">
            <a:extLst>
              <a:ext uri="{FF2B5EF4-FFF2-40B4-BE49-F238E27FC236}">
                <a16:creationId xmlns:a16="http://schemas.microsoft.com/office/drawing/2014/main" id="{939FBE80-8767-D747-9052-F075DE309FC0}"/>
              </a:ext>
            </a:extLst>
          </p:cNvPr>
          <p:cNvSpPr>
            <a:spLocks noGrp="1"/>
          </p:cNvSpPr>
          <p:nvPr>
            <p:ph type="ftr" sz="quarter" idx="3"/>
          </p:nvPr>
        </p:nvSpPr>
        <p:spPr>
          <a:xfrm>
            <a:off x="3551583" y="6388567"/>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FA1A95-9D06-3A4D-9DDC-B8BAC0FE34DE}"/>
              </a:ext>
            </a:extLst>
          </p:cNvPr>
          <p:cNvSpPr>
            <a:spLocks noGrp="1"/>
          </p:cNvSpPr>
          <p:nvPr>
            <p:ph type="sldNum" sz="quarter" idx="4"/>
          </p:nvPr>
        </p:nvSpPr>
        <p:spPr>
          <a:xfrm>
            <a:off x="8123583" y="6388567"/>
            <a:ext cx="306787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B75CD-ECA1-3E4C-AEF6-7FC3A8D25EC0}" type="slidenum">
              <a:rPr lang="en-US" smtClean="0"/>
              <a:t>‹#›</a:t>
            </a:fld>
            <a:endParaRPr lang="en-US"/>
          </a:p>
        </p:txBody>
      </p:sp>
    </p:spTree>
    <p:extLst>
      <p:ext uri="{BB962C8B-B14F-4D97-AF65-F5344CB8AC3E}">
        <p14:creationId xmlns:p14="http://schemas.microsoft.com/office/powerpoint/2010/main" val="1411099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 id="2147483659" r:id="rId10"/>
    <p:sldLayoutId id="2147483653" r:id="rId11"/>
    <p:sldLayoutId id="2147483660" r:id="rId12"/>
  </p:sldLayoutIdLst>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hidden="1"/>
          <p:cNvSpPr txBox="1">
            <a:spLocks/>
          </p:cNvSpPr>
          <p:nvPr/>
        </p:nvSpPr>
        <p:spPr>
          <a:xfrm>
            <a:off x="351183" y="272256"/>
            <a:ext cx="10840278" cy="1325563"/>
          </a:xfrm>
          <a:prstGeom prst="rect">
            <a:avLst/>
          </a:prstGeom>
        </p:spPr>
        <p:txBody>
          <a:bodyPr/>
          <a:lst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a:lstStyle>
          <a:p>
            <a:r>
              <a:rPr lang="en-GB" smtClean="0"/>
              <a:t>Briefing to PCC Candidates</a:t>
            </a:r>
            <a:endParaRPr lang="en-GB" dirty="0"/>
          </a:p>
        </p:txBody>
      </p:sp>
      <p:pic>
        <p:nvPicPr>
          <p:cNvPr id="3" name="Picture 2" descr="Logo&#10;&#10;Description automatically generated">
            <a:extLst>
              <a:ext uri="{FF2B5EF4-FFF2-40B4-BE49-F238E27FC236}">
                <a16:creationId xmlns:a16="http://schemas.microsoft.com/office/drawing/2014/main" id="{32BB7046-5751-3F46-9412-E4EF4B244A73}"/>
              </a:ext>
            </a:extLst>
          </p:cNvPr>
          <p:cNvPicPr>
            <a:picLocks noChangeAspect="1"/>
          </p:cNvPicPr>
          <p:nvPr/>
        </p:nvPicPr>
        <p:blipFill>
          <a:blip r:embed="rId3"/>
          <a:stretch>
            <a:fillRect/>
          </a:stretch>
        </p:blipFill>
        <p:spPr>
          <a:xfrm>
            <a:off x="0" y="0"/>
            <a:ext cx="12187076" cy="6858000"/>
          </a:xfrm>
          <a:prstGeom prst="rect">
            <a:avLst/>
          </a:prstGeom>
        </p:spPr>
      </p:pic>
    </p:spTree>
    <p:extLst>
      <p:ext uri="{BB962C8B-B14F-4D97-AF65-F5344CB8AC3E}">
        <p14:creationId xmlns:p14="http://schemas.microsoft.com/office/powerpoint/2010/main" val="791099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erious violence and homicide improving from 2018/19. However this was the highest year of murder and&#10;serious violence in Hampshire Constabulary – Improving trend but high compared to history and national averages." title="Key metrics: Commission &amp; Outcomes">
            <a:extLst>
              <a:ext uri="{FF2B5EF4-FFF2-40B4-BE49-F238E27FC236}">
                <a16:creationId xmlns:a16="http://schemas.microsoft.com/office/drawing/2014/main" id="{D3F8A992-96FD-0A46-90F6-A48D2BA4A2DE}"/>
              </a:ext>
            </a:extLst>
          </p:cNvPr>
          <p:cNvPicPr>
            <a:picLocks noChangeAspect="1"/>
          </p:cNvPicPr>
          <p:nvPr/>
        </p:nvPicPr>
        <p:blipFill>
          <a:blip r:embed="rId3"/>
          <a:srcRect/>
          <a:stretch/>
        </p:blipFill>
        <p:spPr>
          <a:xfrm>
            <a:off x="2463" y="0"/>
            <a:ext cx="12189537" cy="6859384"/>
          </a:xfrm>
          <a:prstGeom prst="rect">
            <a:avLst/>
          </a:prstGeom>
        </p:spPr>
      </p:pic>
    </p:spTree>
    <p:extLst>
      <p:ext uri="{BB962C8B-B14F-4D97-AF65-F5344CB8AC3E}">
        <p14:creationId xmlns:p14="http://schemas.microsoft.com/office/powerpoint/2010/main" val="2988878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550B13F-BF4F-B240-BE54-0440B5825DE6}"/>
              </a:ext>
            </a:extLst>
          </p:cNvPr>
          <p:cNvSpPr txBox="1">
            <a:spLocks/>
          </p:cNvSpPr>
          <p:nvPr/>
        </p:nvSpPr>
        <p:spPr>
          <a:xfrm>
            <a:off x="6850251" y="2216258"/>
            <a:ext cx="4184542" cy="4184541"/>
          </a:xfrm>
          <a:prstGeom prst="rect">
            <a:avLst/>
          </a:prstGeom>
          <a:solidFill>
            <a:schemeClr val="accent4">
              <a:lumMod val="20000"/>
              <a:lumOff val="80000"/>
            </a:schemeClr>
          </a:solidFill>
        </p:spPr>
        <p:txBody>
          <a:bodyPr vert="horz" lIns="180000" tIns="144000" rIns="180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r>
              <a:rPr lang="en-GB" sz="2000" dirty="0">
                <a:latin typeface="Arial" panose="020B0604020202020204" pitchFamily="34" charset="0"/>
                <a:cs typeface="Arial" panose="020B0604020202020204" pitchFamily="34" charset="0"/>
              </a:rPr>
              <a:t>Reports of ‘comings and goings’ from an address led to investigation - trafficking of vulnerable Chinese females </a:t>
            </a:r>
          </a:p>
          <a:p>
            <a:pPr marL="342900" lvl="0" indent="-342900"/>
            <a:r>
              <a:rPr lang="en-GB" sz="2000" dirty="0">
                <a:latin typeface="Arial" panose="020B0604020202020204" pitchFamily="34" charset="0"/>
                <a:cs typeface="Arial" panose="020B0604020202020204" pitchFamily="34" charset="0"/>
              </a:rPr>
              <a:t>Focus was on protecting the vulnerable victims and brining perpetrators to justice</a:t>
            </a:r>
          </a:p>
          <a:p>
            <a:pPr marL="342900" lvl="0" indent="-342900"/>
            <a:r>
              <a:rPr lang="en-GB" sz="2000" dirty="0">
                <a:latin typeface="Arial" panose="020B0604020202020204" pitchFamily="34" charset="0"/>
                <a:cs typeface="Arial" panose="020B0604020202020204" pitchFamily="34" charset="0"/>
              </a:rPr>
              <a:t>South East Regional Crime Unit involved leading to broader investigation into trafficking and uncovering large criminal network</a:t>
            </a:r>
          </a:p>
        </p:txBody>
      </p:sp>
      <p:sp>
        <p:nvSpPr>
          <p:cNvPr id="5" name="Rectangle 4">
            <a:extLst>
              <a:ext uri="{FF2B5EF4-FFF2-40B4-BE49-F238E27FC236}">
                <a16:creationId xmlns:a16="http://schemas.microsoft.com/office/drawing/2014/main" id="{AA2FAD81-F825-D342-95D2-84F08DCB770D}"/>
              </a:ext>
            </a:extLst>
          </p:cNvPr>
          <p:cNvSpPr/>
          <p:nvPr/>
        </p:nvSpPr>
        <p:spPr>
          <a:xfrm>
            <a:off x="6850249" y="1053885"/>
            <a:ext cx="4184543" cy="11623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72000" rtlCol="0" anchor="t" anchorCtr="0"/>
          <a:lstStyle/>
          <a:p>
            <a:r>
              <a:rPr lang="en-GB" sz="2800" b="1" dirty="0">
                <a:latin typeface="Arial" panose="020B0604020202020204" pitchFamily="34" charset="0"/>
                <a:cs typeface="Arial" panose="020B0604020202020204" pitchFamily="34" charset="0"/>
              </a:rPr>
              <a:t>Operation Scarlet</a:t>
            </a:r>
            <a:r>
              <a:rPr lang="en-GB" sz="2800" dirty="0">
                <a:latin typeface="Arial" panose="020B0604020202020204" pitchFamily="34" charset="0"/>
                <a:cs typeface="Arial" panose="020B0604020202020204" pitchFamily="34" charset="0"/>
              </a:rPr>
              <a:t> </a:t>
            </a:r>
            <a:br>
              <a:rPr lang="en-GB" sz="2800"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Portsmouth</a:t>
            </a:r>
          </a:p>
          <a:p>
            <a:pPr algn="ctr"/>
            <a:endParaRPr lang="en-US" dirty="0"/>
          </a:p>
        </p:txBody>
      </p:sp>
      <p:sp>
        <p:nvSpPr>
          <p:cNvPr id="3" name="Subtitle 2"/>
          <p:cNvSpPr>
            <a:spLocks noGrp="1"/>
          </p:cNvSpPr>
          <p:nvPr>
            <p:ph type="subTitle" idx="4294967295"/>
          </p:nvPr>
        </p:nvSpPr>
        <p:spPr>
          <a:xfrm>
            <a:off x="464949" y="2216258"/>
            <a:ext cx="6152827" cy="4184542"/>
          </a:xfrm>
          <a:solidFill>
            <a:schemeClr val="accent3">
              <a:lumMod val="20000"/>
              <a:lumOff val="80000"/>
            </a:schemeClr>
          </a:solidFill>
        </p:spPr>
        <p:txBody>
          <a:bodyPr lIns="180000" tIns="144000" rIns="180000" bIns="144000">
            <a:noAutofit/>
          </a:bodyPr>
          <a:lstStyle/>
          <a:p>
            <a:pPr marL="342900" indent="-342900" algn="l">
              <a:buFont typeface="Arial" panose="020B0604020202020204" pitchFamily="34" charset="0"/>
              <a:buChar char="•"/>
            </a:pPr>
            <a:r>
              <a:rPr lang="en-GB" sz="2000" dirty="0">
                <a:latin typeface="Arial" panose="020B0604020202020204" pitchFamily="34" charset="0"/>
                <a:cs typeface="Arial" panose="020B0604020202020204" pitchFamily="34" charset="0"/>
              </a:rPr>
              <a:t>Innocuous report from public - smell of cannabis</a:t>
            </a:r>
          </a:p>
          <a:p>
            <a:pPr marL="342900" indent="-342900" algn="l">
              <a:buFont typeface="Arial" panose="020B0604020202020204" pitchFamily="34" charset="0"/>
              <a:buChar char="•"/>
            </a:pPr>
            <a:r>
              <a:rPr lang="en-GB" sz="2000" dirty="0">
                <a:latin typeface="Arial" panose="020B0604020202020204" pitchFamily="34" charset="0"/>
                <a:cs typeface="Arial" panose="020B0604020202020204" pitchFamily="34" charset="0"/>
              </a:rPr>
              <a:t>Local investigation by neighbourhood’s team uncover the biggest cannabis factory ever found in Hampshire ( over £1million street value)</a:t>
            </a:r>
          </a:p>
          <a:p>
            <a:pPr marL="342900" indent="-342900" algn="l">
              <a:buFont typeface="Arial" panose="020B0604020202020204" pitchFamily="34" charset="0"/>
              <a:buChar char="•"/>
            </a:pPr>
            <a:r>
              <a:rPr lang="en-GB" sz="2000" dirty="0">
                <a:latin typeface="Arial" panose="020B0604020202020204" pitchFamily="34" charset="0"/>
                <a:cs typeface="Arial" panose="020B0604020202020204" pitchFamily="34" charset="0"/>
              </a:rPr>
              <a:t>Three extremely vulnerable people found tending to plants - victims of an organised criminal drugs network</a:t>
            </a:r>
          </a:p>
          <a:p>
            <a:pPr marL="342900" indent="-342900" algn="l">
              <a:buFont typeface="Arial" panose="020B0604020202020204" pitchFamily="34" charset="0"/>
              <a:buChar char="•"/>
            </a:pPr>
            <a:r>
              <a:rPr lang="en-GB" sz="2000" dirty="0">
                <a:latin typeface="Arial" panose="020B0604020202020204" pitchFamily="34" charset="0"/>
                <a:cs typeface="Arial" panose="020B0604020202020204" pitchFamily="34" charset="0"/>
              </a:rPr>
              <a:t>Intelligence developed that group had plans to intercept police transportation of plants - armed guard for transportation</a:t>
            </a:r>
          </a:p>
          <a:p>
            <a:pPr marL="342900" indent="-342900" algn="l">
              <a:buFont typeface="Arial" panose="020B0604020202020204" pitchFamily="34" charset="0"/>
              <a:buChar char="•"/>
            </a:pPr>
            <a:r>
              <a:rPr lang="en-GB" sz="2000" dirty="0">
                <a:latin typeface="Arial" panose="020B0604020202020204" pitchFamily="34" charset="0"/>
                <a:cs typeface="Arial" panose="020B0604020202020204" pitchFamily="34" charset="0"/>
              </a:rPr>
              <a:t>Gang arrested and combined imprisonment of 13 years</a:t>
            </a:r>
          </a:p>
        </p:txBody>
      </p:sp>
      <p:sp>
        <p:nvSpPr>
          <p:cNvPr id="6" name="Rectangle 5">
            <a:extLst>
              <a:ext uri="{FF2B5EF4-FFF2-40B4-BE49-F238E27FC236}">
                <a16:creationId xmlns:a16="http://schemas.microsoft.com/office/drawing/2014/main" id="{09B76CF6-BC5F-D247-97F6-716004A328D0}"/>
              </a:ext>
            </a:extLst>
          </p:cNvPr>
          <p:cNvSpPr/>
          <p:nvPr/>
        </p:nvSpPr>
        <p:spPr>
          <a:xfrm>
            <a:off x="464947" y="1053885"/>
            <a:ext cx="6152829" cy="11623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72000" rtlCol="0" anchor="t" anchorCtr="0"/>
          <a:lstStyle/>
          <a:p>
            <a:pPr>
              <a:spcAft>
                <a:spcPts val="1200"/>
              </a:spcAft>
            </a:pPr>
            <a:r>
              <a:rPr lang="en-GB" sz="2800" b="1" dirty="0">
                <a:latin typeface="Arial" panose="020B0604020202020204" pitchFamily="34" charset="0"/>
                <a:cs typeface="Arial" panose="020B0604020202020204" pitchFamily="34" charset="0"/>
              </a:rPr>
              <a:t>Operation Maple</a:t>
            </a:r>
            <a:br>
              <a:rPr lang="en-GB" sz="2800" b="1" dirty="0">
                <a:latin typeface="Arial" panose="020B0604020202020204" pitchFamily="34" charset="0"/>
                <a:cs typeface="Arial" panose="020B0604020202020204" pitchFamily="34" charset="0"/>
              </a:rPr>
            </a:br>
            <a:r>
              <a:rPr lang="en-GB" sz="2800" dirty="0">
                <a:latin typeface="Arial" panose="020B0604020202020204" pitchFamily="34" charset="0"/>
                <a:cs typeface="Arial" panose="020B0604020202020204" pitchFamily="34" charset="0"/>
              </a:rPr>
              <a:t>Southampton</a:t>
            </a:r>
          </a:p>
          <a:p>
            <a:pPr algn="ctr"/>
            <a:endParaRPr lang="en-US" dirty="0"/>
          </a:p>
        </p:txBody>
      </p:sp>
      <p:sp>
        <p:nvSpPr>
          <p:cNvPr id="2" name="Title 1"/>
          <p:cNvSpPr>
            <a:spLocks noGrp="1"/>
          </p:cNvSpPr>
          <p:nvPr>
            <p:ph type="ctrTitle" idx="4294967295"/>
          </p:nvPr>
        </p:nvSpPr>
        <p:spPr>
          <a:xfrm>
            <a:off x="433953" y="206457"/>
            <a:ext cx="9144000" cy="808037"/>
          </a:xfrm>
        </p:spPr>
        <p:txBody>
          <a:bodyPr>
            <a:normAutofit/>
          </a:bodyPr>
          <a:lstStyle/>
          <a:p>
            <a:r>
              <a:rPr lang="en-GB" b="1" dirty="0">
                <a:solidFill>
                  <a:schemeClr val="accent2">
                    <a:lumMod val="50000"/>
                  </a:schemeClr>
                </a:solidFill>
                <a:latin typeface="Arial" panose="020B0604020202020204" pitchFamily="34" charset="0"/>
                <a:cs typeface="Arial" panose="020B0604020202020204" pitchFamily="34" charset="0"/>
              </a:rPr>
              <a:t>Case studies</a:t>
            </a:r>
          </a:p>
        </p:txBody>
      </p:sp>
    </p:spTree>
    <p:extLst>
      <p:ext uri="{BB962C8B-B14F-4D97-AF65-F5344CB8AC3E}">
        <p14:creationId xmlns:p14="http://schemas.microsoft.com/office/powerpoint/2010/main" val="42586399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2019‘unhealthy relationships’was&#10;selectedasakeyissue&#10;bylocalyoungpeople.&#10;In a study of 342&#10;offenders experience&#10;ofdomesticabuseisa&#10;commontheme.&#10;Furtheranalysisbreaksdownmultiplefactorsthatthe 103perpetratorshaveexperienced&#10;whichmayhavebeenlinkedtotheirinvolvementasaperpetratorofdomesticviolence.&#10;Thetwohighestscoringfactorsinvolvealcoholand/ordrugsmisuseandmentalhealth&#10;issueswhichboth accountfor68.9%(71)ofoffenders." title="Tackling murder and serious violence long term: focus case study - domestic abuse commissioning">
            <a:extLst>
              <a:ext uri="{FF2B5EF4-FFF2-40B4-BE49-F238E27FC236}">
                <a16:creationId xmlns:a16="http://schemas.microsoft.com/office/drawing/2014/main" id="{32BB7046-5751-3F46-9412-E4EF4B244A73}"/>
              </a:ext>
            </a:extLst>
          </p:cNvPr>
          <p:cNvPicPr>
            <a:picLocks noChangeAspect="1"/>
          </p:cNvPicPr>
          <p:nvPr/>
        </p:nvPicPr>
        <p:blipFill>
          <a:blip r:embed="rId3"/>
          <a:srcRect/>
          <a:stretch/>
        </p:blipFill>
        <p:spPr>
          <a:xfrm>
            <a:off x="0" y="-343"/>
            <a:ext cx="12191998" cy="6860769"/>
          </a:xfrm>
          <a:prstGeom prst="rect">
            <a:avLst/>
          </a:prstGeom>
        </p:spPr>
      </p:pic>
    </p:spTree>
    <p:extLst>
      <p:ext uri="{BB962C8B-B14F-4D97-AF65-F5344CB8AC3E}">
        <p14:creationId xmlns:p14="http://schemas.microsoft.com/office/powerpoint/2010/main" val="2730521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descr="Index of Multiple Deprivation (IMD)" title="Lower Layer Super Output Areas (LSOA)">
            <a:extLst>
              <a:ext uri="{FF2B5EF4-FFF2-40B4-BE49-F238E27FC236}">
                <a16:creationId xmlns:a16="http://schemas.microsoft.com/office/drawing/2014/main" id="{4F608B7B-08AD-5B40-9199-7781E19FD64C}"/>
              </a:ext>
            </a:extLst>
          </p:cNvPr>
          <p:cNvGrpSpPr/>
          <p:nvPr/>
        </p:nvGrpSpPr>
        <p:grpSpPr>
          <a:xfrm>
            <a:off x="6746255" y="1379348"/>
            <a:ext cx="4629502" cy="4695988"/>
            <a:chOff x="7162031" y="1411249"/>
            <a:chExt cx="3765049" cy="3819120"/>
          </a:xfrm>
        </p:grpSpPr>
        <p:pic>
          <p:nvPicPr>
            <p:cNvPr id="12" name="Picture 11" title="Map of Hampshire and the IOW">
              <a:extLst>
                <a:ext uri="{FF2B5EF4-FFF2-40B4-BE49-F238E27FC236}">
                  <a16:creationId xmlns:a16="http://schemas.microsoft.com/office/drawing/2014/main" id="{C4AE1113-541C-6F4A-8748-3699E600C58E}"/>
                </a:ext>
              </a:extLst>
            </p:cNvPr>
            <p:cNvPicPr>
              <a:picLocks noChangeAspect="1"/>
            </p:cNvPicPr>
            <p:nvPr/>
          </p:nvPicPr>
          <p:blipFill rotWithShape="1">
            <a:blip r:embed="rId3"/>
            <a:srcRect l="24077" t="8895" r="24142" b="3313"/>
            <a:stretch/>
          </p:blipFill>
          <p:spPr>
            <a:xfrm>
              <a:off x="7162031" y="1411249"/>
              <a:ext cx="3691897" cy="3819120"/>
            </a:xfrm>
            <a:prstGeom prst="rect">
              <a:avLst/>
            </a:prstGeom>
          </p:spPr>
        </p:pic>
        <p:pic>
          <p:nvPicPr>
            <p:cNvPr id="15" name="Picture 14" title="Scale of deprivation index">
              <a:extLst>
                <a:ext uri="{FF2B5EF4-FFF2-40B4-BE49-F238E27FC236}">
                  <a16:creationId xmlns:a16="http://schemas.microsoft.com/office/drawing/2014/main" id="{02EF912D-7A37-B44D-838D-7505DCD5AD5A}"/>
                </a:ext>
              </a:extLst>
            </p:cNvPr>
            <p:cNvPicPr>
              <a:picLocks noChangeAspect="1"/>
            </p:cNvPicPr>
            <p:nvPr/>
          </p:nvPicPr>
          <p:blipFill rotWithShape="1">
            <a:blip r:embed="rId4"/>
            <a:srcRect r="49261"/>
            <a:stretch/>
          </p:blipFill>
          <p:spPr>
            <a:xfrm>
              <a:off x="10453365" y="3211796"/>
              <a:ext cx="473715" cy="1523505"/>
            </a:xfrm>
            <a:prstGeom prst="rect">
              <a:avLst/>
            </a:prstGeom>
          </p:spPr>
        </p:pic>
      </p:grpSp>
      <p:sp>
        <p:nvSpPr>
          <p:cNvPr id="13" name="TextBox 12">
            <a:extLst>
              <a:ext uri="{FF2B5EF4-FFF2-40B4-BE49-F238E27FC236}">
                <a16:creationId xmlns:a16="http://schemas.microsoft.com/office/drawing/2014/main" id="{4A5FA500-2766-7E4C-8349-D541865AF6D7}"/>
              </a:ext>
            </a:extLst>
          </p:cNvPr>
          <p:cNvSpPr txBox="1"/>
          <p:nvPr/>
        </p:nvSpPr>
        <p:spPr>
          <a:xfrm>
            <a:off x="7022592" y="5197952"/>
            <a:ext cx="1353312" cy="1077218"/>
          </a:xfrm>
          <a:prstGeom prst="rect">
            <a:avLst/>
          </a:prstGeom>
          <a:noFill/>
        </p:spPr>
        <p:txBody>
          <a:bodyPr wrap="square" rtlCol="0">
            <a:spAutoFit/>
          </a:bodyPr>
          <a:lstStyle/>
          <a:p>
            <a:r>
              <a:rPr lang="en-GB" sz="1600" b="1" dirty="0">
                <a:solidFill>
                  <a:schemeClr val="accent3"/>
                </a:solidFill>
              </a:rPr>
              <a:t>Index of Multiple Deprivation </a:t>
            </a:r>
            <a:r>
              <a:rPr lang="en-GB" sz="1600" dirty="0">
                <a:solidFill>
                  <a:schemeClr val="accent3"/>
                </a:solidFill>
              </a:rPr>
              <a:t>(IMD)</a:t>
            </a:r>
            <a:endParaRPr lang="en-US" sz="1600" dirty="0">
              <a:solidFill>
                <a:schemeClr val="accent3"/>
              </a:solidFill>
            </a:endParaRPr>
          </a:p>
        </p:txBody>
      </p:sp>
      <p:sp>
        <p:nvSpPr>
          <p:cNvPr id="2" name="TextBox 1">
            <a:extLst>
              <a:ext uri="{FF2B5EF4-FFF2-40B4-BE49-F238E27FC236}">
                <a16:creationId xmlns:a16="http://schemas.microsoft.com/office/drawing/2014/main" id="{FDB37E40-74D6-3542-A5D3-30A7F3E15A56}"/>
              </a:ext>
            </a:extLst>
          </p:cNvPr>
          <p:cNvSpPr txBox="1"/>
          <p:nvPr/>
        </p:nvSpPr>
        <p:spPr>
          <a:xfrm>
            <a:off x="6729984" y="1194816"/>
            <a:ext cx="1560576" cy="830997"/>
          </a:xfrm>
          <a:prstGeom prst="rect">
            <a:avLst/>
          </a:prstGeom>
          <a:noFill/>
        </p:spPr>
        <p:txBody>
          <a:bodyPr wrap="square" rtlCol="0">
            <a:spAutoFit/>
          </a:bodyPr>
          <a:lstStyle/>
          <a:p>
            <a:r>
              <a:rPr lang="en-GB" sz="1600" b="1" dirty="0">
                <a:solidFill>
                  <a:schemeClr val="accent2">
                    <a:lumMod val="50000"/>
                  </a:schemeClr>
                </a:solidFill>
              </a:rPr>
              <a:t>Lower Layer Super Output Areas</a:t>
            </a:r>
            <a:r>
              <a:rPr lang="en-GB" sz="1600" dirty="0">
                <a:solidFill>
                  <a:schemeClr val="accent2">
                    <a:lumMod val="50000"/>
                  </a:schemeClr>
                </a:solidFill>
              </a:rPr>
              <a:t> (LSOA)</a:t>
            </a:r>
            <a:endParaRPr lang="en-US" sz="1600" dirty="0">
              <a:solidFill>
                <a:schemeClr val="accent2">
                  <a:lumMod val="50000"/>
                </a:schemeClr>
              </a:solidFill>
            </a:endParaRPr>
          </a:p>
        </p:txBody>
      </p:sp>
      <p:sp>
        <p:nvSpPr>
          <p:cNvPr id="18" name="Content Placeholder 6" descr="&#10;19 in Southampton &#10;15 in Portsmouth&#10;6 in Havant&#10;3 on The Isle of Wight &#10;1 in Gosport&#10;" title="44 LSOAs within the 10% most deprived:">
            <a:extLst>
              <a:ext uri="{FF2B5EF4-FFF2-40B4-BE49-F238E27FC236}">
                <a16:creationId xmlns:a16="http://schemas.microsoft.com/office/drawing/2014/main" id="{BBDFC83E-BC75-A648-9E41-223FD4FD8934}"/>
              </a:ext>
            </a:extLst>
          </p:cNvPr>
          <p:cNvSpPr txBox="1">
            <a:spLocks/>
          </p:cNvSpPr>
          <p:nvPr/>
        </p:nvSpPr>
        <p:spPr>
          <a:xfrm>
            <a:off x="4666067" y="4386020"/>
            <a:ext cx="2215181" cy="1890793"/>
          </a:xfrm>
          <a:prstGeom prst="rect">
            <a:avLst/>
          </a:prstGeom>
          <a:solidFill>
            <a:schemeClr val="accent6"/>
          </a:solidFill>
        </p:spPr>
        <p:txBody>
          <a:bodyPr vert="horz" lIns="180000" tIns="144000" rIns="180000" bIns="144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500" b="1" dirty="0">
                <a:solidFill>
                  <a:schemeClr val="bg1"/>
                </a:solidFill>
              </a:rPr>
              <a:t>44 LSOAs within the 10% most deprived: </a:t>
            </a:r>
            <a:r>
              <a:rPr lang="en-GB" sz="1500" dirty="0">
                <a:solidFill>
                  <a:schemeClr val="bg1"/>
                </a:solidFill>
              </a:rPr>
              <a:t/>
            </a:r>
            <a:br>
              <a:rPr lang="en-GB" sz="1500" dirty="0">
                <a:solidFill>
                  <a:schemeClr val="bg1"/>
                </a:solidFill>
              </a:rPr>
            </a:br>
            <a:r>
              <a:rPr lang="en-GB" sz="1500" dirty="0">
                <a:solidFill>
                  <a:schemeClr val="bg1"/>
                </a:solidFill>
              </a:rPr>
              <a:t>19 in Southampton </a:t>
            </a:r>
            <a:br>
              <a:rPr lang="en-GB" sz="1500" dirty="0">
                <a:solidFill>
                  <a:schemeClr val="bg1"/>
                </a:solidFill>
              </a:rPr>
            </a:br>
            <a:r>
              <a:rPr lang="en-GB" sz="1500" dirty="0">
                <a:solidFill>
                  <a:schemeClr val="bg1"/>
                </a:solidFill>
              </a:rPr>
              <a:t>15 in Portsmouth</a:t>
            </a:r>
            <a:br>
              <a:rPr lang="en-GB" sz="1500" dirty="0">
                <a:solidFill>
                  <a:schemeClr val="bg1"/>
                </a:solidFill>
              </a:rPr>
            </a:br>
            <a:r>
              <a:rPr lang="en-GB" sz="1500" dirty="0">
                <a:solidFill>
                  <a:schemeClr val="bg1"/>
                </a:solidFill>
              </a:rPr>
              <a:t>6 in Havant</a:t>
            </a:r>
            <a:br>
              <a:rPr lang="en-GB" sz="1500" dirty="0">
                <a:solidFill>
                  <a:schemeClr val="bg1"/>
                </a:solidFill>
              </a:rPr>
            </a:br>
            <a:r>
              <a:rPr lang="en-GB" sz="1500" dirty="0">
                <a:solidFill>
                  <a:schemeClr val="bg1"/>
                </a:solidFill>
              </a:rPr>
              <a:t>3 on The Isle of Wight </a:t>
            </a:r>
            <a:br>
              <a:rPr lang="en-GB" sz="1500" dirty="0">
                <a:solidFill>
                  <a:schemeClr val="bg1"/>
                </a:solidFill>
              </a:rPr>
            </a:br>
            <a:r>
              <a:rPr lang="en-GB" sz="1500" dirty="0">
                <a:solidFill>
                  <a:schemeClr val="bg1"/>
                </a:solidFill>
              </a:rPr>
              <a:t>1 in Gosport</a:t>
            </a:r>
          </a:p>
        </p:txBody>
      </p:sp>
      <p:grpSp>
        <p:nvGrpSpPr>
          <p:cNvPr id="29" name="Group 28" title=".">
            <a:extLst>
              <a:ext uri="{FF2B5EF4-FFF2-40B4-BE49-F238E27FC236}">
                <a16:creationId xmlns:a16="http://schemas.microsoft.com/office/drawing/2014/main" id="{F961741D-BA57-634A-A6C5-6087CF5B8C5A}"/>
              </a:ext>
            </a:extLst>
          </p:cNvPr>
          <p:cNvGrpSpPr/>
          <p:nvPr/>
        </p:nvGrpSpPr>
        <p:grpSpPr>
          <a:xfrm>
            <a:off x="4599347" y="1668510"/>
            <a:ext cx="2325709" cy="2296987"/>
            <a:chOff x="4573930" y="4076052"/>
            <a:chExt cx="2353814" cy="2324745"/>
          </a:xfrm>
        </p:grpSpPr>
        <p:sp>
          <p:nvSpPr>
            <p:cNvPr id="28" name="Oval 27">
              <a:extLst>
                <a:ext uri="{FF2B5EF4-FFF2-40B4-BE49-F238E27FC236}">
                  <a16:creationId xmlns:a16="http://schemas.microsoft.com/office/drawing/2014/main" id="{AE10B095-15B5-144F-93A1-15EAAC122210}"/>
                </a:ext>
              </a:extLst>
            </p:cNvPr>
            <p:cNvSpPr/>
            <p:nvPr/>
          </p:nvSpPr>
          <p:spPr>
            <a:xfrm>
              <a:off x="4587499" y="4076052"/>
              <a:ext cx="2324745" cy="2324745"/>
            </a:xfrm>
            <a:prstGeom prst="ellipse">
              <a:avLst/>
            </a:prstGeom>
            <a:solidFill>
              <a:srgbClr val="E8F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ontent Placeholder 6" descr="Further LSOA deterioration is anticipated due to forecasted increases in unemployment causing further income inequalities&#10;" title="Further LSOA deterioration is anticipated due to forecasted increases in unemployment causing further income inequalities">
              <a:extLst>
                <a:ext uri="{FF2B5EF4-FFF2-40B4-BE49-F238E27FC236}">
                  <a16:creationId xmlns:a16="http://schemas.microsoft.com/office/drawing/2014/main" id="{C3D7C732-A78C-E14A-9690-48EB2D085744}"/>
                </a:ext>
              </a:extLst>
            </p:cNvPr>
            <p:cNvSpPr txBox="1">
              <a:spLocks/>
            </p:cNvSpPr>
            <p:nvPr/>
          </p:nvSpPr>
          <p:spPr>
            <a:xfrm>
              <a:off x="4573930" y="4277532"/>
              <a:ext cx="2353814" cy="2092269"/>
            </a:xfrm>
            <a:prstGeom prst="rect">
              <a:avLst/>
            </a:prstGeom>
            <a:noFill/>
          </p:spPr>
          <p:txBody>
            <a:bodyPr vert="horz" lIns="180000" tIns="144000" rIns="180000" bIns="144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GB" sz="1500" dirty="0"/>
                <a:t>Further LSOA deterioration is anticipated due to forecasted increases in unemployment causing further income inequalities</a:t>
              </a:r>
            </a:p>
          </p:txBody>
        </p:sp>
      </p:grpSp>
      <p:graphicFrame>
        <p:nvGraphicFramePr>
          <p:cNvPr id="8" name="Table 7" descr="&#10;" title="2015 - 2019 Average change in rankings">
            <a:extLst>
              <a:ext uri="{FF2B5EF4-FFF2-40B4-BE49-F238E27FC236}">
                <a16:creationId xmlns:a16="http://schemas.microsoft.com/office/drawing/2014/main" id="{BFA83EF0-2258-0B4C-BE57-5650F64B0D48}"/>
              </a:ext>
            </a:extLst>
          </p:cNvPr>
          <p:cNvGraphicFramePr>
            <a:graphicFrameLocks noGrp="1" noChangeAspect="1"/>
          </p:cNvGraphicFramePr>
          <p:nvPr>
            <p:extLst>
              <p:ext uri="{D42A27DB-BD31-4B8C-83A1-F6EECF244321}">
                <p14:modId xmlns:p14="http://schemas.microsoft.com/office/powerpoint/2010/main" val="1672123138"/>
              </p:ext>
            </p:extLst>
          </p:nvPr>
        </p:nvGraphicFramePr>
        <p:xfrm>
          <a:off x="488064" y="1348352"/>
          <a:ext cx="3897956" cy="4926749"/>
        </p:xfrm>
        <a:graphic>
          <a:graphicData uri="http://schemas.openxmlformats.org/drawingml/2006/table">
            <a:tbl>
              <a:tblPr firstRow="1"/>
              <a:tblGrid>
                <a:gridCol w="882794">
                  <a:extLst>
                    <a:ext uri="{9D8B030D-6E8A-4147-A177-3AD203B41FA5}">
                      <a16:colId xmlns:a16="http://schemas.microsoft.com/office/drawing/2014/main" val="137980435"/>
                    </a:ext>
                  </a:extLst>
                </a:gridCol>
                <a:gridCol w="335018">
                  <a:extLst>
                    <a:ext uri="{9D8B030D-6E8A-4147-A177-3AD203B41FA5}">
                      <a16:colId xmlns:a16="http://schemas.microsoft.com/office/drawing/2014/main" val="314863469"/>
                    </a:ext>
                  </a:extLst>
                </a:gridCol>
                <a:gridCol w="335018">
                  <a:extLst>
                    <a:ext uri="{9D8B030D-6E8A-4147-A177-3AD203B41FA5}">
                      <a16:colId xmlns:a16="http://schemas.microsoft.com/office/drawing/2014/main" val="4158338965"/>
                    </a:ext>
                  </a:extLst>
                </a:gridCol>
                <a:gridCol w="335018">
                  <a:extLst>
                    <a:ext uri="{9D8B030D-6E8A-4147-A177-3AD203B41FA5}">
                      <a16:colId xmlns:a16="http://schemas.microsoft.com/office/drawing/2014/main" val="3976315594"/>
                    </a:ext>
                  </a:extLst>
                </a:gridCol>
                <a:gridCol w="335018">
                  <a:extLst>
                    <a:ext uri="{9D8B030D-6E8A-4147-A177-3AD203B41FA5}">
                      <a16:colId xmlns:a16="http://schemas.microsoft.com/office/drawing/2014/main" val="3799692006"/>
                    </a:ext>
                  </a:extLst>
                </a:gridCol>
                <a:gridCol w="335018">
                  <a:extLst>
                    <a:ext uri="{9D8B030D-6E8A-4147-A177-3AD203B41FA5}">
                      <a16:colId xmlns:a16="http://schemas.microsoft.com/office/drawing/2014/main" val="1954709535"/>
                    </a:ext>
                  </a:extLst>
                </a:gridCol>
                <a:gridCol w="335018">
                  <a:extLst>
                    <a:ext uri="{9D8B030D-6E8A-4147-A177-3AD203B41FA5}">
                      <a16:colId xmlns:a16="http://schemas.microsoft.com/office/drawing/2014/main" val="3458355732"/>
                    </a:ext>
                  </a:extLst>
                </a:gridCol>
                <a:gridCol w="335018">
                  <a:extLst>
                    <a:ext uri="{9D8B030D-6E8A-4147-A177-3AD203B41FA5}">
                      <a16:colId xmlns:a16="http://schemas.microsoft.com/office/drawing/2014/main" val="299548582"/>
                    </a:ext>
                  </a:extLst>
                </a:gridCol>
                <a:gridCol w="335018">
                  <a:extLst>
                    <a:ext uri="{9D8B030D-6E8A-4147-A177-3AD203B41FA5}">
                      <a16:colId xmlns:a16="http://schemas.microsoft.com/office/drawing/2014/main" val="4214484658"/>
                    </a:ext>
                  </a:extLst>
                </a:gridCol>
                <a:gridCol w="335018">
                  <a:extLst>
                    <a:ext uri="{9D8B030D-6E8A-4147-A177-3AD203B41FA5}">
                      <a16:colId xmlns:a16="http://schemas.microsoft.com/office/drawing/2014/main" val="1921900137"/>
                    </a:ext>
                  </a:extLst>
                </a:gridCol>
              </a:tblGrid>
              <a:tr h="1162373">
                <a:tc>
                  <a:txBody>
                    <a:bodyPr/>
                    <a:lstStyle/>
                    <a:p>
                      <a:pPr algn="l" fontAlgn="t"/>
                      <a:r>
                        <a:rPr lang="en-GB" sz="1100" b="1" i="0" u="none" strike="noStrike" dirty="0">
                          <a:solidFill>
                            <a:schemeClr val="bg1"/>
                          </a:solidFill>
                          <a:effectLst/>
                          <a:latin typeface="Arial" panose="020B0604020202020204" pitchFamily="34" charset="0"/>
                          <a:cs typeface="Arial" panose="020B0604020202020204" pitchFamily="34" charset="0"/>
                        </a:rPr>
                        <a:t>2015 </a:t>
                      </a:r>
                      <a:br>
                        <a:rPr lang="en-GB" sz="1100" b="1" i="0" u="none" strike="noStrike" dirty="0">
                          <a:solidFill>
                            <a:schemeClr val="bg1"/>
                          </a:solidFill>
                          <a:effectLst/>
                          <a:latin typeface="Arial" panose="020B0604020202020204" pitchFamily="34" charset="0"/>
                          <a:cs typeface="Arial" panose="020B0604020202020204" pitchFamily="34" charset="0"/>
                        </a:rPr>
                      </a:br>
                      <a:r>
                        <a:rPr lang="en-GB" sz="1100" b="1" i="0" u="none" strike="noStrike" dirty="0">
                          <a:solidFill>
                            <a:schemeClr val="bg1"/>
                          </a:solidFill>
                          <a:effectLst/>
                          <a:latin typeface="Arial" panose="020B0604020202020204" pitchFamily="34" charset="0"/>
                          <a:cs typeface="Arial" panose="020B0604020202020204" pitchFamily="34" charset="0"/>
                        </a:rPr>
                        <a:t>- 2019 </a:t>
                      </a:r>
                      <a:br>
                        <a:rPr lang="en-GB" sz="1100" b="1" i="0" u="none" strike="noStrike" dirty="0">
                          <a:solidFill>
                            <a:schemeClr val="bg1"/>
                          </a:solidFill>
                          <a:effectLst/>
                          <a:latin typeface="Arial" panose="020B0604020202020204" pitchFamily="34" charset="0"/>
                          <a:cs typeface="Arial" panose="020B0604020202020204" pitchFamily="34" charset="0"/>
                        </a:rPr>
                      </a:br>
                      <a:r>
                        <a:rPr lang="en-GB" sz="1100" b="1" i="0" u="none" strike="noStrike" dirty="0">
                          <a:solidFill>
                            <a:schemeClr val="bg1"/>
                          </a:solidFill>
                          <a:effectLst/>
                          <a:latin typeface="Arial" panose="020B0604020202020204" pitchFamily="34" charset="0"/>
                          <a:cs typeface="Arial" panose="020B0604020202020204" pitchFamily="34" charset="0"/>
                        </a:rPr>
                        <a:t>Average </a:t>
                      </a:r>
                      <a:br>
                        <a:rPr lang="en-GB" sz="1100" b="1" i="0" u="none" strike="noStrike" dirty="0">
                          <a:solidFill>
                            <a:schemeClr val="bg1"/>
                          </a:solidFill>
                          <a:effectLst/>
                          <a:latin typeface="Arial" panose="020B0604020202020204" pitchFamily="34" charset="0"/>
                          <a:cs typeface="Arial" panose="020B0604020202020204" pitchFamily="34" charset="0"/>
                        </a:rPr>
                      </a:br>
                      <a:r>
                        <a:rPr lang="en-GB" sz="1100" b="1" i="0" u="none" strike="noStrike" dirty="0">
                          <a:solidFill>
                            <a:schemeClr val="bg1"/>
                          </a:solidFill>
                          <a:effectLst/>
                          <a:latin typeface="Arial" panose="020B0604020202020204" pitchFamily="34" charset="0"/>
                          <a:cs typeface="Arial" panose="020B0604020202020204" pitchFamily="34" charset="0"/>
                        </a:rPr>
                        <a:t>change in rankings</a:t>
                      </a:r>
                    </a:p>
                  </a:txBody>
                  <a:tcPr marL="104104" marR="104104" marT="104104" marB="104104">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50000"/>
                      </a:schemeClr>
                    </a:solidFill>
                  </a:tcPr>
                </a:tc>
                <a:tc>
                  <a:txBody>
                    <a:bodyPr/>
                    <a:lstStyle/>
                    <a:p>
                      <a:pPr algn="l" fontAlgn="ctr"/>
                      <a:r>
                        <a:rPr lang="en-GB" sz="800" b="0" i="0" u="none" strike="noStrike" dirty="0">
                          <a:solidFill>
                            <a:schemeClr val="bg1"/>
                          </a:solidFill>
                          <a:effectLst/>
                          <a:latin typeface="Arial" panose="020B0604020202020204" pitchFamily="34" charset="0"/>
                          <a:cs typeface="Arial" panose="020B0604020202020204" pitchFamily="34" charset="0"/>
                        </a:rPr>
                        <a:t>No. of worsening LSOAs</a:t>
                      </a:r>
                    </a:p>
                  </a:txBody>
                  <a:tcPr marL="58242" marR="58242" marT="58242" marB="58242" vert="vert27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accent2">
                          <a:lumMod val="50000"/>
                        </a:schemeClr>
                      </a:solidFill>
                      <a:prstDash val="solid"/>
                      <a:round/>
                      <a:headEnd type="none" w="med" len="med"/>
                      <a:tailEnd type="none" w="med" len="med"/>
                    </a:lnB>
                    <a:solidFill>
                      <a:schemeClr val="accent2">
                        <a:lumMod val="75000"/>
                      </a:schemeClr>
                    </a:solidFill>
                  </a:tcPr>
                </a:tc>
                <a:tc>
                  <a:txBody>
                    <a:bodyPr/>
                    <a:lstStyle/>
                    <a:p>
                      <a:pPr algn="l" fontAlgn="ctr"/>
                      <a:r>
                        <a:rPr lang="en-US" sz="800" b="0" i="0" u="none" strike="noStrike" dirty="0">
                          <a:solidFill>
                            <a:schemeClr val="bg1"/>
                          </a:solidFill>
                          <a:effectLst/>
                          <a:latin typeface="Arial" panose="020B0604020202020204" pitchFamily="34" charset="0"/>
                          <a:cs typeface="Arial" panose="020B0604020202020204" pitchFamily="34" charset="0"/>
                        </a:rPr>
                        <a:t>Index of Multiple Deprivation (IMD)</a:t>
                      </a:r>
                    </a:p>
                  </a:txBody>
                  <a:tcPr marL="58242" marR="58242" marT="58242" marB="58242" vert="vert27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accent2">
                          <a:lumMod val="50000"/>
                        </a:schemeClr>
                      </a:solidFill>
                      <a:prstDash val="solid"/>
                      <a:round/>
                      <a:headEnd type="none" w="med" len="med"/>
                      <a:tailEnd type="none" w="med" len="med"/>
                    </a:lnB>
                    <a:solidFill>
                      <a:schemeClr val="accent2">
                        <a:lumMod val="75000"/>
                      </a:schemeClr>
                    </a:solidFill>
                  </a:tcPr>
                </a:tc>
                <a:tc>
                  <a:txBody>
                    <a:bodyPr/>
                    <a:lstStyle/>
                    <a:p>
                      <a:pPr algn="l" fontAlgn="ctr"/>
                      <a:r>
                        <a:rPr lang="en-GB" sz="800" b="0" i="0" u="none" strike="noStrike" dirty="0">
                          <a:solidFill>
                            <a:schemeClr val="bg1"/>
                          </a:solidFill>
                          <a:effectLst/>
                          <a:latin typeface="Arial" panose="020B0604020202020204" pitchFamily="34" charset="0"/>
                          <a:cs typeface="Arial" panose="020B0604020202020204" pitchFamily="34" charset="0"/>
                        </a:rPr>
                        <a:t>Income</a:t>
                      </a:r>
                    </a:p>
                  </a:txBody>
                  <a:tcPr marL="58242" marR="58242" marT="58242" marB="58242" vert="vert27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accent2">
                          <a:lumMod val="50000"/>
                        </a:schemeClr>
                      </a:solidFill>
                      <a:prstDash val="solid"/>
                      <a:round/>
                      <a:headEnd type="none" w="med" len="med"/>
                      <a:tailEnd type="none" w="med" len="med"/>
                    </a:lnB>
                    <a:solidFill>
                      <a:schemeClr val="accent2">
                        <a:lumMod val="75000"/>
                      </a:schemeClr>
                    </a:solidFill>
                  </a:tcPr>
                </a:tc>
                <a:tc>
                  <a:txBody>
                    <a:bodyPr/>
                    <a:lstStyle/>
                    <a:p>
                      <a:pPr algn="l" fontAlgn="ctr"/>
                      <a:r>
                        <a:rPr lang="en-GB" sz="800" b="0" i="0" u="none" strike="noStrike" dirty="0">
                          <a:solidFill>
                            <a:schemeClr val="bg1"/>
                          </a:solidFill>
                          <a:effectLst/>
                          <a:latin typeface="Arial" panose="020B0604020202020204" pitchFamily="34" charset="0"/>
                          <a:cs typeface="Arial" panose="020B0604020202020204" pitchFamily="34" charset="0"/>
                        </a:rPr>
                        <a:t>Employment </a:t>
                      </a:r>
                    </a:p>
                  </a:txBody>
                  <a:tcPr marL="58242" marR="58242" marT="58242" marB="58242" vert="vert27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accent2">
                          <a:lumMod val="50000"/>
                        </a:schemeClr>
                      </a:solidFill>
                      <a:prstDash val="solid"/>
                      <a:round/>
                      <a:headEnd type="none" w="med" len="med"/>
                      <a:tailEnd type="none" w="med" len="med"/>
                    </a:lnB>
                    <a:solidFill>
                      <a:schemeClr val="accent2">
                        <a:lumMod val="75000"/>
                      </a:schemeClr>
                    </a:solidFill>
                  </a:tcPr>
                </a:tc>
                <a:tc>
                  <a:txBody>
                    <a:bodyPr/>
                    <a:lstStyle/>
                    <a:p>
                      <a:pPr algn="l" fontAlgn="ctr"/>
                      <a:r>
                        <a:rPr lang="en-US" sz="800" b="0" i="0" u="none" strike="noStrike" dirty="0">
                          <a:solidFill>
                            <a:schemeClr val="bg1"/>
                          </a:solidFill>
                          <a:effectLst/>
                          <a:latin typeface="Arial" panose="020B0604020202020204" pitchFamily="34" charset="0"/>
                          <a:cs typeface="Arial" panose="020B0604020202020204" pitchFamily="34" charset="0"/>
                        </a:rPr>
                        <a:t>Education, </a:t>
                      </a:r>
                    </a:p>
                    <a:p>
                      <a:pPr algn="l" fontAlgn="ctr"/>
                      <a:r>
                        <a:rPr lang="en-US" sz="800" b="0" i="0" u="none" strike="noStrike" dirty="0">
                          <a:solidFill>
                            <a:schemeClr val="bg1"/>
                          </a:solidFill>
                          <a:effectLst/>
                          <a:latin typeface="Arial" panose="020B0604020202020204" pitchFamily="34" charset="0"/>
                          <a:cs typeface="Arial" panose="020B0604020202020204" pitchFamily="34" charset="0"/>
                        </a:rPr>
                        <a:t>Skills &amp; Training</a:t>
                      </a:r>
                    </a:p>
                  </a:txBody>
                  <a:tcPr marL="58242" marR="58242" marT="58242" marB="58242" vert="vert27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accent2">
                          <a:lumMod val="50000"/>
                        </a:schemeClr>
                      </a:solidFill>
                      <a:prstDash val="solid"/>
                      <a:round/>
                      <a:headEnd type="none" w="med" len="med"/>
                      <a:tailEnd type="none" w="med" len="med"/>
                    </a:lnB>
                    <a:solidFill>
                      <a:schemeClr val="accent2">
                        <a:lumMod val="75000"/>
                      </a:schemeClr>
                    </a:solidFill>
                  </a:tcPr>
                </a:tc>
                <a:tc>
                  <a:txBody>
                    <a:bodyPr/>
                    <a:lstStyle/>
                    <a:p>
                      <a:pPr algn="l" fontAlgn="ctr"/>
                      <a:r>
                        <a:rPr lang="en-US" sz="800" b="0" i="0" u="none" strike="noStrike" dirty="0">
                          <a:solidFill>
                            <a:schemeClr val="bg1"/>
                          </a:solidFill>
                          <a:effectLst/>
                          <a:latin typeface="Arial" panose="020B0604020202020204" pitchFamily="34" charset="0"/>
                          <a:cs typeface="Arial" panose="020B0604020202020204" pitchFamily="34" charset="0"/>
                        </a:rPr>
                        <a:t>Health Deprivation</a:t>
                      </a:r>
                    </a:p>
                    <a:p>
                      <a:pPr algn="l" fontAlgn="ctr"/>
                      <a:r>
                        <a:rPr lang="en-US" sz="800" b="0" i="0" u="none" strike="noStrike" dirty="0">
                          <a:solidFill>
                            <a:schemeClr val="bg1"/>
                          </a:solidFill>
                          <a:effectLst/>
                          <a:latin typeface="Arial" panose="020B0604020202020204" pitchFamily="34" charset="0"/>
                          <a:cs typeface="Arial" panose="020B0604020202020204" pitchFamily="34" charset="0"/>
                        </a:rPr>
                        <a:t>&amp; Disability</a:t>
                      </a:r>
                    </a:p>
                  </a:txBody>
                  <a:tcPr marL="58242" marR="58242" marT="58242" marB="58242" vert="vert27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accent2">
                          <a:lumMod val="50000"/>
                        </a:schemeClr>
                      </a:solidFill>
                      <a:prstDash val="solid"/>
                      <a:round/>
                      <a:headEnd type="none" w="med" len="med"/>
                      <a:tailEnd type="none" w="med" len="med"/>
                    </a:lnB>
                    <a:solidFill>
                      <a:schemeClr val="accent2">
                        <a:lumMod val="75000"/>
                      </a:schemeClr>
                    </a:solidFill>
                  </a:tcPr>
                </a:tc>
                <a:tc>
                  <a:txBody>
                    <a:bodyPr/>
                    <a:lstStyle/>
                    <a:p>
                      <a:pPr algn="l" fontAlgn="ctr"/>
                      <a:r>
                        <a:rPr lang="en-GB" sz="800" b="0" i="0" u="none" strike="noStrike" dirty="0">
                          <a:solidFill>
                            <a:schemeClr val="bg1"/>
                          </a:solidFill>
                          <a:effectLst/>
                          <a:latin typeface="Arial" panose="020B0604020202020204" pitchFamily="34" charset="0"/>
                          <a:cs typeface="Arial" panose="020B0604020202020204" pitchFamily="34" charset="0"/>
                        </a:rPr>
                        <a:t>Crime </a:t>
                      </a:r>
                    </a:p>
                  </a:txBody>
                  <a:tcPr marL="58242" marR="58242" marT="58242" marB="58242" vert="vert27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accent2">
                          <a:lumMod val="50000"/>
                        </a:schemeClr>
                      </a:solidFill>
                      <a:prstDash val="solid"/>
                      <a:round/>
                      <a:headEnd type="none" w="med" len="med"/>
                      <a:tailEnd type="none" w="med" len="med"/>
                    </a:lnB>
                    <a:solidFill>
                      <a:schemeClr val="accent2">
                        <a:lumMod val="75000"/>
                      </a:schemeClr>
                    </a:solidFill>
                  </a:tcPr>
                </a:tc>
                <a:tc>
                  <a:txBody>
                    <a:bodyPr/>
                    <a:lstStyle/>
                    <a:p>
                      <a:pPr algn="l" fontAlgn="ctr"/>
                      <a:r>
                        <a:rPr lang="en-US" sz="800" b="0" i="0" u="none" strike="noStrike" dirty="0">
                          <a:solidFill>
                            <a:schemeClr val="bg1"/>
                          </a:solidFill>
                          <a:effectLst/>
                          <a:latin typeface="Arial" panose="020B0604020202020204" pitchFamily="34" charset="0"/>
                          <a:cs typeface="Arial" panose="020B0604020202020204" pitchFamily="34" charset="0"/>
                        </a:rPr>
                        <a:t>Barriers to Housing and Services </a:t>
                      </a:r>
                    </a:p>
                  </a:txBody>
                  <a:tcPr marL="58242" marR="58242" marT="58242" marB="58242" vert="vert27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accent2">
                          <a:lumMod val="50000"/>
                        </a:schemeClr>
                      </a:solidFill>
                      <a:prstDash val="solid"/>
                      <a:round/>
                      <a:headEnd type="none" w="med" len="med"/>
                      <a:tailEnd type="none" w="med" len="med"/>
                    </a:lnB>
                    <a:solidFill>
                      <a:schemeClr val="accent2">
                        <a:lumMod val="75000"/>
                      </a:schemeClr>
                    </a:solidFill>
                  </a:tcPr>
                </a:tc>
                <a:tc>
                  <a:txBody>
                    <a:bodyPr/>
                    <a:lstStyle/>
                    <a:p>
                      <a:pPr algn="l" fontAlgn="ctr"/>
                      <a:r>
                        <a:rPr lang="en-GB" sz="800" b="0" i="0" u="none" strike="noStrike" dirty="0">
                          <a:solidFill>
                            <a:schemeClr val="bg1"/>
                          </a:solidFill>
                          <a:effectLst/>
                          <a:latin typeface="Arial" panose="020B0604020202020204" pitchFamily="34" charset="0"/>
                          <a:cs typeface="Arial" panose="020B0604020202020204" pitchFamily="34" charset="0"/>
                        </a:rPr>
                        <a:t>Living Environment</a:t>
                      </a:r>
                    </a:p>
                  </a:txBody>
                  <a:tcPr marL="58242" marR="58242" marT="58242" marB="58242" vert="vert270" anchor="ctr">
                    <a:lnL w="6350" cap="flat" cmpd="sng" algn="ctr">
                      <a:solidFill>
                        <a:schemeClr val="bg1"/>
                      </a:solidFill>
                      <a:prstDash val="solid"/>
                      <a:round/>
                      <a:headEnd type="none" w="med" len="med"/>
                      <a:tailEnd type="none" w="med" len="med"/>
                    </a:lnL>
                    <a:lnR w="6350" cap="flat" cmpd="sng" algn="ctr">
                      <a:solidFill>
                        <a:schemeClr val="accent2">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accent2">
                          <a:lumMod val="50000"/>
                        </a:schemeClr>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630640988"/>
                  </a:ext>
                </a:extLst>
              </a:tr>
              <a:tr h="264052">
                <a:tc>
                  <a:txBody>
                    <a:bodyPr/>
                    <a:lstStyle/>
                    <a:p>
                      <a:pPr algn="l" fontAlgn="b"/>
                      <a:r>
                        <a:rPr lang="en-GB" sz="800" b="0" i="0" u="none" strike="noStrike" dirty="0">
                          <a:solidFill>
                            <a:schemeClr val="bg1"/>
                          </a:solidFill>
                          <a:effectLst/>
                          <a:latin typeface="Arial" panose="020B0604020202020204" pitchFamily="34" charset="0"/>
                          <a:cs typeface="Arial" panose="020B0604020202020204" pitchFamily="34" charset="0"/>
                        </a:rPr>
                        <a:t> Basingstoke</a:t>
                      </a:r>
                    </a:p>
                  </a:txBody>
                  <a:tcPr marL="34701" marR="6163" marT="6163" marB="0" anchor="ctr">
                    <a:lnL w="6350" cap="flat" cmpd="sng" algn="ctr">
                      <a:solidFill>
                        <a:schemeClr val="bg1"/>
                      </a:solidFill>
                      <a:prstDash val="solid"/>
                      <a:round/>
                      <a:headEnd type="none" w="med" len="med"/>
                      <a:tailEnd type="none" w="med" len="med"/>
                    </a:lnL>
                    <a:lnR w="6350" cap="flat" cmpd="sng" algn="ctr">
                      <a:solidFill>
                        <a:schemeClr val="accent2">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b"/>
                      <a:r>
                        <a:rPr lang="en-GB" sz="800" b="0" i="0" u="none" strike="noStrike" dirty="0">
                          <a:solidFill>
                            <a:srgbClr val="000000"/>
                          </a:solidFill>
                          <a:effectLst/>
                          <a:latin typeface="Arial" panose="020B0604020202020204" pitchFamily="34" charset="0"/>
                          <a:cs typeface="Arial" panose="020B0604020202020204" pitchFamily="34" charset="0"/>
                        </a:rPr>
                        <a:t>38</a:t>
                      </a:r>
                    </a:p>
                  </a:txBody>
                  <a:tcPr marL="58242" marR="58242" marT="58242" marB="58242" anchor="ctr">
                    <a:lnL w="6350" cap="flat" cmpd="sng" algn="ctr">
                      <a:solidFill>
                        <a:schemeClr val="accent2">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accent2">
                          <a:lumMod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696B"/>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accent2">
                          <a:lumMod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DCF7E"/>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accent2">
                          <a:lumMod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AE182"/>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accent2">
                          <a:lumMod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6E984"/>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accent2">
                          <a:lumMod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FE283"/>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accent2">
                          <a:lumMod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6E483"/>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accent2">
                          <a:lumMod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98B71"/>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accent2">
                          <a:lumMod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776"/>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accent2">
                          <a:lumMod val="50000"/>
                        </a:schemeClr>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C77"/>
                    </a:solidFill>
                  </a:tcPr>
                </a:tc>
                <a:extLst>
                  <a:ext uri="{0D108BD9-81ED-4DB2-BD59-A6C34878D82A}">
                    <a16:rowId xmlns:a16="http://schemas.microsoft.com/office/drawing/2014/main" val="2928045120"/>
                  </a:ext>
                </a:extLst>
              </a:tr>
              <a:tr h="264052">
                <a:tc>
                  <a:txBody>
                    <a:bodyPr/>
                    <a:lstStyle/>
                    <a:p>
                      <a:pPr algn="l" fontAlgn="b"/>
                      <a:r>
                        <a:rPr lang="en-GB" sz="800" b="0" i="0" u="none" strike="noStrike" dirty="0">
                          <a:solidFill>
                            <a:schemeClr val="bg1"/>
                          </a:solidFill>
                          <a:effectLst/>
                          <a:latin typeface="Arial" panose="020B0604020202020204" pitchFamily="34" charset="0"/>
                          <a:cs typeface="Arial" panose="020B0604020202020204" pitchFamily="34" charset="0"/>
                        </a:rPr>
                        <a:t> East Hampshire</a:t>
                      </a:r>
                    </a:p>
                  </a:txBody>
                  <a:tcPr marL="34701" marR="6163" marT="6163" marB="0" anchor="ctr">
                    <a:lnL w="6350" cap="flat" cmpd="sng" algn="ctr">
                      <a:solidFill>
                        <a:schemeClr val="bg1"/>
                      </a:solidFill>
                      <a:prstDash val="solid"/>
                      <a:round/>
                      <a:headEnd type="none" w="med" len="med"/>
                      <a:tailEnd type="none" w="med" len="med"/>
                    </a:lnL>
                    <a:lnR w="6350" cap="flat" cmpd="sng" algn="ctr">
                      <a:solidFill>
                        <a:schemeClr val="accent2">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b"/>
                      <a:r>
                        <a:rPr lang="en-GB" sz="800" b="0" i="0" u="none" strike="noStrike" dirty="0">
                          <a:solidFill>
                            <a:srgbClr val="000000"/>
                          </a:solidFill>
                          <a:effectLst/>
                          <a:latin typeface="Arial" panose="020B0604020202020204" pitchFamily="34" charset="0"/>
                          <a:cs typeface="Arial" panose="020B0604020202020204" pitchFamily="34" charset="0"/>
                        </a:rPr>
                        <a:t>31</a:t>
                      </a:r>
                    </a:p>
                  </a:txBody>
                  <a:tcPr marL="58242" marR="58242" marT="58242" marB="58242" anchor="ctr">
                    <a:lnL w="6350" cap="flat" cmpd="sng" algn="ctr">
                      <a:solidFill>
                        <a:schemeClr val="accent2">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9874"/>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DCD7E"/>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9E583"/>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E984"/>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7E483"/>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6E483"/>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98C71"/>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EE883"/>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696B"/>
                    </a:solidFill>
                  </a:tcPr>
                </a:tc>
                <a:extLst>
                  <a:ext uri="{0D108BD9-81ED-4DB2-BD59-A6C34878D82A}">
                    <a16:rowId xmlns:a16="http://schemas.microsoft.com/office/drawing/2014/main" val="3081197146"/>
                  </a:ext>
                </a:extLst>
              </a:tr>
              <a:tr h="264052">
                <a:tc>
                  <a:txBody>
                    <a:bodyPr/>
                    <a:lstStyle/>
                    <a:p>
                      <a:pPr algn="l" fontAlgn="b"/>
                      <a:r>
                        <a:rPr lang="en-GB" sz="800" b="0" i="0" u="none" strike="noStrike" dirty="0">
                          <a:solidFill>
                            <a:schemeClr val="bg1"/>
                          </a:solidFill>
                          <a:effectLst/>
                          <a:latin typeface="Arial" panose="020B0604020202020204" pitchFamily="34" charset="0"/>
                          <a:cs typeface="Arial" panose="020B0604020202020204" pitchFamily="34" charset="0"/>
                        </a:rPr>
                        <a:t> Eastleigh</a:t>
                      </a:r>
                    </a:p>
                  </a:txBody>
                  <a:tcPr marL="34701" marR="6163" marT="6163" marB="0" anchor="ctr">
                    <a:lnL w="6350" cap="flat" cmpd="sng" algn="ctr">
                      <a:solidFill>
                        <a:schemeClr val="bg1"/>
                      </a:solidFill>
                      <a:prstDash val="solid"/>
                      <a:round/>
                      <a:headEnd type="none" w="med" len="med"/>
                      <a:tailEnd type="none" w="med" len="med"/>
                    </a:lnL>
                    <a:lnR w="6350" cap="flat" cmpd="sng" algn="ctr">
                      <a:solidFill>
                        <a:schemeClr val="accent2">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b"/>
                      <a:r>
                        <a:rPr lang="en-GB" sz="800" b="0" i="0" u="none" strike="noStrike" dirty="0">
                          <a:solidFill>
                            <a:srgbClr val="000000"/>
                          </a:solidFill>
                          <a:effectLst/>
                          <a:latin typeface="Arial" panose="020B0604020202020204" pitchFamily="34" charset="0"/>
                          <a:cs typeface="Arial" panose="020B0604020202020204" pitchFamily="34" charset="0"/>
                        </a:rPr>
                        <a:t>14</a:t>
                      </a:r>
                    </a:p>
                  </a:txBody>
                  <a:tcPr marL="58242" marR="58242" marT="58242" marB="58242" anchor="ctr">
                    <a:lnL w="6350" cap="flat" cmpd="sng" algn="ctr">
                      <a:solidFill>
                        <a:schemeClr val="accent2">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1D980"/>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EDF81"/>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DE683"/>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DEB84"/>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EEA83"/>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EE783"/>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776D"/>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7E082"/>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0E283"/>
                    </a:solidFill>
                  </a:tcPr>
                </a:tc>
                <a:extLst>
                  <a:ext uri="{0D108BD9-81ED-4DB2-BD59-A6C34878D82A}">
                    <a16:rowId xmlns:a16="http://schemas.microsoft.com/office/drawing/2014/main" val="3532728670"/>
                  </a:ext>
                </a:extLst>
              </a:tr>
              <a:tr h="264052">
                <a:tc>
                  <a:txBody>
                    <a:bodyPr/>
                    <a:lstStyle/>
                    <a:p>
                      <a:pPr algn="l" fontAlgn="b"/>
                      <a:r>
                        <a:rPr lang="en-GB" sz="800" b="0" i="0" u="none" strike="noStrike" dirty="0">
                          <a:solidFill>
                            <a:schemeClr val="bg1"/>
                          </a:solidFill>
                          <a:effectLst/>
                          <a:latin typeface="Arial" panose="020B0604020202020204" pitchFamily="34" charset="0"/>
                          <a:cs typeface="Arial" panose="020B0604020202020204" pitchFamily="34" charset="0"/>
                        </a:rPr>
                        <a:t> Fareham</a:t>
                      </a:r>
                    </a:p>
                  </a:txBody>
                  <a:tcPr marL="34701" marR="6163" marT="6163" marB="0" anchor="ctr">
                    <a:lnL w="6350" cap="flat" cmpd="sng" algn="ctr">
                      <a:solidFill>
                        <a:schemeClr val="bg1"/>
                      </a:solidFill>
                      <a:prstDash val="solid"/>
                      <a:round/>
                      <a:headEnd type="none" w="med" len="med"/>
                      <a:tailEnd type="none" w="med" len="med"/>
                    </a:lnL>
                    <a:lnR w="6350" cap="flat" cmpd="sng" algn="ctr">
                      <a:solidFill>
                        <a:schemeClr val="accent2">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b"/>
                      <a:r>
                        <a:rPr lang="en-GB" sz="800" b="0" i="0" u="none" strike="noStrike" dirty="0">
                          <a:solidFill>
                            <a:srgbClr val="000000"/>
                          </a:solidFill>
                          <a:effectLst/>
                          <a:latin typeface="Arial" panose="020B0604020202020204" pitchFamily="34" charset="0"/>
                          <a:cs typeface="Arial" panose="020B0604020202020204" pitchFamily="34" charset="0"/>
                        </a:rPr>
                        <a:t>18</a:t>
                      </a:r>
                    </a:p>
                  </a:txBody>
                  <a:tcPr marL="58242" marR="58242" marT="58242" marB="58242" anchor="ctr">
                    <a:lnL w="6350" cap="flat" cmpd="sng" algn="ctr">
                      <a:solidFill>
                        <a:schemeClr val="accent2">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E983"/>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EE482"/>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CE182"/>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FE784"/>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9DC81"/>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BE182"/>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6B6B"/>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676"/>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4E483"/>
                    </a:solidFill>
                  </a:tcPr>
                </a:tc>
                <a:extLst>
                  <a:ext uri="{0D108BD9-81ED-4DB2-BD59-A6C34878D82A}">
                    <a16:rowId xmlns:a16="http://schemas.microsoft.com/office/drawing/2014/main" val="373514442"/>
                  </a:ext>
                </a:extLst>
              </a:tr>
              <a:tr h="264052">
                <a:tc>
                  <a:txBody>
                    <a:bodyPr/>
                    <a:lstStyle/>
                    <a:p>
                      <a:pPr algn="l" fontAlgn="b"/>
                      <a:r>
                        <a:rPr lang="en-GB" sz="800" b="0" i="0" u="none" strike="noStrike" dirty="0">
                          <a:solidFill>
                            <a:schemeClr val="bg1"/>
                          </a:solidFill>
                          <a:effectLst/>
                          <a:latin typeface="Arial" panose="020B0604020202020204" pitchFamily="34" charset="0"/>
                          <a:cs typeface="Arial" panose="020B0604020202020204" pitchFamily="34" charset="0"/>
                        </a:rPr>
                        <a:t> Gosport</a:t>
                      </a:r>
                    </a:p>
                  </a:txBody>
                  <a:tcPr marL="34701" marR="6163" marT="6163" marB="0" anchor="ctr">
                    <a:lnL w="6350" cap="flat" cmpd="sng" algn="ctr">
                      <a:solidFill>
                        <a:schemeClr val="bg1"/>
                      </a:solidFill>
                      <a:prstDash val="solid"/>
                      <a:round/>
                      <a:headEnd type="none" w="med" len="med"/>
                      <a:tailEnd type="none" w="med" len="med"/>
                    </a:lnL>
                    <a:lnR w="6350" cap="flat" cmpd="sng" algn="ctr">
                      <a:solidFill>
                        <a:schemeClr val="accent2">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b"/>
                      <a:r>
                        <a:rPr lang="en-GB" sz="800" b="0" i="0" u="none" strike="noStrike" dirty="0">
                          <a:solidFill>
                            <a:srgbClr val="000000"/>
                          </a:solidFill>
                          <a:effectLst/>
                          <a:latin typeface="Arial" panose="020B0604020202020204" pitchFamily="34" charset="0"/>
                          <a:cs typeface="Arial" panose="020B0604020202020204" pitchFamily="34" charset="0"/>
                        </a:rPr>
                        <a:t>8</a:t>
                      </a:r>
                    </a:p>
                  </a:txBody>
                  <a:tcPr marL="58242" marR="58242" marT="58242" marB="58242" anchor="ctr">
                    <a:lnL w="6350" cap="flat" cmpd="sng" algn="ctr">
                      <a:solidFill>
                        <a:schemeClr val="accent2">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0C17B"/>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DD680"/>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8E082"/>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EDB80"/>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EE382"/>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DD07E"/>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98770"/>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3DF82"/>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2DE82"/>
                    </a:solidFill>
                  </a:tcPr>
                </a:tc>
                <a:extLst>
                  <a:ext uri="{0D108BD9-81ED-4DB2-BD59-A6C34878D82A}">
                    <a16:rowId xmlns:a16="http://schemas.microsoft.com/office/drawing/2014/main" val="1501823095"/>
                  </a:ext>
                </a:extLst>
              </a:tr>
              <a:tr h="264052">
                <a:tc>
                  <a:txBody>
                    <a:bodyPr/>
                    <a:lstStyle/>
                    <a:p>
                      <a:pPr algn="l" fontAlgn="b"/>
                      <a:r>
                        <a:rPr lang="en-GB" sz="800" b="0" i="0" u="none" strike="noStrike" dirty="0">
                          <a:solidFill>
                            <a:schemeClr val="bg1"/>
                          </a:solidFill>
                          <a:effectLst/>
                          <a:latin typeface="Arial" panose="020B0604020202020204" pitchFamily="34" charset="0"/>
                          <a:cs typeface="Arial" panose="020B0604020202020204" pitchFamily="34" charset="0"/>
                        </a:rPr>
                        <a:t> Hart</a:t>
                      </a:r>
                    </a:p>
                  </a:txBody>
                  <a:tcPr marL="34701" marR="6163" marT="6163" marB="0" anchor="ctr">
                    <a:lnL w="6350" cap="flat" cmpd="sng" algn="ctr">
                      <a:solidFill>
                        <a:schemeClr val="bg1"/>
                      </a:solidFill>
                      <a:prstDash val="solid"/>
                      <a:round/>
                      <a:headEnd type="none" w="med" len="med"/>
                      <a:tailEnd type="none" w="med" len="med"/>
                    </a:lnL>
                    <a:lnR w="6350" cap="flat" cmpd="sng" algn="ctr">
                      <a:solidFill>
                        <a:schemeClr val="accent2">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b"/>
                      <a:r>
                        <a:rPr lang="en-GB" sz="800" b="0" i="0" u="none" strike="noStrike" dirty="0">
                          <a:solidFill>
                            <a:srgbClr val="000000"/>
                          </a:solidFill>
                          <a:effectLst/>
                          <a:latin typeface="Arial" panose="020B0604020202020204" pitchFamily="34" charset="0"/>
                          <a:cs typeface="Arial" panose="020B0604020202020204" pitchFamily="34" charset="0"/>
                        </a:rPr>
                        <a:t>7</a:t>
                      </a:r>
                    </a:p>
                  </a:txBody>
                  <a:tcPr marL="58242" marR="58242" marT="58242" marB="58242" anchor="ctr">
                    <a:lnL w="6350" cap="flat" cmpd="sng" algn="ctr">
                      <a:solidFill>
                        <a:schemeClr val="accent2">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3BE7B"/>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EE382"/>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DD780"/>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E683"/>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FE283"/>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0DE82"/>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98370"/>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6E483"/>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EDB81"/>
                    </a:solidFill>
                  </a:tcPr>
                </a:tc>
                <a:extLst>
                  <a:ext uri="{0D108BD9-81ED-4DB2-BD59-A6C34878D82A}">
                    <a16:rowId xmlns:a16="http://schemas.microsoft.com/office/drawing/2014/main" val="354706031"/>
                  </a:ext>
                </a:extLst>
              </a:tr>
              <a:tr h="264052">
                <a:tc>
                  <a:txBody>
                    <a:bodyPr/>
                    <a:lstStyle/>
                    <a:p>
                      <a:pPr algn="l" fontAlgn="b"/>
                      <a:r>
                        <a:rPr lang="en-GB" sz="800" b="0" i="0" u="none" strike="noStrike" dirty="0">
                          <a:solidFill>
                            <a:schemeClr val="bg1"/>
                          </a:solidFill>
                          <a:effectLst/>
                          <a:latin typeface="Arial" panose="020B0604020202020204" pitchFamily="34" charset="0"/>
                          <a:cs typeface="Arial" panose="020B0604020202020204" pitchFamily="34" charset="0"/>
                        </a:rPr>
                        <a:t> Havant</a:t>
                      </a:r>
                    </a:p>
                  </a:txBody>
                  <a:tcPr marL="34701" marR="6163" marT="6163" marB="0" anchor="ctr">
                    <a:lnL w="6350" cap="flat" cmpd="sng" algn="ctr">
                      <a:solidFill>
                        <a:schemeClr val="bg1"/>
                      </a:solidFill>
                      <a:prstDash val="solid"/>
                      <a:round/>
                      <a:headEnd type="none" w="med" len="med"/>
                      <a:tailEnd type="none" w="med" len="med"/>
                    </a:lnL>
                    <a:lnR w="6350" cap="flat" cmpd="sng" algn="ctr">
                      <a:solidFill>
                        <a:schemeClr val="accent2">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b"/>
                      <a:r>
                        <a:rPr lang="en-GB" sz="800" b="0" i="0" u="none" strike="noStrike" dirty="0">
                          <a:solidFill>
                            <a:srgbClr val="000000"/>
                          </a:solidFill>
                          <a:effectLst/>
                          <a:latin typeface="Arial" panose="020B0604020202020204" pitchFamily="34" charset="0"/>
                          <a:cs typeface="Arial" panose="020B0604020202020204" pitchFamily="34" charset="0"/>
                        </a:rPr>
                        <a:t>22</a:t>
                      </a:r>
                    </a:p>
                  </a:txBody>
                  <a:tcPr marL="58242" marR="58242" marT="58242" marB="58242" anchor="ctr">
                    <a:lnL w="6350" cap="flat" cmpd="sng" algn="ctr">
                      <a:solidFill>
                        <a:schemeClr val="accent2">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ED480"/>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DD27F"/>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B84"/>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DD47F"/>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E483"/>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4E884"/>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98770"/>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5D680"/>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DD57F"/>
                    </a:solidFill>
                  </a:tcPr>
                </a:tc>
                <a:extLst>
                  <a:ext uri="{0D108BD9-81ED-4DB2-BD59-A6C34878D82A}">
                    <a16:rowId xmlns:a16="http://schemas.microsoft.com/office/drawing/2014/main" val="2100526527"/>
                  </a:ext>
                </a:extLst>
              </a:tr>
              <a:tr h="264052">
                <a:tc>
                  <a:txBody>
                    <a:bodyPr/>
                    <a:lstStyle/>
                    <a:p>
                      <a:pPr algn="l" fontAlgn="b"/>
                      <a:r>
                        <a:rPr lang="en-GB" sz="800" b="0" i="0" u="none" strike="noStrike" dirty="0">
                          <a:solidFill>
                            <a:schemeClr val="bg1"/>
                          </a:solidFill>
                          <a:effectLst/>
                          <a:latin typeface="Arial" panose="020B0604020202020204" pitchFamily="34" charset="0"/>
                          <a:cs typeface="Arial" panose="020B0604020202020204" pitchFamily="34" charset="0"/>
                        </a:rPr>
                        <a:t> Isle of Wight</a:t>
                      </a:r>
                    </a:p>
                  </a:txBody>
                  <a:tcPr marL="34701" marR="6163" marT="6163" marB="0" anchor="ctr">
                    <a:lnL w="6350" cap="flat" cmpd="sng" algn="ctr">
                      <a:solidFill>
                        <a:schemeClr val="bg1"/>
                      </a:solidFill>
                      <a:prstDash val="solid"/>
                      <a:round/>
                      <a:headEnd type="none" w="med" len="med"/>
                      <a:tailEnd type="none" w="med" len="med"/>
                    </a:lnL>
                    <a:lnR w="6350" cap="flat" cmpd="sng" algn="ctr">
                      <a:solidFill>
                        <a:schemeClr val="accent2">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b"/>
                      <a:r>
                        <a:rPr lang="en-GB" sz="800" b="0" i="0" u="none" strike="noStrike" dirty="0">
                          <a:solidFill>
                            <a:srgbClr val="000000"/>
                          </a:solidFill>
                          <a:effectLst/>
                          <a:latin typeface="Arial" panose="020B0604020202020204" pitchFamily="34" charset="0"/>
                          <a:cs typeface="Arial" panose="020B0604020202020204" pitchFamily="34" charset="0"/>
                        </a:rPr>
                        <a:t>15</a:t>
                      </a:r>
                    </a:p>
                  </a:txBody>
                  <a:tcPr marL="58242" marR="58242" marT="58242" marB="58242" anchor="ctr">
                    <a:lnL w="6350" cap="flat" cmpd="sng" algn="ctr">
                      <a:solidFill>
                        <a:schemeClr val="accent2">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DD81"/>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EE783"/>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DE182"/>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EE283"/>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E884"/>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AEA84"/>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DCF7E"/>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E984"/>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0E784"/>
                    </a:solidFill>
                  </a:tcPr>
                </a:tc>
                <a:extLst>
                  <a:ext uri="{0D108BD9-81ED-4DB2-BD59-A6C34878D82A}">
                    <a16:rowId xmlns:a16="http://schemas.microsoft.com/office/drawing/2014/main" val="3748721738"/>
                  </a:ext>
                </a:extLst>
              </a:tr>
              <a:tr h="264052">
                <a:tc>
                  <a:txBody>
                    <a:bodyPr/>
                    <a:lstStyle/>
                    <a:p>
                      <a:pPr algn="l" fontAlgn="b"/>
                      <a:r>
                        <a:rPr lang="en-GB" sz="800" b="0" i="0" u="none" strike="noStrike" dirty="0">
                          <a:solidFill>
                            <a:schemeClr val="bg1"/>
                          </a:solidFill>
                          <a:effectLst/>
                          <a:latin typeface="Arial" panose="020B0604020202020204" pitchFamily="34" charset="0"/>
                          <a:cs typeface="Arial" panose="020B0604020202020204" pitchFamily="34" charset="0"/>
                        </a:rPr>
                        <a:t> New Forest</a:t>
                      </a:r>
                    </a:p>
                  </a:txBody>
                  <a:tcPr marL="34701" marR="6163" marT="6163" marB="0" anchor="ctr">
                    <a:lnL w="6350" cap="flat" cmpd="sng" algn="ctr">
                      <a:solidFill>
                        <a:schemeClr val="bg1"/>
                      </a:solidFill>
                      <a:prstDash val="solid"/>
                      <a:round/>
                      <a:headEnd type="none" w="med" len="med"/>
                      <a:tailEnd type="none" w="med" len="med"/>
                    </a:lnL>
                    <a:lnR w="6350" cap="flat" cmpd="sng" algn="ctr">
                      <a:solidFill>
                        <a:schemeClr val="accent2">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b"/>
                      <a:r>
                        <a:rPr lang="en-GB" sz="800" b="0" i="0" u="none" strike="noStrike" dirty="0">
                          <a:solidFill>
                            <a:srgbClr val="000000"/>
                          </a:solidFill>
                          <a:effectLst/>
                          <a:latin typeface="Arial" panose="020B0604020202020204" pitchFamily="34" charset="0"/>
                          <a:cs typeface="Arial" panose="020B0604020202020204" pitchFamily="34" charset="0"/>
                        </a:rPr>
                        <a:t>24</a:t>
                      </a:r>
                    </a:p>
                  </a:txBody>
                  <a:tcPr marL="58242" marR="58242" marT="58242" marB="58242" anchor="ctr">
                    <a:lnL w="6350" cap="flat" cmpd="sng" algn="ctr">
                      <a:solidFill>
                        <a:schemeClr val="accent2">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EC77D"/>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DD67F"/>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AEA84"/>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ED980"/>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2DE82"/>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EE883"/>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A9974"/>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CE683"/>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EE883"/>
                    </a:solidFill>
                  </a:tcPr>
                </a:tc>
                <a:extLst>
                  <a:ext uri="{0D108BD9-81ED-4DB2-BD59-A6C34878D82A}">
                    <a16:rowId xmlns:a16="http://schemas.microsoft.com/office/drawing/2014/main" val="1625372590"/>
                  </a:ext>
                </a:extLst>
              </a:tr>
              <a:tr h="264052">
                <a:tc>
                  <a:txBody>
                    <a:bodyPr/>
                    <a:lstStyle/>
                    <a:p>
                      <a:pPr algn="l" fontAlgn="b"/>
                      <a:r>
                        <a:rPr lang="en-GB" sz="800" b="0" i="0" u="none" strike="noStrike" dirty="0">
                          <a:solidFill>
                            <a:schemeClr val="bg1"/>
                          </a:solidFill>
                          <a:effectLst/>
                          <a:latin typeface="Arial" panose="020B0604020202020204" pitchFamily="34" charset="0"/>
                          <a:cs typeface="Arial" panose="020B0604020202020204" pitchFamily="34" charset="0"/>
                        </a:rPr>
                        <a:t> Portsmouth</a:t>
                      </a:r>
                    </a:p>
                  </a:txBody>
                  <a:tcPr marL="34701" marR="6163" marT="6163" marB="0" anchor="ctr">
                    <a:lnL w="6350" cap="flat" cmpd="sng" algn="ctr">
                      <a:solidFill>
                        <a:schemeClr val="bg1"/>
                      </a:solidFill>
                      <a:prstDash val="solid"/>
                      <a:round/>
                      <a:headEnd type="none" w="med" len="med"/>
                      <a:tailEnd type="none" w="med" len="med"/>
                    </a:lnL>
                    <a:lnR w="6350" cap="flat" cmpd="sng" algn="ctr">
                      <a:solidFill>
                        <a:schemeClr val="accent2">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b"/>
                      <a:r>
                        <a:rPr lang="en-GB" sz="800" b="0" i="0" u="none" strike="noStrike" dirty="0">
                          <a:solidFill>
                            <a:srgbClr val="000000"/>
                          </a:solidFill>
                          <a:effectLst/>
                          <a:latin typeface="Arial" panose="020B0604020202020204" pitchFamily="34" charset="0"/>
                          <a:cs typeface="Arial" panose="020B0604020202020204" pitchFamily="34" charset="0"/>
                        </a:rPr>
                        <a:t>28</a:t>
                      </a:r>
                    </a:p>
                  </a:txBody>
                  <a:tcPr marL="58242" marR="58242" marT="58242" marB="58242" anchor="ctr">
                    <a:lnL w="6350" cap="flat" cmpd="sng" algn="ctr">
                      <a:solidFill>
                        <a:schemeClr val="accent2">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CAC78"/>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EDD81"/>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AE182"/>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8E082"/>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ADC81"/>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4DF82"/>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8726C"/>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BD881"/>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E884"/>
                    </a:solidFill>
                  </a:tcPr>
                </a:tc>
                <a:extLst>
                  <a:ext uri="{0D108BD9-81ED-4DB2-BD59-A6C34878D82A}">
                    <a16:rowId xmlns:a16="http://schemas.microsoft.com/office/drawing/2014/main" val="2266143194"/>
                  </a:ext>
                </a:extLst>
              </a:tr>
              <a:tr h="264052">
                <a:tc>
                  <a:txBody>
                    <a:bodyPr/>
                    <a:lstStyle/>
                    <a:p>
                      <a:pPr algn="l" fontAlgn="b"/>
                      <a:r>
                        <a:rPr lang="en-GB" sz="800" b="0" i="0" u="none" strike="noStrike" dirty="0">
                          <a:solidFill>
                            <a:schemeClr val="bg1"/>
                          </a:solidFill>
                          <a:effectLst/>
                          <a:latin typeface="Arial" panose="020B0604020202020204" pitchFamily="34" charset="0"/>
                          <a:cs typeface="Arial" panose="020B0604020202020204" pitchFamily="34" charset="0"/>
                        </a:rPr>
                        <a:t> Rushmoor</a:t>
                      </a:r>
                    </a:p>
                  </a:txBody>
                  <a:tcPr marL="34701" marR="6163" marT="6163" marB="0" anchor="ctr">
                    <a:lnL w="6350" cap="flat" cmpd="sng" algn="ctr">
                      <a:solidFill>
                        <a:schemeClr val="bg1"/>
                      </a:solidFill>
                      <a:prstDash val="solid"/>
                      <a:round/>
                      <a:headEnd type="none" w="med" len="med"/>
                      <a:tailEnd type="none" w="med" len="med"/>
                    </a:lnL>
                    <a:lnR w="6350" cap="flat" cmpd="sng" algn="ctr">
                      <a:solidFill>
                        <a:schemeClr val="accent2">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b"/>
                      <a:r>
                        <a:rPr lang="en-GB" sz="800" b="0" i="0" u="none" strike="noStrike" dirty="0">
                          <a:solidFill>
                            <a:srgbClr val="000000"/>
                          </a:solidFill>
                          <a:effectLst/>
                          <a:latin typeface="Arial" panose="020B0604020202020204" pitchFamily="34" charset="0"/>
                          <a:cs typeface="Arial" panose="020B0604020202020204" pitchFamily="34" charset="0"/>
                        </a:rPr>
                        <a:t>13</a:t>
                      </a:r>
                    </a:p>
                  </a:txBody>
                  <a:tcPr marL="58242" marR="58242" marT="58242" marB="58242" anchor="ctr">
                    <a:lnL w="6350" cap="flat" cmpd="sng" algn="ctr">
                      <a:solidFill>
                        <a:schemeClr val="accent2">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D57F"/>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DD680"/>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DD780"/>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2E784"/>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3BE7B"/>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EDF81"/>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CB579"/>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F78"/>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EDB80"/>
                    </a:solidFill>
                  </a:tcPr>
                </a:tc>
                <a:extLst>
                  <a:ext uri="{0D108BD9-81ED-4DB2-BD59-A6C34878D82A}">
                    <a16:rowId xmlns:a16="http://schemas.microsoft.com/office/drawing/2014/main" val="1543486736"/>
                  </a:ext>
                </a:extLst>
              </a:tr>
              <a:tr h="264052">
                <a:tc>
                  <a:txBody>
                    <a:bodyPr/>
                    <a:lstStyle/>
                    <a:p>
                      <a:pPr algn="l" fontAlgn="b"/>
                      <a:r>
                        <a:rPr lang="en-GB" sz="800" b="0" i="0" u="none" strike="noStrike" dirty="0">
                          <a:solidFill>
                            <a:schemeClr val="bg1"/>
                          </a:solidFill>
                          <a:effectLst/>
                          <a:latin typeface="Arial" panose="020B0604020202020204" pitchFamily="34" charset="0"/>
                          <a:cs typeface="Arial" panose="020B0604020202020204" pitchFamily="34" charset="0"/>
                        </a:rPr>
                        <a:t> Southampton</a:t>
                      </a:r>
                    </a:p>
                  </a:txBody>
                  <a:tcPr marL="34701" marR="6163" marT="6163" marB="0" anchor="ctr">
                    <a:lnL w="6350" cap="flat" cmpd="sng" algn="ctr">
                      <a:solidFill>
                        <a:schemeClr val="bg1"/>
                      </a:solidFill>
                      <a:prstDash val="solid"/>
                      <a:round/>
                      <a:headEnd type="none" w="med" len="med"/>
                      <a:tailEnd type="none" w="med" len="med"/>
                    </a:lnL>
                    <a:lnR w="6350" cap="flat" cmpd="sng" algn="ctr">
                      <a:solidFill>
                        <a:schemeClr val="accent2">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b"/>
                      <a:r>
                        <a:rPr lang="en-GB" sz="800" b="0" i="0" u="none" strike="noStrike" dirty="0">
                          <a:solidFill>
                            <a:srgbClr val="000000"/>
                          </a:solidFill>
                          <a:effectLst/>
                          <a:latin typeface="Arial" panose="020B0604020202020204" pitchFamily="34" charset="0"/>
                          <a:cs typeface="Arial" panose="020B0604020202020204" pitchFamily="34" charset="0"/>
                        </a:rPr>
                        <a:t>30</a:t>
                      </a:r>
                    </a:p>
                  </a:txBody>
                  <a:tcPr marL="58242" marR="58242" marT="58242" marB="58242" anchor="ctr">
                    <a:lnL w="6350" cap="flat" cmpd="sng" algn="ctr">
                      <a:solidFill>
                        <a:schemeClr val="accent2">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9F76"/>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DD47F"/>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3E884"/>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EEA83"/>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CE182"/>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DCE7E"/>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AB77"/>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1DE82"/>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6E984"/>
                    </a:solidFill>
                  </a:tcPr>
                </a:tc>
                <a:extLst>
                  <a:ext uri="{0D108BD9-81ED-4DB2-BD59-A6C34878D82A}">
                    <a16:rowId xmlns:a16="http://schemas.microsoft.com/office/drawing/2014/main" val="1045003280"/>
                  </a:ext>
                </a:extLst>
              </a:tr>
              <a:tr h="264052">
                <a:tc>
                  <a:txBody>
                    <a:bodyPr/>
                    <a:lstStyle/>
                    <a:p>
                      <a:pPr algn="l" fontAlgn="b"/>
                      <a:r>
                        <a:rPr lang="en-GB" sz="800" b="0" i="0" u="none" strike="noStrike" dirty="0">
                          <a:solidFill>
                            <a:schemeClr val="bg1"/>
                          </a:solidFill>
                          <a:effectLst/>
                          <a:latin typeface="Arial" panose="020B0604020202020204" pitchFamily="34" charset="0"/>
                          <a:cs typeface="Arial" panose="020B0604020202020204" pitchFamily="34" charset="0"/>
                        </a:rPr>
                        <a:t> Test Valley</a:t>
                      </a:r>
                    </a:p>
                  </a:txBody>
                  <a:tcPr marL="34701" marR="6163" marT="6163" marB="0" anchor="ctr">
                    <a:lnL w="6350" cap="flat" cmpd="sng" algn="ctr">
                      <a:solidFill>
                        <a:schemeClr val="bg1"/>
                      </a:solidFill>
                      <a:prstDash val="solid"/>
                      <a:round/>
                      <a:headEnd type="none" w="med" len="med"/>
                      <a:tailEnd type="none" w="med" len="med"/>
                    </a:lnL>
                    <a:lnR w="6350" cap="flat" cmpd="sng" algn="ctr">
                      <a:solidFill>
                        <a:schemeClr val="accent2">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accent2">
                        <a:lumMod val="75000"/>
                      </a:schemeClr>
                    </a:solidFill>
                  </a:tcPr>
                </a:tc>
                <a:tc>
                  <a:txBody>
                    <a:bodyPr/>
                    <a:lstStyle/>
                    <a:p>
                      <a:pPr algn="ctr" fontAlgn="b"/>
                      <a:r>
                        <a:rPr lang="en-GB" sz="800" b="0" i="0" u="none" strike="noStrike" dirty="0">
                          <a:solidFill>
                            <a:srgbClr val="000000"/>
                          </a:solidFill>
                          <a:effectLst/>
                          <a:latin typeface="Arial" panose="020B0604020202020204" pitchFamily="34" charset="0"/>
                          <a:cs typeface="Arial" panose="020B0604020202020204" pitchFamily="34" charset="0"/>
                        </a:rPr>
                        <a:t>19</a:t>
                      </a:r>
                    </a:p>
                  </a:txBody>
                  <a:tcPr marL="58242" marR="58242" marT="58242" marB="58242" anchor="ctr">
                    <a:lnL w="6350" cap="flat" cmpd="sng" algn="ctr">
                      <a:solidFill>
                        <a:schemeClr val="accent2">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E884"/>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ED880"/>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6E483"/>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EE582"/>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FDD82"/>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3E884"/>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EDC81"/>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EE282"/>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A9C74"/>
                    </a:solidFill>
                  </a:tcPr>
                </a:tc>
                <a:extLst>
                  <a:ext uri="{0D108BD9-81ED-4DB2-BD59-A6C34878D82A}">
                    <a16:rowId xmlns:a16="http://schemas.microsoft.com/office/drawing/2014/main" val="2594863543"/>
                  </a:ext>
                </a:extLst>
              </a:tr>
              <a:tr h="264052">
                <a:tc>
                  <a:txBody>
                    <a:bodyPr/>
                    <a:lstStyle/>
                    <a:p>
                      <a:pPr algn="l" fontAlgn="b"/>
                      <a:r>
                        <a:rPr lang="en-GB" sz="800" b="0" i="0" u="none" strike="noStrike" dirty="0">
                          <a:solidFill>
                            <a:schemeClr val="bg1"/>
                          </a:solidFill>
                          <a:effectLst/>
                          <a:latin typeface="Arial" panose="020B0604020202020204" pitchFamily="34" charset="0"/>
                          <a:cs typeface="Arial" panose="020B0604020202020204" pitchFamily="34" charset="0"/>
                        </a:rPr>
                        <a:t> Winchester</a:t>
                      </a:r>
                    </a:p>
                  </a:txBody>
                  <a:tcPr marL="34701" marR="6163" marT="6163" marB="0" anchor="ctr">
                    <a:lnL w="6350" cap="flat" cmpd="sng" algn="ctr">
                      <a:solidFill>
                        <a:schemeClr val="bg1"/>
                      </a:solidFill>
                      <a:prstDash val="solid"/>
                      <a:round/>
                      <a:headEnd type="none" w="med" len="med"/>
                      <a:tailEnd type="none" w="med" len="med"/>
                    </a:lnL>
                    <a:lnR w="6350" cap="flat" cmpd="sng" algn="ctr">
                      <a:solidFill>
                        <a:schemeClr val="accent2">
                          <a:lumMod val="50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accent2">
                          <a:lumMod val="50000"/>
                        </a:schemeClr>
                      </a:solidFill>
                      <a:prstDash val="solid"/>
                      <a:round/>
                      <a:headEnd type="none" w="med" len="med"/>
                      <a:tailEnd type="none" w="med" len="med"/>
                    </a:lnB>
                    <a:solidFill>
                      <a:schemeClr val="accent2">
                        <a:lumMod val="75000"/>
                      </a:schemeClr>
                    </a:solidFill>
                  </a:tcPr>
                </a:tc>
                <a:tc>
                  <a:txBody>
                    <a:bodyPr/>
                    <a:lstStyle/>
                    <a:p>
                      <a:pPr algn="ctr" fontAlgn="b"/>
                      <a:r>
                        <a:rPr lang="en-GB" sz="800" b="0" i="0" u="none" strike="noStrike" dirty="0">
                          <a:effectLst/>
                          <a:latin typeface="Arial" panose="020B0604020202020204" pitchFamily="34" charset="0"/>
                          <a:cs typeface="Arial" panose="020B0604020202020204" pitchFamily="34" charset="0"/>
                        </a:rPr>
                        <a:t>13</a:t>
                      </a:r>
                    </a:p>
                  </a:txBody>
                  <a:tcPr marL="58242" marR="58242" marT="58242" marB="58242" anchor="ctr">
                    <a:lnL w="6350" cap="flat" cmpd="sng" algn="ctr">
                      <a:solidFill>
                        <a:schemeClr val="accent2">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4D57F"/>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ED980"/>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1E784"/>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AEA84"/>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BAD780"/>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C2DA81"/>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DD780"/>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EE382"/>
                    </a:solidFill>
                  </a:tcPr>
                </a:tc>
                <a:tc>
                  <a:txBody>
                    <a:bodyPr/>
                    <a:lstStyle/>
                    <a:p>
                      <a:pPr algn="ctr" fontAlgn="b"/>
                      <a:endParaRPr lang="en-GB" sz="1000" b="0" i="0" u="none" strike="noStrike" dirty="0">
                        <a:effectLst/>
                        <a:latin typeface="Arial" panose="020B0604020202020204" pitchFamily="34" charset="0"/>
                        <a:cs typeface="Arial" panose="020B0604020202020204" pitchFamily="34" charset="0"/>
                      </a:endParaRPr>
                    </a:p>
                  </a:txBody>
                  <a:tcPr marL="58242" marR="58242" marT="58242" marB="58242"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BB179"/>
                    </a:solidFill>
                  </a:tcPr>
                </a:tc>
                <a:extLst>
                  <a:ext uri="{0D108BD9-81ED-4DB2-BD59-A6C34878D82A}">
                    <a16:rowId xmlns:a16="http://schemas.microsoft.com/office/drawing/2014/main" val="3305610713"/>
                  </a:ext>
                </a:extLst>
              </a:tr>
            </a:tbl>
          </a:graphicData>
        </a:graphic>
      </p:graphicFrame>
      <p:sp>
        <p:nvSpPr>
          <p:cNvPr id="14" name="Title 13">
            <a:extLst>
              <a:ext uri="{FF2B5EF4-FFF2-40B4-BE49-F238E27FC236}">
                <a16:creationId xmlns:a16="http://schemas.microsoft.com/office/drawing/2014/main" id="{2514E661-2D56-B241-B8F3-A9D4011C7D69}"/>
              </a:ext>
            </a:extLst>
          </p:cNvPr>
          <p:cNvSpPr>
            <a:spLocks noGrp="1"/>
          </p:cNvSpPr>
          <p:nvPr>
            <p:ph type="title"/>
          </p:nvPr>
        </p:nvSpPr>
        <p:spPr>
          <a:xfrm>
            <a:off x="444948" y="322317"/>
            <a:ext cx="9295737" cy="797592"/>
          </a:xfrm>
          <a:ln>
            <a:noFill/>
          </a:ln>
        </p:spPr>
        <p:txBody>
          <a:bodyPr>
            <a:normAutofit/>
          </a:bodyPr>
          <a:lstStyle/>
          <a:p>
            <a:r>
              <a:rPr lang="en-US" sz="4000" b="1" dirty="0">
                <a:solidFill>
                  <a:schemeClr val="accent2">
                    <a:lumMod val="50000"/>
                  </a:schemeClr>
                </a:solidFill>
              </a:rPr>
              <a:t>Deprivation &amp; Regional Inequalities</a:t>
            </a:r>
          </a:p>
        </p:txBody>
      </p:sp>
    </p:spTree>
    <p:extLst>
      <p:ext uri="{BB962C8B-B14F-4D97-AF65-F5344CB8AC3E}">
        <p14:creationId xmlns:p14="http://schemas.microsoft.com/office/powerpoint/2010/main" val="4219950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title=" .">
            <a:extLst>
              <a:ext uri="{FF2B5EF4-FFF2-40B4-BE49-F238E27FC236}">
                <a16:creationId xmlns:a16="http://schemas.microsoft.com/office/drawing/2014/main" id="{D33A3C7E-A7D7-A64E-A99A-80F58EA56E11}"/>
              </a:ext>
            </a:extLst>
          </p:cNvPr>
          <p:cNvPicPr>
            <a:picLocks noChangeAspect="1"/>
          </p:cNvPicPr>
          <p:nvPr/>
        </p:nvPicPr>
        <p:blipFill rotWithShape="1">
          <a:blip r:embed="rId3"/>
          <a:srcRect l="1" t="6101" r="10000" b="3503"/>
          <a:stretch/>
        </p:blipFill>
        <p:spPr>
          <a:xfrm>
            <a:off x="154983" y="356461"/>
            <a:ext cx="10972800" cy="6199322"/>
          </a:xfrm>
          <a:prstGeom prst="rect">
            <a:avLst/>
          </a:prstGeom>
        </p:spPr>
      </p:pic>
      <p:sp>
        <p:nvSpPr>
          <p:cNvPr id="12" name="Rectangle 11" descr=" " title=" .">
            <a:extLst>
              <a:ext uri="{FF2B5EF4-FFF2-40B4-BE49-F238E27FC236}">
                <a16:creationId xmlns:a16="http://schemas.microsoft.com/office/drawing/2014/main" id="{FE1A7DB6-440F-C04A-A8B1-775705C76803}"/>
              </a:ext>
            </a:extLst>
          </p:cNvPr>
          <p:cNvSpPr/>
          <p:nvPr/>
        </p:nvSpPr>
        <p:spPr>
          <a:xfrm>
            <a:off x="7849706" y="4987662"/>
            <a:ext cx="3231582" cy="149063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title=" .">
            <a:extLst>
              <a:ext uri="{FF2B5EF4-FFF2-40B4-BE49-F238E27FC236}">
                <a16:creationId xmlns:a16="http://schemas.microsoft.com/office/drawing/2014/main" id="{55CABCD5-68DC-FA42-A9CB-FACEC65FE6C1}"/>
              </a:ext>
            </a:extLst>
          </p:cNvPr>
          <p:cNvSpPr/>
          <p:nvPr/>
        </p:nvSpPr>
        <p:spPr>
          <a:xfrm>
            <a:off x="8497778" y="3485510"/>
            <a:ext cx="2691998" cy="100899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title=". ">
            <a:extLst>
              <a:ext uri="{FF2B5EF4-FFF2-40B4-BE49-F238E27FC236}">
                <a16:creationId xmlns:a16="http://schemas.microsoft.com/office/drawing/2014/main" id="{7C6E1491-CA11-F04C-8D35-CA377B82C9DE}"/>
              </a:ext>
            </a:extLst>
          </p:cNvPr>
          <p:cNvSpPr/>
          <p:nvPr/>
        </p:nvSpPr>
        <p:spPr>
          <a:xfrm>
            <a:off x="8014702" y="1515779"/>
            <a:ext cx="2756620" cy="118092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title=" . ">
            <a:extLst>
              <a:ext uri="{FF2B5EF4-FFF2-40B4-BE49-F238E27FC236}">
                <a16:creationId xmlns:a16="http://schemas.microsoft.com/office/drawing/2014/main" id="{C47F5BEA-70CF-E444-B671-BBB8F6399CB6}"/>
              </a:ext>
            </a:extLst>
          </p:cNvPr>
          <p:cNvSpPr/>
          <p:nvPr/>
        </p:nvSpPr>
        <p:spPr>
          <a:xfrm>
            <a:off x="4064278" y="4987662"/>
            <a:ext cx="3452400" cy="1521626"/>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descr=" " title="  .">
            <a:extLst>
              <a:ext uri="{FF2B5EF4-FFF2-40B4-BE49-F238E27FC236}">
                <a16:creationId xmlns:a16="http://schemas.microsoft.com/office/drawing/2014/main" id="{946F784E-A18F-2546-9DFE-BD5162546B4F}"/>
              </a:ext>
            </a:extLst>
          </p:cNvPr>
          <p:cNvSpPr/>
          <p:nvPr/>
        </p:nvSpPr>
        <p:spPr>
          <a:xfrm>
            <a:off x="4470812" y="414681"/>
            <a:ext cx="2627412" cy="6857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 " title=" .">
            <a:extLst>
              <a:ext uri="{FF2B5EF4-FFF2-40B4-BE49-F238E27FC236}">
                <a16:creationId xmlns:a16="http://schemas.microsoft.com/office/drawing/2014/main" id="{8061961E-56F5-0A43-B66D-E36AFFF039F0}"/>
              </a:ext>
            </a:extLst>
          </p:cNvPr>
          <p:cNvSpPr/>
          <p:nvPr/>
        </p:nvSpPr>
        <p:spPr>
          <a:xfrm>
            <a:off x="387458" y="1518834"/>
            <a:ext cx="3254644" cy="43240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3">
            <a:extLst>
              <a:ext uri="{FF2B5EF4-FFF2-40B4-BE49-F238E27FC236}">
                <a16:creationId xmlns:a16="http://schemas.microsoft.com/office/drawing/2014/main" id="{94AF78D0-E11C-C349-B477-36769E6DF739}"/>
              </a:ext>
            </a:extLst>
          </p:cNvPr>
          <p:cNvSpPr>
            <a:spLocks noGrp="1"/>
          </p:cNvSpPr>
          <p:nvPr>
            <p:ph type="title"/>
          </p:nvPr>
        </p:nvSpPr>
        <p:spPr>
          <a:xfrm>
            <a:off x="305464" y="291320"/>
            <a:ext cx="3770590" cy="797592"/>
          </a:xfrm>
          <a:solidFill>
            <a:schemeClr val="bg1"/>
          </a:solidFill>
          <a:ln>
            <a:noFill/>
          </a:ln>
        </p:spPr>
        <p:txBody>
          <a:bodyPr>
            <a:normAutofit/>
          </a:bodyPr>
          <a:lstStyle/>
          <a:p>
            <a:r>
              <a:rPr lang="en-US" sz="4000" b="1" dirty="0">
                <a:solidFill>
                  <a:schemeClr val="accent2">
                    <a:lumMod val="50000"/>
                  </a:schemeClr>
                </a:solidFill>
              </a:rPr>
              <a:t>Southampton</a:t>
            </a:r>
          </a:p>
        </p:txBody>
      </p:sp>
    </p:spTree>
    <p:extLst>
      <p:ext uri="{BB962C8B-B14F-4D97-AF65-F5344CB8AC3E}">
        <p14:creationId xmlns:p14="http://schemas.microsoft.com/office/powerpoint/2010/main" val="39444046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overnment direction and expectation 2020/21:&#10;Confidence, Public Safety/Health, 20% reduction in crime; Improved outcomes; 20,000 officers; Wellbeing covenant (our commitment)&#10;2020-2021 context: &#10;Coronavirus; officer uplift; Police and Crime Plan / six areas of focus." title="In our minds as we look ahead in 2021">
            <a:extLst>
              <a:ext uri="{FF2B5EF4-FFF2-40B4-BE49-F238E27FC236}">
                <a16:creationId xmlns:a16="http://schemas.microsoft.com/office/drawing/2014/main" id="{32BB7046-5751-3F46-9412-E4EF4B244A73}"/>
              </a:ext>
            </a:extLst>
          </p:cNvPr>
          <p:cNvPicPr>
            <a:picLocks noChangeAspect="1"/>
          </p:cNvPicPr>
          <p:nvPr/>
        </p:nvPicPr>
        <p:blipFill>
          <a:blip r:embed="rId3"/>
          <a:srcRect/>
          <a:stretch/>
        </p:blipFill>
        <p:spPr>
          <a:xfrm>
            <a:off x="0" y="-343"/>
            <a:ext cx="12191998" cy="6860769"/>
          </a:xfrm>
          <a:prstGeom prst="rect">
            <a:avLst/>
          </a:prstGeom>
        </p:spPr>
      </p:pic>
    </p:spTree>
    <p:extLst>
      <p:ext uri="{BB962C8B-B14F-4D97-AF65-F5344CB8AC3E}">
        <p14:creationId xmlns:p14="http://schemas.microsoft.com/office/powerpoint/2010/main" val="4031252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 " title="Observations and questions">
            <a:extLst>
              <a:ext uri="{FF2B5EF4-FFF2-40B4-BE49-F238E27FC236}">
                <a16:creationId xmlns:a16="http://schemas.microsoft.com/office/drawing/2014/main" id="{32BB7046-5751-3F46-9412-E4EF4B244A73}"/>
              </a:ext>
            </a:extLst>
          </p:cNvPr>
          <p:cNvPicPr>
            <a:picLocks noChangeAspect="1"/>
          </p:cNvPicPr>
          <p:nvPr/>
        </p:nvPicPr>
        <p:blipFill>
          <a:blip r:embed="rId3"/>
          <a:srcRect/>
          <a:stretch/>
        </p:blipFill>
        <p:spPr>
          <a:xfrm>
            <a:off x="1" y="-343"/>
            <a:ext cx="12191996" cy="6860768"/>
          </a:xfrm>
          <a:prstGeom prst="rect">
            <a:avLst/>
          </a:prstGeom>
        </p:spPr>
      </p:pic>
    </p:spTree>
    <p:extLst>
      <p:ext uri="{BB962C8B-B14F-4D97-AF65-F5344CB8AC3E}">
        <p14:creationId xmlns:p14="http://schemas.microsoft.com/office/powerpoint/2010/main" val="68244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Year 1 156 extra officers; year 2 146 extra officers; year 3 ??? extra officers; continuous replacement of officers that retire/choose to leave policing.&#10;In 2020 a total of 366 officers joined our ranks; We are now deliberately ahead of our Uplift recruitment target; In 2021 we are planning for 441 officers to join our ranks. &#10;To achieve this we have to recruit&#10;the highest number of officers the&#10;force has ever brought in.&#10;We have also changed the way we do training, entering into partnership with academia as part of a new national approach called the PEQF." title="Officer Uplift - the numbers">
            <a:extLst>
              <a:ext uri="{FF2B5EF4-FFF2-40B4-BE49-F238E27FC236}">
                <a16:creationId xmlns:a16="http://schemas.microsoft.com/office/drawing/2014/main" id="{32BB7046-5751-3F46-9412-E4EF4B244A73}"/>
              </a:ext>
            </a:extLst>
          </p:cNvPr>
          <p:cNvPicPr>
            <a:picLocks noChangeAspect="1"/>
          </p:cNvPicPr>
          <p:nvPr/>
        </p:nvPicPr>
        <p:blipFill>
          <a:blip r:embed="rId3"/>
          <a:srcRect/>
          <a:stretch/>
        </p:blipFill>
        <p:spPr>
          <a:xfrm>
            <a:off x="2" y="-343"/>
            <a:ext cx="12191994" cy="6860767"/>
          </a:xfrm>
          <a:prstGeom prst="rect">
            <a:avLst/>
          </a:prstGeom>
        </p:spPr>
      </p:pic>
    </p:spTree>
    <p:extLst>
      <p:ext uri="{BB962C8B-B14F-4D97-AF65-F5344CB8AC3E}">
        <p14:creationId xmlns:p14="http://schemas.microsoft.com/office/powerpoint/2010/main" val="4166872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eeks 1-10 At training campus and&#10;one week annual leave&#10;Week 11 Posted to command&#10;Weeks 11-30 47 duty days with tutor / 40 study days&#10;Weeks 30-48 35.5 days with shift / 36.5 study days&#10;Independently deployable at 48 weeks Ongoing training - DHEP 2 years, PCDA 3 years&#10;Student officers work the same shift pattern as tutor/shift" title="Student officers training timeline">
            <a:extLst>
              <a:ext uri="{FF2B5EF4-FFF2-40B4-BE49-F238E27FC236}">
                <a16:creationId xmlns:a16="http://schemas.microsoft.com/office/drawing/2014/main" id="{72D4CD21-575C-1B4A-B032-0764485124A6}"/>
              </a:ext>
            </a:extLst>
          </p:cNvPr>
          <p:cNvPicPr>
            <a:picLocks noChangeAspect="1"/>
          </p:cNvPicPr>
          <p:nvPr/>
        </p:nvPicPr>
        <p:blipFill>
          <a:blip r:embed="rId3"/>
          <a:srcRect/>
          <a:stretch/>
        </p:blipFill>
        <p:spPr>
          <a:xfrm>
            <a:off x="0" y="-2771"/>
            <a:ext cx="12192000" cy="6860770"/>
          </a:xfrm>
          <a:prstGeom prst="rect">
            <a:avLst/>
          </a:prstGeom>
        </p:spPr>
      </p:pic>
    </p:spTree>
    <p:extLst>
      <p:ext uri="{BB962C8B-B14F-4D97-AF65-F5344CB8AC3E}">
        <p14:creationId xmlns:p14="http://schemas.microsoft.com/office/powerpoint/2010/main" val="21473024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dvertising recruitment image" title="We value difference. Join Hampshire Police">
            <a:extLst>
              <a:ext uri="{FF2B5EF4-FFF2-40B4-BE49-F238E27FC236}">
                <a16:creationId xmlns:a16="http://schemas.microsoft.com/office/drawing/2014/main" id="{32BB7046-5751-3F46-9412-E4EF4B244A73}"/>
              </a:ext>
            </a:extLst>
          </p:cNvPr>
          <p:cNvPicPr>
            <a:picLocks noChangeAspect="1"/>
          </p:cNvPicPr>
          <p:nvPr/>
        </p:nvPicPr>
        <p:blipFill>
          <a:blip r:embed="rId3"/>
          <a:srcRect/>
          <a:stretch/>
        </p:blipFill>
        <p:spPr>
          <a:xfrm>
            <a:off x="2" y="-343"/>
            <a:ext cx="12191994" cy="6860768"/>
          </a:xfrm>
          <a:prstGeom prst="rect">
            <a:avLst/>
          </a:prstGeom>
        </p:spPr>
      </p:pic>
    </p:spTree>
    <p:extLst>
      <p:ext uri="{BB962C8B-B14F-4D97-AF65-F5344CB8AC3E}">
        <p14:creationId xmlns:p14="http://schemas.microsoft.com/office/powerpoint/2010/main" val="1237883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 of the UK, and map of Hampshire and the Isle of Wight" title="Keeping Hampshire &amp; the Isle of Wight safer requires an effective policing network. Local, regional, national and internation.">
            <a:extLst>
              <a:ext uri="{FF2B5EF4-FFF2-40B4-BE49-F238E27FC236}">
                <a16:creationId xmlns:a16="http://schemas.microsoft.com/office/drawing/2014/main" id="{32BB7046-5751-3F46-9412-E4EF4B244A73}"/>
              </a:ext>
            </a:extLst>
          </p:cNvPr>
          <p:cNvPicPr>
            <a:picLocks noChangeAspect="1"/>
          </p:cNvPicPr>
          <p:nvPr/>
        </p:nvPicPr>
        <p:blipFill>
          <a:blip r:embed="rId3"/>
          <a:srcRect/>
          <a:stretch/>
        </p:blipFill>
        <p:spPr>
          <a:xfrm>
            <a:off x="1" y="-2771"/>
            <a:ext cx="12191998" cy="6860770"/>
          </a:xfrm>
          <a:prstGeom prst="rect">
            <a:avLst/>
          </a:prstGeom>
        </p:spPr>
      </p:pic>
    </p:spTree>
    <p:extLst>
      <p:ext uri="{BB962C8B-B14F-4D97-AF65-F5344CB8AC3E}">
        <p14:creationId xmlns:p14="http://schemas.microsoft.com/office/powerpoint/2010/main" val="41847088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verse teams perform better: According to the Harvard Business Review, teams who are cognitively diverse solve problems faster than teams who are cognitively similar. Diversity encourages individuals to feel comfortable sharing their ideas and perspectives on situations.&#10;November 2020: 12.31% BAME diversity of new officers." title="A diverse workforce, that is inclusive of all">
            <a:extLst>
              <a:ext uri="{FF2B5EF4-FFF2-40B4-BE49-F238E27FC236}">
                <a16:creationId xmlns:a16="http://schemas.microsoft.com/office/drawing/2014/main" id="{32BB7046-5751-3F46-9412-E4EF4B244A73}"/>
              </a:ext>
            </a:extLst>
          </p:cNvPr>
          <p:cNvPicPr>
            <a:picLocks noChangeAspect="1"/>
          </p:cNvPicPr>
          <p:nvPr/>
        </p:nvPicPr>
        <p:blipFill>
          <a:blip r:embed="rId3"/>
          <a:srcRect/>
          <a:stretch/>
        </p:blipFill>
        <p:spPr>
          <a:xfrm>
            <a:off x="2" y="-343"/>
            <a:ext cx="12191993" cy="6860766"/>
          </a:xfrm>
          <a:prstGeom prst="rect">
            <a:avLst/>
          </a:prstGeom>
        </p:spPr>
      </p:pic>
    </p:spTree>
    <p:extLst>
      <p:ext uri="{BB962C8B-B14F-4D97-AF65-F5344CB8AC3E}">
        <p14:creationId xmlns:p14="http://schemas.microsoft.com/office/powerpoint/2010/main" val="2239468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RGANISATIONAL JUSTICE&#10;• Recruitment&#10;• Probation Phase&#10;• Promotion and Specialist Opportunities&#10;• PSD investigations&#10;&#10;PROCEDURAL JUSTICE&#10;• Application of Street Enforcements&#10;• Decision making, Arrest, Remand,&#10;OOCD, Charge&#10;&#10;DIGITAL BEAT&#10;• Positive early engagement&#10;• Comms team alignment&#10;• Local engagement plans" title="Maintaining confidence and legitimacy">
            <a:extLst>
              <a:ext uri="{FF2B5EF4-FFF2-40B4-BE49-F238E27FC236}">
                <a16:creationId xmlns:a16="http://schemas.microsoft.com/office/drawing/2014/main" id="{72D4CD21-575C-1B4A-B032-0764485124A6}"/>
              </a:ext>
            </a:extLst>
          </p:cNvPr>
          <p:cNvPicPr>
            <a:picLocks noChangeAspect="1"/>
          </p:cNvPicPr>
          <p:nvPr/>
        </p:nvPicPr>
        <p:blipFill>
          <a:blip r:embed="rId3"/>
          <a:srcRect/>
          <a:stretch/>
        </p:blipFill>
        <p:spPr>
          <a:xfrm>
            <a:off x="1" y="-1383"/>
            <a:ext cx="12189531" cy="6859382"/>
          </a:xfrm>
          <a:prstGeom prst="rect">
            <a:avLst/>
          </a:prstGeom>
        </p:spPr>
      </p:pic>
    </p:spTree>
    <p:extLst>
      <p:ext uri="{BB962C8B-B14F-4D97-AF65-F5344CB8AC3E}">
        <p14:creationId xmlns:p14="http://schemas.microsoft.com/office/powerpoint/2010/main" val="30510617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ECIALIST SUPPORT&#10;&#10;SUPPORT SERVICES&#10;&#10;ANNUAL AND REGULAR CHECK-IN’S&#10;&#10;PROACTIVE/ PREVENTATIVE SERVICES&#10;&#10;FOUNDATION/ ORGANISATIONAL INFRASTRUCTURE&#10;&#10;PCC support and funding has been a crucial enabler&#10;" title="Looking after our people">
            <a:extLst>
              <a:ext uri="{FF2B5EF4-FFF2-40B4-BE49-F238E27FC236}">
                <a16:creationId xmlns:a16="http://schemas.microsoft.com/office/drawing/2014/main" id="{72D4CD21-575C-1B4A-B032-0764485124A6}"/>
              </a:ext>
            </a:extLst>
          </p:cNvPr>
          <p:cNvPicPr>
            <a:picLocks noChangeAspect="1"/>
          </p:cNvPicPr>
          <p:nvPr/>
        </p:nvPicPr>
        <p:blipFill>
          <a:blip r:embed="rId3"/>
          <a:srcRect/>
          <a:stretch/>
        </p:blipFill>
        <p:spPr>
          <a:xfrm>
            <a:off x="0" y="-1383"/>
            <a:ext cx="12189533" cy="6859382"/>
          </a:xfrm>
          <a:prstGeom prst="rect">
            <a:avLst/>
          </a:prstGeom>
        </p:spPr>
      </p:pic>
    </p:spTree>
    <p:extLst>
      <p:ext uri="{BB962C8B-B14F-4D97-AF65-F5344CB8AC3E}">
        <p14:creationId xmlns:p14="http://schemas.microsoft.com/office/powerpoint/2010/main" val="22591319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omparison sickness data &#10;Area / Officers / Staff&#10;Hampshire 4.43% 4.60%&#10;Average for all forces 4.40% 4.60%&#10;&#10;Hampshire is ranked 21st of 43&#10;forces for officer sickness, and&#10;25th of 43 for police staff.&#10;&#10;COVID 19 Police Sickness rates&#10;Weekly Sickness Stats 29 Dec - 05 Jan&#10;Hampshire average 4.72%&#10;National average 7.8%&#10;&#10;A number of our wellbeing programmes are ground breaking.&#10;Sustained investment from the OPCC has been crucial.&#10;&#10;Our force sickness rates during the COVID-19 pandemic are some of the best in the country." title="Wellbeing in practice">
            <a:extLst>
              <a:ext uri="{FF2B5EF4-FFF2-40B4-BE49-F238E27FC236}">
                <a16:creationId xmlns:a16="http://schemas.microsoft.com/office/drawing/2014/main" id="{7A0874E0-E90F-B94C-A49F-9F5EE9103378}"/>
              </a:ext>
            </a:extLst>
          </p:cNvPr>
          <p:cNvPicPr>
            <a:picLocks noChangeAspect="1"/>
          </p:cNvPicPr>
          <p:nvPr/>
        </p:nvPicPr>
        <p:blipFill>
          <a:blip r:embed="rId3"/>
          <a:stretch>
            <a:fillRect/>
          </a:stretch>
        </p:blipFill>
        <p:spPr>
          <a:xfrm>
            <a:off x="2462" y="0"/>
            <a:ext cx="12187076" cy="6858000"/>
          </a:xfrm>
          <a:prstGeom prst="rect">
            <a:avLst/>
          </a:prstGeom>
        </p:spPr>
      </p:pic>
      <p:graphicFrame>
        <p:nvGraphicFramePr>
          <p:cNvPr id="8" name="Content Placeholder 7" title="Pychological screening programme questionnaires and referrals"/>
          <p:cNvGraphicFramePr>
            <a:graphicFrameLocks noGrp="1"/>
          </p:cNvGraphicFramePr>
          <p:nvPr>
            <p:ph idx="1"/>
            <p:extLst>
              <p:ext uri="{D42A27DB-BD31-4B8C-83A1-F6EECF244321}">
                <p14:modId xmlns:p14="http://schemas.microsoft.com/office/powerpoint/2010/main" val="2575462608"/>
              </p:ext>
            </p:extLst>
          </p:nvPr>
        </p:nvGraphicFramePr>
        <p:xfrm>
          <a:off x="3688596" y="5387728"/>
          <a:ext cx="7485681" cy="1121561"/>
        </p:xfrm>
        <a:graphic>
          <a:graphicData uri="http://schemas.openxmlformats.org/drawingml/2006/table">
            <a:tbl>
              <a:tblPr firstRow="1" bandRow="1">
                <a:tableStyleId>{21E4AEA4-8DFA-4A89-87EB-49C32662AFE0}</a:tableStyleId>
              </a:tblPr>
              <a:tblGrid>
                <a:gridCol w="4241885">
                  <a:extLst>
                    <a:ext uri="{9D8B030D-6E8A-4147-A177-3AD203B41FA5}">
                      <a16:colId xmlns:a16="http://schemas.microsoft.com/office/drawing/2014/main" val="45528786"/>
                    </a:ext>
                  </a:extLst>
                </a:gridCol>
                <a:gridCol w="1604075">
                  <a:extLst>
                    <a:ext uri="{9D8B030D-6E8A-4147-A177-3AD203B41FA5}">
                      <a16:colId xmlns:a16="http://schemas.microsoft.com/office/drawing/2014/main" val="1105826196"/>
                    </a:ext>
                  </a:extLst>
                </a:gridCol>
                <a:gridCol w="1639721">
                  <a:extLst>
                    <a:ext uri="{9D8B030D-6E8A-4147-A177-3AD203B41FA5}">
                      <a16:colId xmlns:a16="http://schemas.microsoft.com/office/drawing/2014/main" val="1305680239"/>
                    </a:ext>
                  </a:extLst>
                </a:gridCol>
              </a:tblGrid>
              <a:tr h="305578">
                <a:tc>
                  <a:txBody>
                    <a:bodyPr/>
                    <a:lstStyle/>
                    <a:p>
                      <a:endParaRPr lang="en-GB" sz="1200" dirty="0">
                        <a:latin typeface="+mn-lt"/>
                      </a:endParaRPr>
                    </a:p>
                  </a:txBody>
                  <a:tcPr>
                    <a:solidFill>
                      <a:schemeClr val="accent5"/>
                    </a:solidFill>
                  </a:tcPr>
                </a:tc>
                <a:tc>
                  <a:txBody>
                    <a:bodyPr/>
                    <a:lstStyle/>
                    <a:p>
                      <a:pPr algn="ctr"/>
                      <a:r>
                        <a:rPr lang="en-GB" sz="1200" dirty="0">
                          <a:latin typeface="+mn-lt"/>
                        </a:rPr>
                        <a:t>2019</a:t>
                      </a:r>
                    </a:p>
                  </a:txBody>
                  <a:tcPr>
                    <a:solidFill>
                      <a:schemeClr val="accent5"/>
                    </a:solidFill>
                  </a:tcPr>
                </a:tc>
                <a:tc>
                  <a:txBody>
                    <a:bodyPr/>
                    <a:lstStyle/>
                    <a:p>
                      <a:pPr algn="ctr"/>
                      <a:r>
                        <a:rPr lang="en-GB" sz="1200" dirty="0">
                          <a:latin typeface="+mn-lt"/>
                        </a:rPr>
                        <a:t>2020</a:t>
                      </a:r>
                    </a:p>
                  </a:txBody>
                  <a:tcPr>
                    <a:solidFill>
                      <a:schemeClr val="accent5"/>
                    </a:solidFill>
                  </a:tcPr>
                </a:tc>
                <a:extLst>
                  <a:ext uri="{0D108BD9-81ED-4DB2-BD59-A6C34878D82A}">
                    <a16:rowId xmlns:a16="http://schemas.microsoft.com/office/drawing/2014/main" val="2220429255"/>
                  </a:ext>
                </a:extLst>
              </a:tr>
              <a:tr h="305578">
                <a:tc>
                  <a:txBody>
                    <a:bodyPr/>
                    <a:lstStyle/>
                    <a:p>
                      <a:r>
                        <a:rPr lang="en-GB" sz="1200" dirty="0">
                          <a:latin typeface="+mn-lt"/>
                        </a:rPr>
                        <a:t>Questionnaires</a:t>
                      </a:r>
                      <a:r>
                        <a:rPr lang="en-GB" sz="1200" baseline="0" dirty="0">
                          <a:latin typeface="+mn-lt"/>
                        </a:rPr>
                        <a:t> c</a:t>
                      </a:r>
                      <a:r>
                        <a:rPr lang="en-GB" sz="1200" dirty="0">
                          <a:latin typeface="+mn-lt"/>
                        </a:rPr>
                        <a:t>ompleted</a:t>
                      </a:r>
                    </a:p>
                  </a:txBody>
                  <a:tcPr/>
                </a:tc>
                <a:tc>
                  <a:txBody>
                    <a:bodyPr/>
                    <a:lstStyle/>
                    <a:p>
                      <a:pPr algn="ctr"/>
                      <a:r>
                        <a:rPr lang="en-GB" sz="1200" dirty="0">
                          <a:latin typeface="+mn-lt"/>
                        </a:rPr>
                        <a:t>1097</a:t>
                      </a:r>
                    </a:p>
                  </a:txBody>
                  <a:tcPr/>
                </a:tc>
                <a:tc>
                  <a:txBody>
                    <a:bodyPr/>
                    <a:lstStyle/>
                    <a:p>
                      <a:pPr algn="ctr"/>
                      <a:r>
                        <a:rPr lang="en-GB" sz="1200" dirty="0">
                          <a:latin typeface="+mn-lt"/>
                        </a:rPr>
                        <a:t>2470</a:t>
                      </a:r>
                    </a:p>
                  </a:txBody>
                  <a:tcPr/>
                </a:tc>
                <a:extLst>
                  <a:ext uri="{0D108BD9-81ED-4DB2-BD59-A6C34878D82A}">
                    <a16:rowId xmlns:a16="http://schemas.microsoft.com/office/drawing/2014/main" val="197992492"/>
                  </a:ext>
                </a:extLst>
              </a:tr>
              <a:tr h="510405">
                <a:tc>
                  <a:txBody>
                    <a:bodyPr/>
                    <a:lstStyle/>
                    <a:p>
                      <a:r>
                        <a:rPr lang="en-GB" sz="1200" dirty="0">
                          <a:latin typeface="+mn-lt"/>
                        </a:rPr>
                        <a:t>Referrals</a:t>
                      </a:r>
                      <a:r>
                        <a:rPr lang="en-GB" sz="1200" baseline="0" dirty="0">
                          <a:latin typeface="+mn-lt"/>
                        </a:rPr>
                        <a:t> for trauma therapy (following review, OH appointments, Psychological assessment)</a:t>
                      </a:r>
                      <a:endParaRPr lang="en-GB" sz="1200" dirty="0">
                        <a:latin typeface="+mn-lt"/>
                      </a:endParaRPr>
                    </a:p>
                  </a:txBody>
                  <a:tcPr/>
                </a:tc>
                <a:tc>
                  <a:txBody>
                    <a:bodyPr/>
                    <a:lstStyle/>
                    <a:p>
                      <a:pPr algn="ctr"/>
                      <a:r>
                        <a:rPr lang="en-GB" sz="1200" dirty="0">
                          <a:latin typeface="+mn-lt"/>
                        </a:rPr>
                        <a:t>47</a:t>
                      </a:r>
                    </a:p>
                  </a:txBody>
                  <a:tcPr/>
                </a:tc>
                <a:tc>
                  <a:txBody>
                    <a:bodyPr/>
                    <a:lstStyle/>
                    <a:p>
                      <a:pPr algn="ctr"/>
                      <a:r>
                        <a:rPr lang="en-GB" sz="1200" dirty="0">
                          <a:latin typeface="+mn-lt"/>
                        </a:rPr>
                        <a:t>72</a:t>
                      </a:r>
                    </a:p>
                  </a:txBody>
                  <a:tcPr/>
                </a:tc>
                <a:extLst>
                  <a:ext uri="{0D108BD9-81ED-4DB2-BD59-A6C34878D82A}">
                    <a16:rowId xmlns:a16="http://schemas.microsoft.com/office/drawing/2014/main" val="3896204147"/>
                  </a:ext>
                </a:extLst>
              </a:tr>
            </a:tbl>
          </a:graphicData>
        </a:graphic>
      </p:graphicFrame>
      <p:sp>
        <p:nvSpPr>
          <p:cNvPr id="15" name="Rectangle 14">
            <a:extLst>
              <a:ext uri="{FF2B5EF4-FFF2-40B4-BE49-F238E27FC236}">
                <a16:creationId xmlns:a16="http://schemas.microsoft.com/office/drawing/2014/main" id="{0E46C83C-850D-9E47-A74E-05843775DE0F}"/>
              </a:ext>
            </a:extLst>
          </p:cNvPr>
          <p:cNvSpPr/>
          <p:nvPr/>
        </p:nvSpPr>
        <p:spPr>
          <a:xfrm>
            <a:off x="3695085" y="4757981"/>
            <a:ext cx="7479193" cy="495945"/>
          </a:xfrm>
          <a:prstGeom prst="rect">
            <a:avLst/>
          </a:prstGeom>
          <a:solidFill>
            <a:schemeClr val="tx2">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08000" rtlCol="0" anchor="t"/>
          <a:lstStyle/>
          <a:p>
            <a:pPr>
              <a:spcAft>
                <a:spcPts val="600"/>
              </a:spcAft>
            </a:pPr>
            <a:r>
              <a:rPr lang="en-GB" sz="1560" dirty="0">
                <a:solidFill>
                  <a:schemeClr val="bg1"/>
                </a:solidFill>
              </a:rPr>
              <a:t>Extended to include all roles that have been identified through risk assessments</a:t>
            </a:r>
          </a:p>
          <a:p>
            <a:pPr marL="285750" indent="-285750">
              <a:buFont typeface="Arial" panose="020B0604020202020204" pitchFamily="34" charset="0"/>
              <a:buChar char="•"/>
            </a:pPr>
            <a:endParaRPr lang="en-GB" dirty="0">
              <a:solidFill>
                <a:schemeClr val="accent2">
                  <a:lumMod val="50000"/>
                </a:schemeClr>
              </a:solidFill>
            </a:endParaRPr>
          </a:p>
        </p:txBody>
      </p:sp>
      <p:sp>
        <p:nvSpPr>
          <p:cNvPr id="16" name="Rectangle 15">
            <a:extLst>
              <a:ext uri="{FF2B5EF4-FFF2-40B4-BE49-F238E27FC236}">
                <a16:creationId xmlns:a16="http://schemas.microsoft.com/office/drawing/2014/main" id="{ED28DE0C-E9E9-6A4C-AFD9-0E271009E49D}"/>
              </a:ext>
            </a:extLst>
          </p:cNvPr>
          <p:cNvSpPr/>
          <p:nvPr/>
        </p:nvSpPr>
        <p:spPr>
          <a:xfrm>
            <a:off x="3688597" y="4355024"/>
            <a:ext cx="7485681" cy="52694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44000" rIns="180000" bIns="72000" rtlCol="0" anchor="t" anchorCtr="0"/>
          <a:lstStyle/>
          <a:p>
            <a:pPr>
              <a:spcAft>
                <a:spcPts val="1200"/>
              </a:spcAft>
            </a:pPr>
            <a:r>
              <a:rPr lang="en-GB" sz="1600" b="1" dirty="0">
                <a:latin typeface="Arial" panose="020B0604020202020204" pitchFamily="34" charset="0"/>
                <a:cs typeface="Arial" panose="020B0604020202020204" pitchFamily="34" charset="0"/>
              </a:rPr>
              <a:t>PSYCHOLOGICAL SCREENING PROGRAMME</a:t>
            </a:r>
            <a:endParaRPr lang="en-US" sz="1100" dirty="0"/>
          </a:p>
        </p:txBody>
      </p:sp>
    </p:spTree>
    <p:extLst>
      <p:ext uri="{BB962C8B-B14F-4D97-AF65-F5344CB8AC3E}">
        <p14:creationId xmlns:p14="http://schemas.microsoft.com/office/powerpoint/2010/main" val="42837636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ision clarity UP&#10;Percieved organisational support UP&#10;Procedural justice UP&#10;Organisational pride UP&#10;Supportive Leaders UP&#10;Public Service Motivation UP&#10;Uncertainty UP (negative)&#10;Job Satisfaction UP&#10;Code of Ethics Value Alignment UP&#10;&#10;57.6 per cent completion rate&#10;Survey carried out by academics from Durham University (16th September 15th October 2020)&#10;" title="Engagement and how officers and staff feel">
            <a:extLst>
              <a:ext uri="{FF2B5EF4-FFF2-40B4-BE49-F238E27FC236}">
                <a16:creationId xmlns:a16="http://schemas.microsoft.com/office/drawing/2014/main" id="{03F47F41-6E74-EB47-82B9-E25EF42F50F7}"/>
              </a:ext>
            </a:extLst>
          </p:cNvPr>
          <p:cNvPicPr>
            <a:picLocks noChangeAspect="1"/>
          </p:cNvPicPr>
          <p:nvPr/>
        </p:nvPicPr>
        <p:blipFill>
          <a:blip r:embed="rId3"/>
          <a:stretch>
            <a:fillRect/>
          </a:stretch>
        </p:blipFill>
        <p:spPr>
          <a:xfrm>
            <a:off x="2462" y="0"/>
            <a:ext cx="12187076" cy="6858000"/>
          </a:xfrm>
          <a:prstGeom prst="rect">
            <a:avLst/>
          </a:prstGeom>
        </p:spPr>
      </p:pic>
    </p:spTree>
    <p:extLst>
      <p:ext uri="{BB962C8B-B14F-4D97-AF65-F5344CB8AC3E}">
        <p14:creationId xmlns:p14="http://schemas.microsoft.com/office/powerpoint/2010/main" val="8772810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74978" y="1394685"/>
            <a:ext cx="5405642" cy="5083607"/>
          </a:xfrm>
          <a:prstGeom prst="rect">
            <a:avLst/>
          </a:prstGeom>
          <a:solidFill>
            <a:srgbClr val="EF4263">
              <a:alpha val="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44000" rtlCol="0" anchor="t"/>
          <a:lstStyle/>
          <a:p>
            <a:pPr marL="285750" indent="-285750">
              <a:spcAft>
                <a:spcPts val="600"/>
              </a:spcAft>
              <a:buFont typeface="Arial" panose="020B0604020202020204" pitchFamily="34" charset="0"/>
              <a:buChar char="•"/>
            </a:pPr>
            <a:r>
              <a:rPr lang="en-GB" sz="1600" dirty="0">
                <a:solidFill>
                  <a:schemeClr val="accent2">
                    <a:lumMod val="50000"/>
                  </a:schemeClr>
                </a:solidFill>
              </a:rPr>
              <a:t>The impact of COVID on Justice and the wider criminal justice system</a:t>
            </a:r>
          </a:p>
          <a:p>
            <a:pPr marL="285750" indent="-285750">
              <a:spcAft>
                <a:spcPts val="600"/>
              </a:spcAft>
              <a:buFont typeface="Arial" panose="020B0604020202020204" pitchFamily="34" charset="0"/>
              <a:buChar char="•"/>
            </a:pPr>
            <a:r>
              <a:rPr lang="en-GB" sz="1600" dirty="0">
                <a:solidFill>
                  <a:schemeClr val="accent2">
                    <a:lumMod val="50000"/>
                  </a:schemeClr>
                </a:solidFill>
              </a:rPr>
              <a:t>The Isle of Wight estate</a:t>
            </a:r>
          </a:p>
          <a:p>
            <a:pPr marL="285750" indent="-285750">
              <a:spcAft>
                <a:spcPts val="600"/>
              </a:spcAft>
              <a:buFont typeface="Arial" panose="020B0604020202020204" pitchFamily="34" charset="0"/>
              <a:buChar char="•"/>
            </a:pPr>
            <a:r>
              <a:rPr lang="en-GB" sz="1600" dirty="0">
                <a:solidFill>
                  <a:schemeClr val="accent2">
                    <a:lumMod val="50000"/>
                  </a:schemeClr>
                </a:solidFill>
              </a:rPr>
              <a:t>Investigation resources (PIP2) to meet high harm crime demand</a:t>
            </a:r>
          </a:p>
          <a:p>
            <a:pPr marL="285750" indent="-285750">
              <a:spcAft>
                <a:spcPts val="600"/>
              </a:spcAft>
              <a:buFont typeface="Arial" panose="020B0604020202020204" pitchFamily="34" charset="0"/>
              <a:buChar char="•"/>
            </a:pPr>
            <a:r>
              <a:rPr lang="en-GB" sz="1600" dirty="0">
                <a:solidFill>
                  <a:schemeClr val="accent2">
                    <a:lumMod val="50000"/>
                  </a:schemeClr>
                </a:solidFill>
              </a:rPr>
              <a:t>Global and UK events effect public confidence in policing.</a:t>
            </a:r>
          </a:p>
          <a:p>
            <a:pPr marL="285750" indent="-285750">
              <a:spcAft>
                <a:spcPts val="600"/>
              </a:spcAft>
              <a:buFont typeface="Arial" panose="020B0604020202020204" pitchFamily="34" charset="0"/>
              <a:buChar char="•"/>
            </a:pPr>
            <a:r>
              <a:rPr lang="en-GB" sz="1600" dirty="0">
                <a:solidFill>
                  <a:schemeClr val="accent2">
                    <a:lumMod val="50000"/>
                  </a:schemeClr>
                </a:solidFill>
              </a:rPr>
              <a:t>Financially despite excellent support from PCC Lane on precept, Hampshire Constabulary remains one of the lowest funded forces nationally, HMICFRS comparison over £40 million underfunded.</a:t>
            </a:r>
          </a:p>
          <a:p>
            <a:pPr marL="285750" indent="-285750">
              <a:spcAft>
                <a:spcPts val="600"/>
              </a:spcAft>
              <a:buFont typeface="Arial" panose="020B0604020202020204" pitchFamily="34" charset="0"/>
              <a:buChar char="•"/>
            </a:pPr>
            <a:r>
              <a:rPr lang="en-GB" sz="1600" dirty="0">
                <a:solidFill>
                  <a:schemeClr val="accent2">
                    <a:lumMod val="50000"/>
                  </a:schemeClr>
                </a:solidFill>
              </a:rPr>
              <a:t>Current sickness holding for Hampshire Constabulary officers and staff, next few months will show the true impact, alongside managing officer and staff confidence.</a:t>
            </a:r>
          </a:p>
        </p:txBody>
      </p:sp>
      <p:sp>
        <p:nvSpPr>
          <p:cNvPr id="8" name="Rectangle 7">
            <a:extLst>
              <a:ext uri="{FF2B5EF4-FFF2-40B4-BE49-F238E27FC236}">
                <a16:creationId xmlns:a16="http://schemas.microsoft.com/office/drawing/2014/main" id="{2CFB5C88-76A6-2442-BEBD-2C7F9A9C1C23}"/>
              </a:ext>
            </a:extLst>
          </p:cNvPr>
          <p:cNvSpPr/>
          <p:nvPr/>
        </p:nvSpPr>
        <p:spPr>
          <a:xfrm>
            <a:off x="5765606" y="858814"/>
            <a:ext cx="5415014" cy="540495"/>
          </a:xfrm>
          <a:prstGeom prst="rect">
            <a:avLst/>
          </a:prstGeom>
          <a:solidFill>
            <a:srgbClr val="EF426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72000" rtlCol="0" anchor="t" anchorCtr="0"/>
          <a:lstStyle/>
          <a:p>
            <a:pPr>
              <a:spcAft>
                <a:spcPts val="1200"/>
              </a:spcAft>
            </a:pPr>
            <a:r>
              <a:rPr lang="en-GB" sz="2400" b="1" dirty="0">
                <a:latin typeface="Arial" panose="020B0604020202020204" pitchFamily="34" charset="0"/>
                <a:cs typeface="Arial" panose="020B0604020202020204" pitchFamily="34" charset="0"/>
              </a:rPr>
              <a:t>Risks</a:t>
            </a:r>
            <a:endParaRPr lang="en-US" sz="1600" dirty="0"/>
          </a:p>
        </p:txBody>
      </p:sp>
      <p:sp>
        <p:nvSpPr>
          <p:cNvPr id="4" name="Rectangle 3"/>
          <p:cNvSpPr/>
          <p:nvPr/>
        </p:nvSpPr>
        <p:spPr>
          <a:xfrm>
            <a:off x="393946" y="1427018"/>
            <a:ext cx="5286417" cy="5066773"/>
          </a:xfrm>
          <a:prstGeom prst="rect">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08000" rtlCol="0" anchor="t"/>
          <a:lstStyle/>
          <a:p>
            <a:pPr marL="285750" indent="-285750">
              <a:spcAft>
                <a:spcPts val="600"/>
              </a:spcAft>
              <a:buFont typeface="Arial" panose="020B0604020202020204" pitchFamily="34" charset="0"/>
              <a:buChar char="•"/>
            </a:pPr>
            <a:r>
              <a:rPr lang="en-GB" sz="1600" dirty="0">
                <a:solidFill>
                  <a:schemeClr val="accent2">
                    <a:lumMod val="50000"/>
                  </a:schemeClr>
                </a:solidFill>
              </a:rPr>
              <a:t>The benefit of an uplift of officer numbers starting to be truly felt</a:t>
            </a:r>
          </a:p>
          <a:p>
            <a:pPr marL="285750" indent="-285750">
              <a:spcAft>
                <a:spcPts val="600"/>
              </a:spcAft>
              <a:buFont typeface="Arial" panose="020B0604020202020204" pitchFamily="34" charset="0"/>
              <a:buChar char="•"/>
            </a:pPr>
            <a:r>
              <a:rPr lang="en-GB" sz="1600" dirty="0">
                <a:solidFill>
                  <a:schemeClr val="accent2">
                    <a:lumMod val="50000"/>
                  </a:schemeClr>
                </a:solidFill>
              </a:rPr>
              <a:t>Promoting greater inclusion and a more representative workforce</a:t>
            </a:r>
          </a:p>
          <a:p>
            <a:pPr marL="285750" indent="-285750">
              <a:spcAft>
                <a:spcPts val="600"/>
              </a:spcAft>
              <a:buFont typeface="Arial" panose="020B0604020202020204" pitchFamily="34" charset="0"/>
              <a:buChar char="•"/>
            </a:pPr>
            <a:r>
              <a:rPr lang="en-GB" sz="1600" dirty="0">
                <a:solidFill>
                  <a:schemeClr val="accent2">
                    <a:lumMod val="50000"/>
                  </a:schemeClr>
                </a:solidFill>
              </a:rPr>
              <a:t>Making the most of the key technology that is rolling out, and will help to make officers even more productive</a:t>
            </a:r>
          </a:p>
          <a:p>
            <a:pPr marL="285750" indent="-285750">
              <a:spcAft>
                <a:spcPts val="600"/>
              </a:spcAft>
              <a:buFont typeface="Arial" panose="020B0604020202020204" pitchFamily="34" charset="0"/>
              <a:buChar char="•"/>
            </a:pPr>
            <a:r>
              <a:rPr lang="en-GB" sz="1600" dirty="0">
                <a:solidFill>
                  <a:schemeClr val="accent2">
                    <a:lumMod val="50000"/>
                  </a:schemeClr>
                </a:solidFill>
              </a:rPr>
              <a:t>Building on best in class wellbeing services to keep our officers and staff fit, healthy and serving the public</a:t>
            </a:r>
          </a:p>
          <a:p>
            <a:pPr marL="285750" indent="-285750">
              <a:spcAft>
                <a:spcPts val="600"/>
              </a:spcAft>
              <a:buFont typeface="Arial" panose="020B0604020202020204" pitchFamily="34" charset="0"/>
              <a:buChar char="•"/>
            </a:pPr>
            <a:r>
              <a:rPr lang="en-GB" sz="1600" dirty="0">
                <a:solidFill>
                  <a:schemeClr val="accent2">
                    <a:lumMod val="50000"/>
                  </a:schemeClr>
                </a:solidFill>
              </a:rPr>
              <a:t>Building on partnerships and our duty to collaborate</a:t>
            </a:r>
          </a:p>
          <a:p>
            <a:pPr marL="285750" indent="-285750">
              <a:spcAft>
                <a:spcPts val="600"/>
              </a:spcAft>
              <a:buFont typeface="Arial" panose="020B0604020202020204" pitchFamily="34" charset="0"/>
              <a:buChar char="•"/>
            </a:pPr>
            <a:r>
              <a:rPr lang="en-GB" sz="1600" dirty="0">
                <a:solidFill>
                  <a:schemeClr val="accent2">
                    <a:lumMod val="50000"/>
                  </a:schemeClr>
                </a:solidFill>
              </a:rPr>
              <a:t>Embedding early learning from operating in COVID (Remote working new ways of working)</a:t>
            </a:r>
          </a:p>
          <a:p>
            <a:pPr marL="285750" indent="-285750">
              <a:spcAft>
                <a:spcPts val="600"/>
              </a:spcAft>
              <a:buFont typeface="Arial" panose="020B0604020202020204" pitchFamily="34" charset="0"/>
              <a:buChar char="•"/>
            </a:pPr>
            <a:r>
              <a:rPr lang="en-GB" sz="1600" dirty="0">
                <a:solidFill>
                  <a:schemeClr val="accent2">
                    <a:lumMod val="50000"/>
                  </a:schemeClr>
                </a:solidFill>
              </a:rPr>
              <a:t>Maximising technology benefit of Contact Management Platform (CMP) implementation and JOU working across Hampshire Constabulary and TVP (greater collaboration opportunity)</a:t>
            </a:r>
          </a:p>
          <a:p>
            <a:pPr marL="285750" indent="-285750">
              <a:spcAft>
                <a:spcPts val="600"/>
              </a:spcAft>
              <a:buFont typeface="Arial" panose="020B0604020202020204" pitchFamily="34" charset="0"/>
              <a:buChar char="•"/>
            </a:pPr>
            <a:endParaRPr lang="en-GB" sz="2400" dirty="0">
              <a:solidFill>
                <a:schemeClr val="accent2">
                  <a:lumMod val="50000"/>
                </a:schemeClr>
              </a:solidFill>
            </a:endParaRPr>
          </a:p>
          <a:p>
            <a:pPr marL="285750" indent="-285750">
              <a:buFont typeface="Arial" panose="020B0604020202020204" pitchFamily="34" charset="0"/>
              <a:buChar char="•"/>
            </a:pPr>
            <a:endParaRPr lang="en-GB" sz="2000" dirty="0">
              <a:solidFill>
                <a:schemeClr val="accent2">
                  <a:lumMod val="50000"/>
                </a:schemeClr>
              </a:solidFill>
            </a:endParaRPr>
          </a:p>
        </p:txBody>
      </p:sp>
      <p:sp>
        <p:nvSpPr>
          <p:cNvPr id="7" name="Rectangle 6">
            <a:extLst>
              <a:ext uri="{FF2B5EF4-FFF2-40B4-BE49-F238E27FC236}">
                <a16:creationId xmlns:a16="http://schemas.microsoft.com/office/drawing/2014/main" id="{41B49A8B-F919-624D-9B29-35B1EA27ECCA}"/>
              </a:ext>
            </a:extLst>
          </p:cNvPr>
          <p:cNvSpPr/>
          <p:nvPr/>
        </p:nvSpPr>
        <p:spPr>
          <a:xfrm>
            <a:off x="387458" y="874312"/>
            <a:ext cx="5292906" cy="5404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72000" rIns="180000" bIns="72000" rtlCol="0" anchor="t" anchorCtr="0"/>
          <a:lstStyle/>
          <a:p>
            <a:pPr>
              <a:spcAft>
                <a:spcPts val="1200"/>
              </a:spcAft>
            </a:pPr>
            <a:r>
              <a:rPr lang="en-GB" sz="2400" b="1" dirty="0">
                <a:latin typeface="Arial" panose="020B0604020202020204" pitchFamily="34" charset="0"/>
                <a:cs typeface="Arial" panose="020B0604020202020204" pitchFamily="34" charset="0"/>
              </a:rPr>
              <a:t>Opportunities</a:t>
            </a:r>
            <a:endParaRPr lang="en-US" sz="1600" dirty="0"/>
          </a:p>
        </p:txBody>
      </p:sp>
      <p:sp>
        <p:nvSpPr>
          <p:cNvPr id="2" name="Title 1"/>
          <p:cNvSpPr>
            <a:spLocks noGrp="1"/>
          </p:cNvSpPr>
          <p:nvPr>
            <p:ph type="title"/>
          </p:nvPr>
        </p:nvSpPr>
        <p:spPr>
          <a:xfrm>
            <a:off x="311259" y="141551"/>
            <a:ext cx="10863020" cy="759417"/>
          </a:xfrm>
        </p:spPr>
        <p:txBody>
          <a:bodyPr>
            <a:normAutofit/>
          </a:bodyPr>
          <a:lstStyle/>
          <a:p>
            <a:r>
              <a:rPr lang="en-GB" sz="4000" b="1" dirty="0">
                <a:solidFill>
                  <a:schemeClr val="accent2">
                    <a:lumMod val="50000"/>
                  </a:schemeClr>
                </a:solidFill>
              </a:rPr>
              <a:t>First six months </a:t>
            </a:r>
            <a:r>
              <a:rPr lang="en-GB" sz="4000" dirty="0">
                <a:solidFill>
                  <a:schemeClr val="accent2">
                    <a:lumMod val="50000"/>
                  </a:schemeClr>
                </a:solidFill>
              </a:rPr>
              <a:t>– Key risks and opportunities</a:t>
            </a:r>
          </a:p>
        </p:txBody>
      </p:sp>
    </p:spTree>
    <p:extLst>
      <p:ext uri="{BB962C8B-B14F-4D97-AF65-F5344CB8AC3E}">
        <p14:creationId xmlns:p14="http://schemas.microsoft.com/office/powerpoint/2010/main" val="3817756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Observations and questions">
            <a:extLst>
              <a:ext uri="{FF2B5EF4-FFF2-40B4-BE49-F238E27FC236}">
                <a16:creationId xmlns:a16="http://schemas.microsoft.com/office/drawing/2014/main" id="{32BB7046-5751-3F46-9412-E4EF4B244A73}"/>
              </a:ext>
            </a:extLst>
          </p:cNvPr>
          <p:cNvPicPr>
            <a:picLocks noChangeAspect="1"/>
          </p:cNvPicPr>
          <p:nvPr/>
        </p:nvPicPr>
        <p:blipFill>
          <a:blip r:embed="rId3"/>
          <a:srcRect/>
          <a:stretch/>
        </p:blipFill>
        <p:spPr>
          <a:xfrm>
            <a:off x="1" y="-343"/>
            <a:ext cx="12191996" cy="6860768"/>
          </a:xfrm>
          <a:prstGeom prst="rect">
            <a:avLst/>
          </a:prstGeom>
        </p:spPr>
      </p:pic>
    </p:spTree>
    <p:extLst>
      <p:ext uri="{BB962C8B-B14F-4D97-AF65-F5344CB8AC3E}">
        <p14:creationId xmlns:p14="http://schemas.microsoft.com/office/powerpoint/2010/main" val="27231490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1C2201B1-324A-AB4A-B414-6DA92C585E6B}"/>
              </a:ext>
            </a:extLst>
          </p:cNvPr>
          <p:cNvPicPr>
            <a:picLocks noChangeAspect="1"/>
          </p:cNvPicPr>
          <p:nvPr/>
        </p:nvPicPr>
        <p:blipFill>
          <a:blip r:embed="rId2"/>
          <a:stretch>
            <a:fillRect/>
          </a:stretch>
        </p:blipFill>
        <p:spPr>
          <a:xfrm>
            <a:off x="0" y="-2771"/>
            <a:ext cx="12192000" cy="6860771"/>
          </a:xfrm>
          <a:prstGeom prst="rect">
            <a:avLst/>
          </a:prstGeom>
        </p:spPr>
      </p:pic>
    </p:spTree>
    <p:extLst>
      <p:ext uri="{BB962C8B-B14F-4D97-AF65-F5344CB8AC3E}">
        <p14:creationId xmlns:p14="http://schemas.microsoft.com/office/powerpoint/2010/main" val="1482534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6/17 Engage, design and embed new purpose and operating model after £80m of savings.&#10;2017/18 Build preerformance delivery, &quot;gap year&quot; in savings to stabilise performance.&#10;2018/18 Maintain performance through further efficiency savings of £8m&#10;2019/20 Delivery year and marginal gains within a stable budget for 1 year, and begin uplift&#10;2021 Review and reset delivery of PCC crime plan and 6 areas of focus in COVID operating model." title="NPCC policing vision; PCC police and crime plan; our six areas of focus; the 5 key metrics to deliver our safer strategy. 1 Confidence, 2 Satisfaction, 3 Commission rates, 4 Outcomes, 5 Wellbeing.">
            <a:extLst>
              <a:ext uri="{FF2B5EF4-FFF2-40B4-BE49-F238E27FC236}">
                <a16:creationId xmlns:a16="http://schemas.microsoft.com/office/drawing/2014/main" id="{32BB7046-5751-3F46-9412-E4EF4B244A73}"/>
              </a:ext>
            </a:extLst>
          </p:cNvPr>
          <p:cNvPicPr>
            <a:picLocks noChangeAspect="1"/>
          </p:cNvPicPr>
          <p:nvPr/>
        </p:nvPicPr>
        <p:blipFill>
          <a:blip r:embed="rId3"/>
          <a:srcRect/>
          <a:stretch/>
        </p:blipFill>
        <p:spPr>
          <a:xfrm>
            <a:off x="613" y="1"/>
            <a:ext cx="12187075" cy="6858000"/>
          </a:xfrm>
          <a:prstGeom prst="rect">
            <a:avLst/>
          </a:prstGeom>
        </p:spPr>
      </p:pic>
    </p:spTree>
    <p:extLst>
      <p:ext uri="{BB962C8B-B14F-4D97-AF65-F5344CB8AC3E}">
        <p14:creationId xmlns:p14="http://schemas.microsoft.com/office/powerpoint/2010/main" val="2811378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Far fewer resources than in the past but uplift is starting to make a difference; where we spend the budget has changed too...">
            <a:extLst>
              <a:ext uri="{FF2B5EF4-FFF2-40B4-BE49-F238E27FC236}">
                <a16:creationId xmlns:a16="http://schemas.microsoft.com/office/drawing/2014/main" id="{32BB7046-5751-3F46-9412-E4EF4B244A73}"/>
              </a:ext>
            </a:extLst>
          </p:cNvPr>
          <p:cNvPicPr>
            <a:picLocks noChangeAspect="1"/>
          </p:cNvPicPr>
          <p:nvPr/>
        </p:nvPicPr>
        <p:blipFill>
          <a:blip r:embed="rId3"/>
          <a:srcRect/>
          <a:stretch/>
        </p:blipFill>
        <p:spPr>
          <a:xfrm>
            <a:off x="613" y="1"/>
            <a:ext cx="12187075" cy="6858000"/>
          </a:xfrm>
          <a:prstGeom prst="rect">
            <a:avLst/>
          </a:prstGeom>
        </p:spPr>
      </p:pic>
    </p:spTree>
    <p:extLst>
      <p:ext uri="{BB962C8B-B14F-4D97-AF65-F5344CB8AC3E}">
        <p14:creationId xmlns:p14="http://schemas.microsoft.com/office/powerpoint/2010/main" val="1006030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Insight inspection 2018/2019/2020: 10 areas graded as good for 2 years running">
            <a:extLst>
              <a:ext uri="{FF2B5EF4-FFF2-40B4-BE49-F238E27FC236}">
                <a16:creationId xmlns:a16="http://schemas.microsoft.com/office/drawing/2014/main" id="{32BB7046-5751-3F46-9412-E4EF4B244A73}"/>
              </a:ext>
            </a:extLst>
          </p:cNvPr>
          <p:cNvPicPr>
            <a:picLocks noChangeAspect="1"/>
          </p:cNvPicPr>
          <p:nvPr/>
        </p:nvPicPr>
        <p:blipFill>
          <a:blip r:embed="rId3"/>
          <a:srcRect/>
          <a:stretch/>
        </p:blipFill>
        <p:spPr>
          <a:xfrm>
            <a:off x="613" y="1"/>
            <a:ext cx="12187075" cy="6857999"/>
          </a:xfrm>
          <a:prstGeom prst="rect">
            <a:avLst/>
          </a:prstGeom>
        </p:spPr>
      </p:pic>
    </p:spTree>
    <p:extLst>
      <p:ext uri="{BB962C8B-B14F-4D97-AF65-F5344CB8AC3E}">
        <p14:creationId xmlns:p14="http://schemas.microsoft.com/office/powerpoint/2010/main" val="2463284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title="Charge summons and OOCD volume per 100 officers (Nov-Oct 2020, 12 months)">
            <a:extLst>
              <a:ext uri="{FF2B5EF4-FFF2-40B4-BE49-F238E27FC236}">
                <a16:creationId xmlns:a16="http://schemas.microsoft.com/office/drawing/2014/main" id="{4FC0B44A-7920-2444-923B-07AC35C7A28F}"/>
              </a:ext>
            </a:extLst>
          </p:cNvPr>
          <p:cNvGraphicFramePr>
            <a:graphicFrameLocks/>
          </p:cNvGraphicFramePr>
          <p:nvPr>
            <p:extLst>
              <p:ext uri="{D42A27DB-BD31-4B8C-83A1-F6EECF244321}">
                <p14:modId xmlns:p14="http://schemas.microsoft.com/office/powerpoint/2010/main" val="2804167627"/>
              </p:ext>
            </p:extLst>
          </p:nvPr>
        </p:nvGraphicFramePr>
        <p:xfrm>
          <a:off x="604894" y="2212868"/>
          <a:ext cx="10204277" cy="418793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9733A205-588F-E04C-BE06-9BD8D4E1F0AA}"/>
              </a:ext>
            </a:extLst>
          </p:cNvPr>
          <p:cNvSpPr txBox="1"/>
          <p:nvPr/>
        </p:nvSpPr>
        <p:spPr>
          <a:xfrm>
            <a:off x="555197" y="1219509"/>
            <a:ext cx="9070066" cy="79217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GB" sz="2400" b="1" dirty="0">
                <a:solidFill>
                  <a:schemeClr val="accent3"/>
                </a:solidFill>
                <a:latin typeface="+mj-lt"/>
                <a:ea typeface="+mj-ea"/>
                <a:cs typeface="+mj-cs"/>
              </a:rPr>
              <a:t>Hampshire has the highest Officer productivity compared to those in the official Most Similar Grouping (MSG)</a:t>
            </a:r>
          </a:p>
        </p:txBody>
      </p:sp>
      <p:sp>
        <p:nvSpPr>
          <p:cNvPr id="4" name="TextBox 3">
            <a:extLst>
              <a:ext uri="{FF2B5EF4-FFF2-40B4-BE49-F238E27FC236}">
                <a16:creationId xmlns:a16="http://schemas.microsoft.com/office/drawing/2014/main" id="{DE4579BA-09F4-FA42-A7E4-5A8C31B44A48}"/>
              </a:ext>
            </a:extLst>
          </p:cNvPr>
          <p:cNvSpPr txBox="1"/>
          <p:nvPr/>
        </p:nvSpPr>
        <p:spPr>
          <a:xfrm>
            <a:off x="529390" y="394636"/>
            <a:ext cx="6381550" cy="707886"/>
          </a:xfrm>
          <a:prstGeom prst="rect">
            <a:avLst/>
          </a:prstGeom>
          <a:noFill/>
        </p:spPr>
        <p:txBody>
          <a:bodyPr wrap="square" rtlCol="0">
            <a:spAutoFit/>
          </a:bodyPr>
          <a:lstStyle/>
          <a:p>
            <a:r>
              <a:rPr lang="en-US" sz="4000" b="1" dirty="0">
                <a:solidFill>
                  <a:schemeClr val="accent2">
                    <a:lumMod val="50000"/>
                  </a:schemeClr>
                </a:solidFill>
                <a:latin typeface="+mj-lt"/>
                <a:cs typeface="Arial Black" panose="020B0604020202020204" pitchFamily="34" charset="0"/>
              </a:rPr>
              <a:t>Officer Productivity</a:t>
            </a:r>
          </a:p>
        </p:txBody>
      </p:sp>
    </p:spTree>
    <p:extLst>
      <p:ext uri="{BB962C8B-B14F-4D97-AF65-F5344CB8AC3E}">
        <p14:creationId xmlns:p14="http://schemas.microsoft.com/office/powerpoint/2010/main" val="3546796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shows year to date 1 April to November 2020:&#10;539,756 calls to the organisation&#10;251,243 incidents reported&#10;158,753 assessed for partnership referral or suitable for telephone resolution&#10;92,490 incidents deployed to - face to face delivery&#10;96,430 crimes recorded&#10;80,680 screened-in crimes" title="We make risk based decisions up front to enable the best use of our deployable resources. During the COVID-19 pandemic, Contact Management dealt with 49% of total crimes and incidents">
            <a:extLst>
              <a:ext uri="{FF2B5EF4-FFF2-40B4-BE49-F238E27FC236}">
                <a16:creationId xmlns:a16="http://schemas.microsoft.com/office/drawing/2014/main" id="{140CD50D-C072-4C41-93FB-3BC49CAA7960}"/>
              </a:ext>
            </a:extLst>
          </p:cNvPr>
          <p:cNvPicPr>
            <a:picLocks noChangeAspect="1"/>
          </p:cNvPicPr>
          <p:nvPr/>
        </p:nvPicPr>
        <p:blipFill>
          <a:blip r:embed="rId3"/>
          <a:srcRect/>
          <a:stretch/>
        </p:blipFill>
        <p:spPr>
          <a:xfrm>
            <a:off x="2462" y="0"/>
            <a:ext cx="12187075" cy="6857999"/>
          </a:xfrm>
          <a:prstGeom prst="rect">
            <a:avLst/>
          </a:prstGeom>
        </p:spPr>
      </p:pic>
    </p:spTree>
    <p:extLst>
      <p:ext uri="{BB962C8B-B14F-4D97-AF65-F5344CB8AC3E}">
        <p14:creationId xmlns:p14="http://schemas.microsoft.com/office/powerpoint/2010/main" val="790125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2018: 8,223&#10;2019:19,691&#10;2020: 59,276" title="Online growth">
            <a:extLst>
              <a:ext uri="{FF2B5EF4-FFF2-40B4-BE49-F238E27FC236}">
                <a16:creationId xmlns:a16="http://schemas.microsoft.com/office/drawing/2014/main" id="{74610E21-8FE9-4D4E-A423-D1B98B52B462}"/>
              </a:ext>
            </a:extLst>
          </p:cNvPr>
          <p:cNvGraphicFramePr>
            <a:graphicFrameLocks noGrp="1"/>
          </p:cNvGraphicFramePr>
          <p:nvPr>
            <p:extLst>
              <p:ext uri="{D42A27DB-BD31-4B8C-83A1-F6EECF244321}">
                <p14:modId xmlns:p14="http://schemas.microsoft.com/office/powerpoint/2010/main" val="4159166497"/>
              </p:ext>
            </p:extLst>
          </p:nvPr>
        </p:nvGraphicFramePr>
        <p:xfrm>
          <a:off x="591788" y="5343557"/>
          <a:ext cx="10312400" cy="919680"/>
        </p:xfrm>
        <a:graphic>
          <a:graphicData uri="http://schemas.openxmlformats.org/drawingml/2006/table">
            <a:tbl>
              <a:tblPr firstRow="1" bandRow="1">
                <a:tableStyleId>{00A15C55-8517-42AA-B614-E9B94910E393}</a:tableStyleId>
              </a:tblPr>
              <a:tblGrid>
                <a:gridCol w="2139055">
                  <a:extLst>
                    <a:ext uri="{9D8B030D-6E8A-4147-A177-3AD203B41FA5}">
                      <a16:colId xmlns:a16="http://schemas.microsoft.com/office/drawing/2014/main" val="3948132043"/>
                    </a:ext>
                  </a:extLst>
                </a:gridCol>
                <a:gridCol w="2675397">
                  <a:extLst>
                    <a:ext uri="{9D8B030D-6E8A-4147-A177-3AD203B41FA5}">
                      <a16:colId xmlns:a16="http://schemas.microsoft.com/office/drawing/2014/main" val="3761611239"/>
                    </a:ext>
                  </a:extLst>
                </a:gridCol>
                <a:gridCol w="2967813">
                  <a:extLst>
                    <a:ext uri="{9D8B030D-6E8A-4147-A177-3AD203B41FA5}">
                      <a16:colId xmlns:a16="http://schemas.microsoft.com/office/drawing/2014/main" val="1476215757"/>
                    </a:ext>
                  </a:extLst>
                </a:gridCol>
                <a:gridCol w="2530135">
                  <a:extLst>
                    <a:ext uri="{9D8B030D-6E8A-4147-A177-3AD203B41FA5}">
                      <a16:colId xmlns:a16="http://schemas.microsoft.com/office/drawing/2014/main" val="3451744243"/>
                    </a:ext>
                  </a:extLst>
                </a:gridCol>
              </a:tblGrid>
              <a:tr h="370840">
                <a:tc>
                  <a:txBody>
                    <a:bodyPr/>
                    <a:lstStyle/>
                    <a:p>
                      <a:r>
                        <a:rPr lang="en-GB" sz="1600" dirty="0"/>
                        <a:t>Online (Growth)</a:t>
                      </a:r>
                    </a:p>
                  </a:txBody>
                  <a:tcPr marL="108000" marR="108000" marT="108000" marB="108000"/>
                </a:tc>
                <a:tc>
                  <a:txBody>
                    <a:bodyPr/>
                    <a:lstStyle/>
                    <a:p>
                      <a:r>
                        <a:rPr lang="en-GB" sz="1600" dirty="0"/>
                        <a:t>2018</a:t>
                      </a:r>
                    </a:p>
                  </a:txBody>
                  <a:tcPr marL="108000" marR="108000" marT="108000" marB="108000"/>
                </a:tc>
                <a:tc>
                  <a:txBody>
                    <a:bodyPr/>
                    <a:lstStyle/>
                    <a:p>
                      <a:r>
                        <a:rPr lang="en-GB" sz="1600" dirty="0"/>
                        <a:t>2019</a:t>
                      </a:r>
                    </a:p>
                  </a:txBody>
                  <a:tcPr marL="108000" marR="108000" marT="108000" marB="108000"/>
                </a:tc>
                <a:tc>
                  <a:txBody>
                    <a:bodyPr/>
                    <a:lstStyle/>
                    <a:p>
                      <a:r>
                        <a:rPr lang="en-GB" sz="1600" dirty="0"/>
                        <a:t>2020</a:t>
                      </a:r>
                    </a:p>
                  </a:txBody>
                  <a:tcPr marL="108000" marR="108000" marT="108000" marB="108000"/>
                </a:tc>
                <a:extLst>
                  <a:ext uri="{0D108BD9-81ED-4DB2-BD59-A6C34878D82A}">
                    <a16:rowId xmlns:a16="http://schemas.microsoft.com/office/drawing/2014/main" val="18309178"/>
                  </a:ext>
                </a:extLst>
              </a:tr>
              <a:tr h="370840">
                <a:tc>
                  <a:txBody>
                    <a:bodyPr/>
                    <a:lstStyle/>
                    <a:p>
                      <a:endParaRPr lang="en-GB" sz="1600" dirty="0"/>
                    </a:p>
                  </a:txBody>
                  <a:tcPr marL="108000" marR="108000" marT="108000" marB="108000"/>
                </a:tc>
                <a:tc>
                  <a:txBody>
                    <a:bodyPr/>
                    <a:lstStyle/>
                    <a:p>
                      <a:r>
                        <a:rPr lang="en-GB" sz="1600" dirty="0"/>
                        <a:t>8,223</a:t>
                      </a:r>
                    </a:p>
                  </a:txBody>
                  <a:tcPr marL="108000" marR="108000" marT="108000" marB="108000"/>
                </a:tc>
                <a:tc>
                  <a:txBody>
                    <a:bodyPr/>
                    <a:lstStyle/>
                    <a:p>
                      <a:r>
                        <a:rPr lang="en-GB" sz="1600" dirty="0"/>
                        <a:t>19,691</a:t>
                      </a:r>
                    </a:p>
                  </a:txBody>
                  <a:tcPr marL="108000" marR="108000" marT="108000" marB="108000"/>
                </a:tc>
                <a:tc>
                  <a:txBody>
                    <a:bodyPr/>
                    <a:lstStyle/>
                    <a:p>
                      <a:r>
                        <a:rPr lang="en-GB" sz="1600" dirty="0"/>
                        <a:t>59,276</a:t>
                      </a:r>
                    </a:p>
                  </a:txBody>
                  <a:tcPr marL="108000" marR="108000" marT="108000" marB="108000">
                    <a:solidFill>
                      <a:srgbClr val="92D050"/>
                    </a:solidFill>
                  </a:tcPr>
                </a:tc>
                <a:extLst>
                  <a:ext uri="{0D108BD9-81ED-4DB2-BD59-A6C34878D82A}">
                    <a16:rowId xmlns:a16="http://schemas.microsoft.com/office/drawing/2014/main" val="3442358521"/>
                  </a:ext>
                </a:extLst>
              </a:tr>
            </a:tbl>
          </a:graphicData>
        </a:graphic>
      </p:graphicFrame>
      <p:graphicFrame>
        <p:nvGraphicFramePr>
          <p:cNvPr id="5" name="Table 4" descr="All statistics show improvement to November 2020:&#10;999 calls 86.53% service level; 5 seconds speed to answer average; 99.7% got through to a handler.&#10;101 calls 83.72 service level; 43 seconds speed to answer average; 94.8% got through to a handler." title="Offline 999 and 101 calls: service level, average speed to answer, and percentage getting through to a call handler; comparing June 2020 to November 2020">
            <a:extLst>
              <a:ext uri="{FF2B5EF4-FFF2-40B4-BE49-F238E27FC236}">
                <a16:creationId xmlns:a16="http://schemas.microsoft.com/office/drawing/2014/main" id="{FF053ED4-21E1-A247-9FE6-B5C5B5D968CA}"/>
              </a:ext>
            </a:extLst>
          </p:cNvPr>
          <p:cNvGraphicFramePr>
            <a:graphicFrameLocks noGrp="1"/>
          </p:cNvGraphicFramePr>
          <p:nvPr>
            <p:extLst>
              <p:ext uri="{D42A27DB-BD31-4B8C-83A1-F6EECF244321}">
                <p14:modId xmlns:p14="http://schemas.microsoft.com/office/powerpoint/2010/main" val="369580631"/>
              </p:ext>
            </p:extLst>
          </p:nvPr>
        </p:nvGraphicFramePr>
        <p:xfrm>
          <a:off x="591788" y="1274195"/>
          <a:ext cx="10312400" cy="3218880"/>
        </p:xfrm>
        <a:graphic>
          <a:graphicData uri="http://schemas.openxmlformats.org/drawingml/2006/table">
            <a:tbl>
              <a:tblPr firstRow="1" bandRow="1">
                <a:tableStyleId>{00A15C55-8517-42AA-B614-E9B94910E393}</a:tableStyleId>
              </a:tblPr>
              <a:tblGrid>
                <a:gridCol w="2139055">
                  <a:extLst>
                    <a:ext uri="{9D8B030D-6E8A-4147-A177-3AD203B41FA5}">
                      <a16:colId xmlns:a16="http://schemas.microsoft.com/office/drawing/2014/main" val="2416232589"/>
                    </a:ext>
                  </a:extLst>
                </a:gridCol>
                <a:gridCol w="3410465">
                  <a:extLst>
                    <a:ext uri="{9D8B030D-6E8A-4147-A177-3AD203B41FA5}">
                      <a16:colId xmlns:a16="http://schemas.microsoft.com/office/drawing/2014/main" val="3558680443"/>
                    </a:ext>
                  </a:extLst>
                </a:gridCol>
                <a:gridCol w="2298357">
                  <a:extLst>
                    <a:ext uri="{9D8B030D-6E8A-4147-A177-3AD203B41FA5}">
                      <a16:colId xmlns:a16="http://schemas.microsoft.com/office/drawing/2014/main" val="363995433"/>
                    </a:ext>
                  </a:extLst>
                </a:gridCol>
                <a:gridCol w="2464523">
                  <a:extLst>
                    <a:ext uri="{9D8B030D-6E8A-4147-A177-3AD203B41FA5}">
                      <a16:colId xmlns:a16="http://schemas.microsoft.com/office/drawing/2014/main" val="1909842060"/>
                    </a:ext>
                  </a:extLst>
                </a:gridCol>
              </a:tblGrid>
              <a:tr h="370840">
                <a:tc>
                  <a:txBody>
                    <a:bodyPr/>
                    <a:lstStyle/>
                    <a:p>
                      <a:r>
                        <a:rPr lang="en-GB" sz="1600" dirty="0"/>
                        <a:t>Offline</a:t>
                      </a:r>
                    </a:p>
                  </a:txBody>
                  <a:tcPr marL="108000" marR="108000" marT="108000" marB="108000">
                    <a:solidFill>
                      <a:schemeClr val="accent6"/>
                    </a:solidFill>
                  </a:tcPr>
                </a:tc>
                <a:tc>
                  <a:txBody>
                    <a:bodyPr/>
                    <a:lstStyle/>
                    <a:p>
                      <a:endParaRPr lang="en-GB" sz="1600" dirty="0"/>
                    </a:p>
                  </a:txBody>
                  <a:tcPr marL="108000" marR="108000" marT="108000" marB="108000">
                    <a:solidFill>
                      <a:schemeClr val="accent6"/>
                    </a:solidFill>
                  </a:tcPr>
                </a:tc>
                <a:tc>
                  <a:txBody>
                    <a:bodyPr/>
                    <a:lstStyle/>
                    <a:p>
                      <a:r>
                        <a:rPr lang="en-GB" sz="1600" dirty="0"/>
                        <a:t>June 2020</a:t>
                      </a:r>
                    </a:p>
                  </a:txBody>
                  <a:tcPr marL="108000" marR="108000" marT="108000" marB="108000">
                    <a:solidFill>
                      <a:schemeClr val="accent6"/>
                    </a:solidFill>
                  </a:tcPr>
                </a:tc>
                <a:tc>
                  <a:txBody>
                    <a:bodyPr/>
                    <a:lstStyle/>
                    <a:p>
                      <a:r>
                        <a:rPr lang="en-GB" sz="1600" dirty="0"/>
                        <a:t>November 2020</a:t>
                      </a:r>
                    </a:p>
                  </a:txBody>
                  <a:tcPr marL="108000" marR="108000" marT="108000" marB="108000">
                    <a:solidFill>
                      <a:schemeClr val="accent6"/>
                    </a:solidFill>
                  </a:tcPr>
                </a:tc>
                <a:extLst>
                  <a:ext uri="{0D108BD9-81ED-4DB2-BD59-A6C34878D82A}">
                    <a16:rowId xmlns:a16="http://schemas.microsoft.com/office/drawing/2014/main" val="617230183"/>
                  </a:ext>
                </a:extLst>
              </a:tr>
              <a:tr h="370840">
                <a:tc>
                  <a:txBody>
                    <a:bodyPr/>
                    <a:lstStyle/>
                    <a:p>
                      <a:r>
                        <a:rPr lang="en-GB" sz="1600" dirty="0"/>
                        <a:t>999 Emergency</a:t>
                      </a:r>
                    </a:p>
                  </a:txBody>
                  <a:tcPr marL="108000" marR="108000" marT="108000" marB="108000"/>
                </a:tc>
                <a:tc>
                  <a:txBody>
                    <a:bodyPr/>
                    <a:lstStyle/>
                    <a:p>
                      <a:r>
                        <a:rPr lang="en-GB" sz="1600" dirty="0"/>
                        <a:t>Service level</a:t>
                      </a:r>
                    </a:p>
                  </a:txBody>
                  <a:tcPr marL="108000" marR="108000" marT="108000" marB="108000"/>
                </a:tc>
                <a:tc>
                  <a:txBody>
                    <a:bodyPr/>
                    <a:lstStyle/>
                    <a:p>
                      <a:r>
                        <a:rPr lang="en-GB" sz="1600" dirty="0"/>
                        <a:t>86.53%</a:t>
                      </a:r>
                    </a:p>
                  </a:txBody>
                  <a:tcPr marL="108000" marR="108000" marT="108000" marB="108000"/>
                </a:tc>
                <a:tc>
                  <a:txBody>
                    <a:bodyPr/>
                    <a:lstStyle/>
                    <a:p>
                      <a:r>
                        <a:rPr lang="en-GB" sz="1600" dirty="0"/>
                        <a:t>94.92%</a:t>
                      </a:r>
                    </a:p>
                  </a:txBody>
                  <a:tcPr marL="108000" marR="108000" marT="108000" marB="108000">
                    <a:solidFill>
                      <a:srgbClr val="92D050"/>
                    </a:solidFill>
                  </a:tcPr>
                </a:tc>
                <a:extLst>
                  <a:ext uri="{0D108BD9-81ED-4DB2-BD59-A6C34878D82A}">
                    <a16:rowId xmlns:a16="http://schemas.microsoft.com/office/drawing/2014/main" val="3262057798"/>
                  </a:ext>
                </a:extLst>
              </a:tr>
              <a:tr h="370840">
                <a:tc>
                  <a:txBody>
                    <a:bodyPr/>
                    <a:lstStyle/>
                    <a:p>
                      <a:endParaRPr lang="en-GB" sz="1600" dirty="0"/>
                    </a:p>
                  </a:txBody>
                  <a:tcPr marL="108000" marR="108000" marT="108000" marB="108000"/>
                </a:tc>
                <a:tc>
                  <a:txBody>
                    <a:bodyPr/>
                    <a:lstStyle/>
                    <a:p>
                      <a:r>
                        <a:rPr lang="en-GB" sz="1600" dirty="0"/>
                        <a:t>Av. Speed to Answer</a:t>
                      </a:r>
                    </a:p>
                  </a:txBody>
                  <a:tcPr marL="108000" marR="108000" marT="108000" marB="108000"/>
                </a:tc>
                <a:tc>
                  <a:txBody>
                    <a:bodyPr/>
                    <a:lstStyle/>
                    <a:p>
                      <a:r>
                        <a:rPr lang="en-GB" sz="1600" dirty="0"/>
                        <a:t>8 seconds</a:t>
                      </a:r>
                    </a:p>
                  </a:txBody>
                  <a:tcPr marL="108000" marR="108000" marT="108000" marB="108000"/>
                </a:tc>
                <a:tc>
                  <a:txBody>
                    <a:bodyPr/>
                    <a:lstStyle/>
                    <a:p>
                      <a:r>
                        <a:rPr lang="en-GB" sz="1600" dirty="0"/>
                        <a:t>5 seconds</a:t>
                      </a:r>
                    </a:p>
                  </a:txBody>
                  <a:tcPr marL="108000" marR="108000" marT="108000" marB="108000">
                    <a:solidFill>
                      <a:srgbClr val="92D050"/>
                    </a:solidFill>
                  </a:tcPr>
                </a:tc>
                <a:extLst>
                  <a:ext uri="{0D108BD9-81ED-4DB2-BD59-A6C34878D82A}">
                    <a16:rowId xmlns:a16="http://schemas.microsoft.com/office/drawing/2014/main" val="2885456602"/>
                  </a:ext>
                </a:extLst>
              </a:tr>
              <a:tr h="370840">
                <a:tc>
                  <a:txBody>
                    <a:bodyPr/>
                    <a:lstStyle/>
                    <a:p>
                      <a:endParaRPr lang="en-GB" sz="1600" dirty="0"/>
                    </a:p>
                  </a:txBody>
                  <a:tcPr marL="108000" marR="108000" marT="108000" marB="108000">
                    <a:lnB w="12700" cap="flat" cmpd="sng" algn="ctr">
                      <a:solidFill>
                        <a:schemeClr val="tx1"/>
                      </a:solidFill>
                      <a:prstDash val="solid"/>
                      <a:round/>
                      <a:headEnd type="none" w="med" len="med"/>
                      <a:tailEnd type="none" w="med" len="med"/>
                    </a:lnB>
                  </a:tcPr>
                </a:tc>
                <a:tc>
                  <a:txBody>
                    <a:bodyPr/>
                    <a:lstStyle/>
                    <a:p>
                      <a:r>
                        <a:rPr lang="en-GB" sz="1600" dirty="0"/>
                        <a:t>% Getting</a:t>
                      </a:r>
                      <a:r>
                        <a:rPr lang="en-GB" sz="1600" baseline="0" dirty="0"/>
                        <a:t> through to a call handler</a:t>
                      </a:r>
                      <a:endParaRPr lang="en-GB" sz="1600" dirty="0"/>
                    </a:p>
                  </a:txBody>
                  <a:tcPr marL="108000" marR="108000" marT="108000" marB="108000">
                    <a:lnB w="12700" cap="flat" cmpd="sng" algn="ctr">
                      <a:solidFill>
                        <a:schemeClr val="tx1"/>
                      </a:solidFill>
                      <a:prstDash val="solid"/>
                      <a:round/>
                      <a:headEnd type="none" w="med" len="med"/>
                      <a:tailEnd type="none" w="med" len="med"/>
                    </a:lnB>
                  </a:tcPr>
                </a:tc>
                <a:tc>
                  <a:txBody>
                    <a:bodyPr/>
                    <a:lstStyle/>
                    <a:p>
                      <a:r>
                        <a:rPr lang="en-GB" sz="1600" dirty="0"/>
                        <a:t>99.2%</a:t>
                      </a:r>
                    </a:p>
                  </a:txBody>
                  <a:tcPr marL="108000" marR="108000" marT="108000" marB="108000">
                    <a:lnB w="12700" cap="flat" cmpd="sng" algn="ctr">
                      <a:solidFill>
                        <a:schemeClr val="tx1"/>
                      </a:solidFill>
                      <a:prstDash val="solid"/>
                      <a:round/>
                      <a:headEnd type="none" w="med" len="med"/>
                      <a:tailEnd type="none" w="med" len="med"/>
                    </a:lnB>
                  </a:tcPr>
                </a:tc>
                <a:tc>
                  <a:txBody>
                    <a:bodyPr/>
                    <a:lstStyle/>
                    <a:p>
                      <a:r>
                        <a:rPr lang="en-GB" sz="1600" dirty="0"/>
                        <a:t>99.7%</a:t>
                      </a:r>
                    </a:p>
                  </a:txBody>
                  <a:tcPr marL="108000" marR="108000" marT="108000" marB="108000">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425536422"/>
                  </a:ext>
                </a:extLst>
              </a:tr>
              <a:tr h="370840">
                <a:tc>
                  <a:txBody>
                    <a:bodyPr/>
                    <a:lstStyle/>
                    <a:p>
                      <a:r>
                        <a:rPr lang="en-GB" sz="1600" dirty="0"/>
                        <a:t>101 Non-emergency</a:t>
                      </a:r>
                    </a:p>
                  </a:txBody>
                  <a:tcPr marL="108000" marR="108000" marT="108000" marB="108000">
                    <a:lnT w="12700" cap="flat" cmpd="sng" algn="ctr">
                      <a:solidFill>
                        <a:schemeClr val="tx1"/>
                      </a:solidFill>
                      <a:prstDash val="solid"/>
                      <a:round/>
                      <a:headEnd type="none" w="med" len="med"/>
                      <a:tailEnd type="none" w="med" len="med"/>
                    </a:lnT>
                  </a:tcPr>
                </a:tc>
                <a:tc>
                  <a:txBody>
                    <a:bodyPr/>
                    <a:lstStyle/>
                    <a:p>
                      <a:r>
                        <a:rPr lang="en-GB" sz="1600" dirty="0"/>
                        <a:t>Service level</a:t>
                      </a:r>
                    </a:p>
                  </a:txBody>
                  <a:tcPr marL="108000" marR="108000" marT="108000" marB="108000">
                    <a:lnT w="12700" cap="flat" cmpd="sng" algn="ctr">
                      <a:solidFill>
                        <a:schemeClr val="tx1"/>
                      </a:solidFill>
                      <a:prstDash val="solid"/>
                      <a:round/>
                      <a:headEnd type="none" w="med" len="med"/>
                      <a:tailEnd type="none" w="med" len="med"/>
                    </a:lnT>
                  </a:tcPr>
                </a:tc>
                <a:tc>
                  <a:txBody>
                    <a:bodyPr/>
                    <a:lstStyle/>
                    <a:p>
                      <a:r>
                        <a:rPr lang="en-GB" sz="1600" dirty="0"/>
                        <a:t>63.15%</a:t>
                      </a:r>
                    </a:p>
                  </a:txBody>
                  <a:tcPr marL="108000" marR="108000" marT="108000" marB="108000">
                    <a:lnT w="12700" cap="flat" cmpd="sng" algn="ctr">
                      <a:solidFill>
                        <a:schemeClr val="tx1"/>
                      </a:solidFill>
                      <a:prstDash val="solid"/>
                      <a:round/>
                      <a:headEnd type="none" w="med" len="med"/>
                      <a:tailEnd type="none" w="med" len="med"/>
                    </a:lnT>
                  </a:tcPr>
                </a:tc>
                <a:tc>
                  <a:txBody>
                    <a:bodyPr/>
                    <a:lstStyle/>
                    <a:p>
                      <a:r>
                        <a:rPr lang="en-GB" sz="1600" dirty="0"/>
                        <a:t>83.72%</a:t>
                      </a:r>
                    </a:p>
                  </a:txBody>
                  <a:tcPr marL="108000" marR="108000" marT="108000" marB="108000">
                    <a:lnT w="12700" cap="flat" cmpd="sng" algn="ctr">
                      <a:solidFill>
                        <a:schemeClr val="tx1"/>
                      </a:solidFill>
                      <a:prstDash val="solid"/>
                      <a:round/>
                      <a:headEnd type="none" w="med" len="med"/>
                      <a:tailEnd type="none" w="med" len="med"/>
                    </a:lnT>
                    <a:solidFill>
                      <a:srgbClr val="92D050"/>
                    </a:solidFill>
                  </a:tcPr>
                </a:tc>
                <a:extLst>
                  <a:ext uri="{0D108BD9-81ED-4DB2-BD59-A6C34878D82A}">
                    <a16:rowId xmlns:a16="http://schemas.microsoft.com/office/drawing/2014/main" val="3988545302"/>
                  </a:ext>
                </a:extLst>
              </a:tr>
              <a:tr h="370840">
                <a:tc>
                  <a:txBody>
                    <a:bodyPr/>
                    <a:lstStyle/>
                    <a:p>
                      <a:endParaRPr lang="en-GB" sz="1600" dirty="0"/>
                    </a:p>
                  </a:txBody>
                  <a:tcPr marL="108000" marR="108000" marT="108000" marB="108000"/>
                </a:tc>
                <a:tc>
                  <a:txBody>
                    <a:bodyPr/>
                    <a:lstStyle/>
                    <a:p>
                      <a:r>
                        <a:rPr lang="en-GB" sz="1600" dirty="0"/>
                        <a:t>Av. Speed to Answer</a:t>
                      </a:r>
                    </a:p>
                  </a:txBody>
                  <a:tcPr marL="108000" marR="108000" marT="108000" marB="108000"/>
                </a:tc>
                <a:tc>
                  <a:txBody>
                    <a:bodyPr/>
                    <a:lstStyle/>
                    <a:p>
                      <a:r>
                        <a:rPr lang="en-GB" sz="1600" dirty="0"/>
                        <a:t>2 minutes 9 seconds</a:t>
                      </a:r>
                    </a:p>
                  </a:txBody>
                  <a:tcPr marL="108000" marR="108000" marT="108000" marB="108000"/>
                </a:tc>
                <a:tc>
                  <a:txBody>
                    <a:bodyPr/>
                    <a:lstStyle/>
                    <a:p>
                      <a:r>
                        <a:rPr lang="en-GB" sz="1600" dirty="0"/>
                        <a:t>43 seconds</a:t>
                      </a:r>
                    </a:p>
                  </a:txBody>
                  <a:tcPr marL="108000" marR="108000" marT="108000" marB="108000">
                    <a:solidFill>
                      <a:srgbClr val="92D050"/>
                    </a:solidFill>
                  </a:tcPr>
                </a:tc>
                <a:extLst>
                  <a:ext uri="{0D108BD9-81ED-4DB2-BD59-A6C34878D82A}">
                    <a16:rowId xmlns:a16="http://schemas.microsoft.com/office/drawing/2014/main" val="3097913268"/>
                  </a:ext>
                </a:extLst>
              </a:tr>
              <a:tr h="370840">
                <a:tc>
                  <a:txBody>
                    <a:bodyPr/>
                    <a:lstStyle/>
                    <a:p>
                      <a:endParaRPr lang="en-GB" sz="1600" dirty="0"/>
                    </a:p>
                  </a:txBody>
                  <a:tcPr marL="108000" marR="108000" marT="108000" marB="108000"/>
                </a:tc>
                <a:tc>
                  <a:txBody>
                    <a:bodyPr/>
                    <a:lstStyle/>
                    <a:p>
                      <a:r>
                        <a:rPr lang="en-GB" sz="1600" dirty="0"/>
                        <a:t>% Getting</a:t>
                      </a:r>
                      <a:r>
                        <a:rPr lang="en-GB" sz="1600" baseline="0" dirty="0"/>
                        <a:t> through to  call handler</a:t>
                      </a:r>
                      <a:endParaRPr lang="en-GB" sz="1600" dirty="0"/>
                    </a:p>
                  </a:txBody>
                  <a:tcPr marL="108000" marR="108000" marT="108000" marB="108000"/>
                </a:tc>
                <a:tc>
                  <a:txBody>
                    <a:bodyPr/>
                    <a:lstStyle/>
                    <a:p>
                      <a:r>
                        <a:rPr lang="en-GB" sz="1600" dirty="0"/>
                        <a:t>83.2%</a:t>
                      </a:r>
                    </a:p>
                  </a:txBody>
                  <a:tcPr marL="108000" marR="108000" marT="108000" marB="108000"/>
                </a:tc>
                <a:tc>
                  <a:txBody>
                    <a:bodyPr/>
                    <a:lstStyle/>
                    <a:p>
                      <a:r>
                        <a:rPr lang="en-GB" sz="1600" dirty="0"/>
                        <a:t>94.8%</a:t>
                      </a:r>
                    </a:p>
                  </a:txBody>
                  <a:tcPr marL="108000" marR="108000" marT="108000" marB="108000">
                    <a:solidFill>
                      <a:srgbClr val="92D050"/>
                    </a:solidFill>
                  </a:tcPr>
                </a:tc>
                <a:extLst>
                  <a:ext uri="{0D108BD9-81ED-4DB2-BD59-A6C34878D82A}">
                    <a16:rowId xmlns:a16="http://schemas.microsoft.com/office/drawing/2014/main" val="827387138"/>
                  </a:ext>
                </a:extLst>
              </a:tr>
            </a:tbl>
          </a:graphicData>
        </a:graphic>
      </p:graphicFrame>
      <p:sp>
        <p:nvSpPr>
          <p:cNvPr id="4" name="TextBox 3">
            <a:extLst>
              <a:ext uri="{FF2B5EF4-FFF2-40B4-BE49-F238E27FC236}">
                <a16:creationId xmlns:a16="http://schemas.microsoft.com/office/drawing/2014/main" id="{DE4579BA-09F4-FA42-A7E4-5A8C31B44A48}"/>
              </a:ext>
            </a:extLst>
          </p:cNvPr>
          <p:cNvSpPr txBox="1"/>
          <p:nvPr/>
        </p:nvSpPr>
        <p:spPr>
          <a:xfrm>
            <a:off x="504677" y="357566"/>
            <a:ext cx="10245702" cy="707886"/>
          </a:xfrm>
          <a:prstGeom prst="rect">
            <a:avLst/>
          </a:prstGeom>
          <a:noFill/>
        </p:spPr>
        <p:txBody>
          <a:bodyPr wrap="square" rtlCol="0">
            <a:spAutoFit/>
          </a:bodyPr>
          <a:lstStyle/>
          <a:p>
            <a:r>
              <a:rPr lang="en-US" sz="4000" b="1" dirty="0">
                <a:solidFill>
                  <a:schemeClr val="accent2">
                    <a:lumMod val="50000"/>
                  </a:schemeClr>
                </a:solidFill>
                <a:latin typeface="+mj-lt"/>
                <a:cs typeface="Arial Black" panose="020B0604020202020204" pitchFamily="34" charset="0"/>
              </a:rPr>
              <a:t>Investing in staff and better technology</a:t>
            </a:r>
          </a:p>
        </p:txBody>
      </p:sp>
    </p:spTree>
    <p:extLst>
      <p:ext uri="{BB962C8B-B14F-4D97-AF65-F5344CB8AC3E}">
        <p14:creationId xmlns:p14="http://schemas.microsoft.com/office/powerpoint/2010/main" val="3519767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ublic expectation of visible policing, balanced with the need to tackle more hidden crime at its root.&#10;Illustration of an iceberg, with different crime types visible (above the waterline) but more not visible to the public (below the waterline)" title="Reported and hidden crime challenge">
            <a:extLst>
              <a:ext uri="{FF2B5EF4-FFF2-40B4-BE49-F238E27FC236}">
                <a16:creationId xmlns:a16="http://schemas.microsoft.com/office/drawing/2014/main" id="{32BB7046-5751-3F46-9412-E4EF4B244A73}"/>
              </a:ext>
            </a:extLst>
          </p:cNvPr>
          <p:cNvPicPr>
            <a:picLocks noChangeAspect="1"/>
          </p:cNvPicPr>
          <p:nvPr/>
        </p:nvPicPr>
        <p:blipFill>
          <a:blip r:embed="rId3"/>
          <a:srcRect/>
          <a:stretch/>
        </p:blipFill>
        <p:spPr>
          <a:xfrm>
            <a:off x="2462" y="1042"/>
            <a:ext cx="12187074" cy="6857998"/>
          </a:xfrm>
          <a:prstGeom prst="rect">
            <a:avLst/>
          </a:prstGeom>
        </p:spPr>
      </p:pic>
    </p:spTree>
    <p:extLst>
      <p:ext uri="{BB962C8B-B14F-4D97-AF65-F5344CB8AC3E}">
        <p14:creationId xmlns:p14="http://schemas.microsoft.com/office/powerpoint/2010/main" val="2484214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HC Internal">
      <a:dk1>
        <a:srgbClr val="000000"/>
      </a:dk1>
      <a:lt1>
        <a:srgbClr val="FFFFFF"/>
      </a:lt1>
      <a:dk2>
        <a:srgbClr val="44546A"/>
      </a:dk2>
      <a:lt2>
        <a:srgbClr val="E7E6E6"/>
      </a:lt2>
      <a:accent1>
        <a:srgbClr val="674780"/>
      </a:accent1>
      <a:accent2>
        <a:srgbClr val="0A508E"/>
      </a:accent2>
      <a:accent3>
        <a:srgbClr val="6278C4"/>
      </a:accent3>
      <a:accent4>
        <a:srgbClr val="3C9ED6"/>
      </a:accent4>
      <a:accent5>
        <a:srgbClr val="664E89"/>
      </a:accent5>
      <a:accent6>
        <a:srgbClr val="5F5FA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C external slide deck" id="{24E4DB46-C5DA-5D4E-A424-234150A2E1C0}" vid="{B0101344-F73F-194F-A5C5-1ECFA03B36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2396</TotalTime>
  <Words>680</Words>
  <Application>Microsoft Office PowerPoint</Application>
  <PresentationFormat>Widescreen</PresentationFormat>
  <Paragraphs>144</Paragraphs>
  <Slides>27</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studies</vt:lpstr>
      <vt:lpstr>PowerPoint Presentation</vt:lpstr>
      <vt:lpstr>Deprivation &amp; Regional Inequalities</vt:lpstr>
      <vt:lpstr>Southampton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First six months – Key risks and opportunities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Potgieter</dc:creator>
  <cp:lastModifiedBy>Gallagher, Keely (47040)</cp:lastModifiedBy>
  <cp:revision>61</cp:revision>
  <dcterms:created xsi:type="dcterms:W3CDTF">2021-01-06T14:37:55Z</dcterms:created>
  <dcterms:modified xsi:type="dcterms:W3CDTF">2021-01-19T17:20:23Z</dcterms:modified>
</cp:coreProperties>
</file>