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parliament.uk/pa/cm201719/cmselect/cmhaff/1016/1016.pdf" TargetMode="External"/><Relationship Id="rId3" Type="http://schemas.openxmlformats.org/officeDocument/2006/relationships/hyperlink" Target="https://www.ukcrimestats.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parliament.uk/pa/cm201719/cmselect/cmhaff/1016/1016.pdf" TargetMode="External"/><Relationship Id="rId3" Type="http://schemas.openxmlformats.org/officeDocument/2006/relationships/hyperlink" Target="https://www.ukcrimestats.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lications.parliament.uk/pa/cm201719/cmselect/cmhaff/1016/1016.pdf" TargetMode="External"/><Relationship Id="rId3" Type="http://schemas.openxmlformats.org/officeDocument/2006/relationships/hyperlink" Target="https://www.ukcrimestats.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wasn’t certain what to use for a background so I used the background from the </a:t>
            </a:r>
            <a:r>
              <a:rPr lang="en-GB"/>
              <a:t>instagram</a:t>
            </a:r>
            <a:r>
              <a:rPr lang="en-GB"/>
              <a:t> post about the definition of serious youth violence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836781f45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836781f45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7733b27d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7733b27d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https://publications.parliament.uk/pa/cm201719/cmselect/cmhaff/1016/1016.pdf</a:t>
            </a:r>
            <a:endParaRPr/>
          </a:p>
          <a:p>
            <a:pPr indent="0" lvl="0" marL="0" rtl="0" algn="l">
              <a:spcBef>
                <a:spcPts val="0"/>
              </a:spcBef>
              <a:spcAft>
                <a:spcPts val="0"/>
              </a:spcAft>
              <a:buNone/>
            </a:pPr>
            <a:r>
              <a:rPr lang="en-GB" u="sng">
                <a:solidFill>
                  <a:schemeClr val="hlink"/>
                </a:solidFill>
                <a:hlinkClick r:id="rId3"/>
              </a:rPr>
              <a:t>https://www.ukcrimestats.com/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829c2ea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829c2ea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https://publications.parliament.uk/pa/cm201719/cmselect/cmhaff/1016/1016.pdf</a:t>
            </a:r>
            <a:endParaRPr/>
          </a:p>
          <a:p>
            <a:pPr indent="0" lvl="0" marL="0" rtl="0" algn="l">
              <a:spcBef>
                <a:spcPts val="0"/>
              </a:spcBef>
              <a:spcAft>
                <a:spcPts val="0"/>
              </a:spcAft>
              <a:buNone/>
            </a:pPr>
            <a:r>
              <a:rPr lang="en-GB" u="sng">
                <a:solidFill>
                  <a:schemeClr val="hlink"/>
                </a:solidFill>
                <a:hlinkClick r:id="rId3"/>
              </a:rPr>
              <a:t>https://www.ukcrimestats.com/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836781f4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836781f4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829c2ead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829c2ead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https://publications.parliament.uk/pa/cm201719/cmselect/cmhaff/1016/1016.pdf</a:t>
            </a:r>
            <a:endParaRPr/>
          </a:p>
          <a:p>
            <a:pPr indent="0" lvl="0" marL="0" rtl="0" algn="l">
              <a:spcBef>
                <a:spcPts val="0"/>
              </a:spcBef>
              <a:spcAft>
                <a:spcPts val="0"/>
              </a:spcAft>
              <a:buNone/>
            </a:pPr>
            <a:r>
              <a:rPr lang="en-GB" u="sng">
                <a:solidFill>
                  <a:schemeClr val="hlink"/>
                </a:solidFill>
                <a:hlinkClick r:id="rId3"/>
              </a:rPr>
              <a:t>https://www.ukcrimestats.com/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829c2ead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829c2ead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7733b27d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7733b27d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829c2ead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829c2ead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4d42e2c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4d42e2c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youtube.com/watch?v=LXXFQfXUqWE" TargetMode="External"/><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5.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crimestoppers-uk.org/" TargetMode="External"/><Relationship Id="rId5" Type="http://schemas.openxmlformats.org/officeDocument/2006/relationships/hyperlink" Target="https://www.fearless.org/e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510024" y="-318812"/>
            <a:ext cx="10164051" cy="5781125"/>
          </a:xfrm>
          <a:prstGeom prst="rect">
            <a:avLst/>
          </a:prstGeom>
          <a:noFill/>
          <a:ln>
            <a:noFill/>
          </a:ln>
        </p:spPr>
      </p:pic>
      <p:sp>
        <p:nvSpPr>
          <p:cNvPr id="57" name="Google Shape;57;p13"/>
          <p:cNvSpPr txBox="1"/>
          <p:nvPr/>
        </p:nvSpPr>
        <p:spPr>
          <a:xfrm>
            <a:off x="1411600" y="1741350"/>
            <a:ext cx="6130500" cy="11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5000"/>
              <a:t> Youth Commision</a:t>
            </a:r>
            <a:endParaRPr sz="5000"/>
          </a:p>
          <a:p>
            <a:pPr indent="0" lvl="0" marL="0" rtl="0" algn="ctr">
              <a:spcBef>
                <a:spcPts val="0"/>
              </a:spcBef>
              <a:spcAft>
                <a:spcPts val="0"/>
              </a:spcAft>
              <a:buNone/>
            </a:pPr>
            <a:r>
              <a:rPr lang="en-GB" sz="5000"/>
              <a:t>Serious Violence</a:t>
            </a:r>
            <a:endParaRPr sz="5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63" name="Google Shape;163;p22"/>
          <p:cNvPicPr preferRelativeResize="0"/>
          <p:nvPr/>
        </p:nvPicPr>
        <p:blipFill>
          <a:blip r:embed="rId3">
            <a:alphaModFix/>
          </a:blip>
          <a:stretch>
            <a:fillRect/>
          </a:stretch>
        </p:blipFill>
        <p:spPr>
          <a:xfrm>
            <a:off x="-510024" y="-318812"/>
            <a:ext cx="10164051" cy="5781125"/>
          </a:xfrm>
          <a:prstGeom prst="rect">
            <a:avLst/>
          </a:prstGeom>
          <a:noFill/>
          <a:ln>
            <a:noFill/>
          </a:ln>
        </p:spPr>
      </p:pic>
      <p:sp>
        <p:nvSpPr>
          <p:cNvPr id="164" name="Google Shape;164;p22"/>
          <p:cNvSpPr txBox="1"/>
          <p:nvPr/>
        </p:nvSpPr>
        <p:spPr>
          <a:xfrm>
            <a:off x="2213450" y="399250"/>
            <a:ext cx="6073200" cy="9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t>Knife crime rap</a:t>
            </a:r>
            <a:endParaRPr sz="3200"/>
          </a:p>
        </p:txBody>
      </p:sp>
      <p:pic>
        <p:nvPicPr>
          <p:cNvPr descr="3 Minutes To Live provides an emotional take on London’s knife crime issues, whilst highlighting the value and preciousness of life.&#10;&#10;The video is directed by award-winning filmmaker Simon Aukes - known for making the online hit series Shiro's Story with Rapman.&#10;&#10;In a year with the all time highest recorded rate of knife crime in the UK, Yizzy addresses the issue by conveying how too many people take life for granted - switching the focus from the statistics and politics reported on daily to something ultimately more human.&#10;&#10;Produced by Gamer&#10;&#10;Listen to the ‘Welcome To Grime Street’ EP &#10;https://yizzy.lnk.to/ListenID&#10; &#10;&#10;Watch more Yizzy Videos&#10;https://yizzy.lnk.to/WatchID&#10; &#10;Follow Yizzy: &#10;https://yizzy.lnk.to/FollowID&#10; &#10;#Yizzy #3MinutesToLive #Vevo&#10; &#10;© 2019 Livin Legendz / DMY Recordings" id="165" name="Google Shape;165;p22" title="Yizzy - 3 Minutes to Live (Official Video)">
            <a:hlinkClick r:id="rId4"/>
          </p:cNvPr>
          <p:cNvPicPr preferRelativeResize="0"/>
          <p:nvPr/>
        </p:nvPicPr>
        <p:blipFill>
          <a:blip r:embed="rId5">
            <a:alphaModFix/>
          </a:blip>
          <a:stretch>
            <a:fillRect/>
          </a:stretch>
        </p:blipFill>
        <p:spPr>
          <a:xfrm>
            <a:off x="2286000" y="120485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64" name="Google Shape;64;p14"/>
          <p:cNvPicPr preferRelativeResize="0"/>
          <p:nvPr/>
        </p:nvPicPr>
        <p:blipFill>
          <a:blip r:embed="rId3">
            <a:alphaModFix/>
          </a:blip>
          <a:stretch>
            <a:fillRect/>
          </a:stretch>
        </p:blipFill>
        <p:spPr>
          <a:xfrm>
            <a:off x="-510024" y="-249537"/>
            <a:ext cx="10164051" cy="5781125"/>
          </a:xfrm>
          <a:prstGeom prst="rect">
            <a:avLst/>
          </a:prstGeom>
          <a:noFill/>
          <a:ln>
            <a:noFill/>
          </a:ln>
        </p:spPr>
      </p:pic>
      <p:sp>
        <p:nvSpPr>
          <p:cNvPr id="65" name="Google Shape;65;p14"/>
          <p:cNvSpPr txBox="1"/>
          <p:nvPr/>
        </p:nvSpPr>
        <p:spPr>
          <a:xfrm>
            <a:off x="2182250" y="399200"/>
            <a:ext cx="64770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What is serious violence?</a:t>
            </a:r>
            <a:endParaRPr sz="3000"/>
          </a:p>
        </p:txBody>
      </p:sp>
      <p:sp>
        <p:nvSpPr>
          <p:cNvPr id="66" name="Google Shape;66;p14"/>
          <p:cNvSpPr txBox="1"/>
          <p:nvPr/>
        </p:nvSpPr>
        <p:spPr>
          <a:xfrm rot="-676388">
            <a:off x="1213121" y="1913177"/>
            <a:ext cx="7878810" cy="366258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t>Serious youth violence</a:t>
            </a:r>
            <a:r>
              <a:rPr lang="en-GB" sz="2000"/>
              <a:t> is defined as “any offence of most serious violence or weapon enabled crime, where the victim is aged 1-19” such as murder, manslaughter, rape, wounding with intent and causing grievous </a:t>
            </a:r>
            <a:r>
              <a:rPr lang="en-GB" sz="2000"/>
              <a:t>bodily</a:t>
            </a:r>
            <a:r>
              <a:rPr lang="en-GB" sz="2000"/>
              <a:t> harm.</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p:txBody>
      </p:sp>
      <p:pic>
        <p:nvPicPr>
          <p:cNvPr id="67" name="Google Shape;67;p14"/>
          <p:cNvPicPr preferRelativeResize="0"/>
          <p:nvPr/>
        </p:nvPicPr>
        <p:blipFill>
          <a:blip r:embed="rId4">
            <a:alphaModFix/>
          </a:blip>
          <a:stretch>
            <a:fillRect/>
          </a:stretch>
        </p:blipFill>
        <p:spPr>
          <a:xfrm>
            <a:off x="4149250" y="3424325"/>
            <a:ext cx="3200400" cy="142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4" name="Google Shape;74;p15"/>
          <p:cNvPicPr preferRelativeResize="0"/>
          <p:nvPr/>
        </p:nvPicPr>
        <p:blipFill>
          <a:blip r:embed="rId3">
            <a:alphaModFix/>
          </a:blip>
          <a:stretch>
            <a:fillRect/>
          </a:stretch>
        </p:blipFill>
        <p:spPr>
          <a:xfrm>
            <a:off x="-510024" y="-249537"/>
            <a:ext cx="10164051" cy="5781125"/>
          </a:xfrm>
          <a:prstGeom prst="rect">
            <a:avLst/>
          </a:prstGeom>
          <a:noFill/>
          <a:ln>
            <a:noFill/>
          </a:ln>
        </p:spPr>
      </p:pic>
      <p:sp>
        <p:nvSpPr>
          <p:cNvPr id="75" name="Google Shape;75;p15"/>
          <p:cNvSpPr txBox="1"/>
          <p:nvPr/>
        </p:nvSpPr>
        <p:spPr>
          <a:xfrm>
            <a:off x="2182250" y="399200"/>
            <a:ext cx="64770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How serious </a:t>
            </a:r>
            <a:r>
              <a:rPr lang="en-GB" sz="3000"/>
              <a:t>is serious violence?</a:t>
            </a:r>
            <a:endParaRPr sz="3000"/>
          </a:p>
        </p:txBody>
      </p:sp>
      <p:sp>
        <p:nvSpPr>
          <p:cNvPr id="76" name="Google Shape;76;p15"/>
          <p:cNvSpPr txBox="1"/>
          <p:nvPr/>
        </p:nvSpPr>
        <p:spPr>
          <a:xfrm>
            <a:off x="3939900" y="809688"/>
            <a:ext cx="4892400" cy="3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GB" sz="1600"/>
              <a:t>Serious violence is one of the many crimes the Police and other organisations are constantly trying to reduce, but unfortunately in the last 5 years homicides have increased by a third and knife crime by 70%, along with other unfortunate increases in violent crime. </a:t>
            </a:r>
            <a:endParaRPr sz="1600"/>
          </a:p>
          <a:p>
            <a:pPr indent="0" lvl="0" marL="0" rtl="0" algn="l">
              <a:spcBef>
                <a:spcPts val="0"/>
              </a:spcBef>
              <a:spcAft>
                <a:spcPts val="0"/>
              </a:spcAft>
              <a:buNone/>
            </a:pPr>
            <a:r>
              <a:rPr lang="en-GB" sz="1600"/>
              <a:t>Also to the surprise of some, violent crime is usually reported around 150,000 to the Police compared to the 10,000 drug reports and the 25,000 vehicle crimes.</a:t>
            </a:r>
            <a:endParaRPr sz="1600"/>
          </a:p>
        </p:txBody>
      </p:sp>
      <p:pic>
        <p:nvPicPr>
          <p:cNvPr id="77" name="Google Shape;77;p15"/>
          <p:cNvPicPr preferRelativeResize="0"/>
          <p:nvPr/>
        </p:nvPicPr>
        <p:blipFill rotWithShape="1">
          <a:blip r:embed="rId4">
            <a:alphaModFix/>
          </a:blip>
          <a:srcRect b="19504" l="24808" r="27038" t="37619"/>
          <a:stretch/>
        </p:blipFill>
        <p:spPr>
          <a:xfrm>
            <a:off x="484025" y="1908725"/>
            <a:ext cx="3207850" cy="177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84" name="Google Shape;84;p16"/>
          <p:cNvPicPr preferRelativeResize="0"/>
          <p:nvPr/>
        </p:nvPicPr>
        <p:blipFill>
          <a:blip r:embed="rId3">
            <a:alphaModFix/>
          </a:blip>
          <a:stretch>
            <a:fillRect/>
          </a:stretch>
        </p:blipFill>
        <p:spPr>
          <a:xfrm>
            <a:off x="-510024" y="-249537"/>
            <a:ext cx="10164051" cy="5781125"/>
          </a:xfrm>
          <a:prstGeom prst="rect">
            <a:avLst/>
          </a:prstGeom>
          <a:noFill/>
          <a:ln>
            <a:noFill/>
          </a:ln>
        </p:spPr>
      </p:pic>
      <p:sp>
        <p:nvSpPr>
          <p:cNvPr id="85" name="Google Shape;85;p16"/>
          <p:cNvSpPr txBox="1"/>
          <p:nvPr/>
        </p:nvSpPr>
        <p:spPr>
          <a:xfrm>
            <a:off x="2138000" y="408050"/>
            <a:ext cx="64770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Serious violence questions</a:t>
            </a:r>
            <a:endParaRPr sz="3000"/>
          </a:p>
        </p:txBody>
      </p:sp>
      <p:sp>
        <p:nvSpPr>
          <p:cNvPr id="86" name="Google Shape;86;p16"/>
          <p:cNvSpPr txBox="1"/>
          <p:nvPr/>
        </p:nvSpPr>
        <p:spPr>
          <a:xfrm>
            <a:off x="2204600" y="1182800"/>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Out of the two types of punishable </a:t>
            </a:r>
            <a:r>
              <a:rPr lang="en-GB"/>
              <a:t>assault</a:t>
            </a:r>
            <a:r>
              <a:rPr lang="en-GB"/>
              <a:t> actual bodily harm (ABH) and </a:t>
            </a:r>
            <a:r>
              <a:rPr lang="en-GB"/>
              <a:t>grievous</a:t>
            </a:r>
            <a:r>
              <a:rPr lang="en-GB"/>
              <a:t> bodily harm (GHB) which is worse?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16"/>
          <p:cNvSpPr txBox="1"/>
          <p:nvPr/>
        </p:nvSpPr>
        <p:spPr>
          <a:xfrm>
            <a:off x="2204600" y="1699450"/>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GHB is worse, GHB is a caused injury that pose a detrimental risk to the victims health, whereas AHB is less harmful assault.</a:t>
            </a:r>
            <a:endParaRPr/>
          </a:p>
          <a:p>
            <a:pPr indent="0" lvl="0" marL="0" rtl="0" algn="l">
              <a:spcBef>
                <a:spcPts val="0"/>
              </a:spcBef>
              <a:spcAft>
                <a:spcPts val="0"/>
              </a:spcAft>
              <a:buNone/>
            </a:pPr>
            <a:r>
              <a:t/>
            </a:r>
            <a:endParaRPr/>
          </a:p>
        </p:txBody>
      </p:sp>
      <p:sp>
        <p:nvSpPr>
          <p:cNvPr id="88" name="Google Shape;88;p16"/>
          <p:cNvSpPr txBox="1"/>
          <p:nvPr/>
        </p:nvSpPr>
        <p:spPr>
          <a:xfrm>
            <a:off x="2204600" y="2328625"/>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Is it legal to carry a knife?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9" name="Google Shape;89;p16"/>
          <p:cNvSpPr txBox="1"/>
          <p:nvPr/>
        </p:nvSpPr>
        <p:spPr>
          <a:xfrm>
            <a:off x="2204600" y="2571750"/>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Only in reasonable circumstances (such as for a job) and only if it’s a 3 inch folding blade or less</a:t>
            </a:r>
            <a:endParaRPr/>
          </a:p>
          <a:p>
            <a:pPr indent="0" lvl="0" marL="0" rtl="0" algn="l">
              <a:spcBef>
                <a:spcPts val="0"/>
              </a:spcBef>
              <a:spcAft>
                <a:spcPts val="0"/>
              </a:spcAft>
              <a:buNone/>
            </a:pPr>
            <a:r>
              <a:t/>
            </a:r>
            <a:endParaRPr/>
          </a:p>
        </p:txBody>
      </p:sp>
      <p:sp>
        <p:nvSpPr>
          <p:cNvPr id="90" name="Google Shape;90;p16"/>
          <p:cNvSpPr txBox="1"/>
          <p:nvPr/>
        </p:nvSpPr>
        <p:spPr>
          <a:xfrm>
            <a:off x="2204600" y="3208850"/>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Why do young people carry knives?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 name="Google Shape;91;p16"/>
          <p:cNvSpPr txBox="1"/>
          <p:nvPr/>
        </p:nvSpPr>
        <p:spPr>
          <a:xfrm>
            <a:off x="2204600" y="3991725"/>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Does </a:t>
            </a:r>
            <a:r>
              <a:rPr lang="en-GB"/>
              <a:t>carrying a knife actually keep you protected?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2" name="Google Shape;92;p16"/>
          <p:cNvSpPr txBox="1"/>
          <p:nvPr/>
        </p:nvSpPr>
        <p:spPr>
          <a:xfrm>
            <a:off x="2204600" y="3208850"/>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There are many reasons, but most young people say they need it for protection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3" name="Google Shape;93;p16"/>
          <p:cNvSpPr txBox="1"/>
          <p:nvPr/>
        </p:nvSpPr>
        <p:spPr>
          <a:xfrm>
            <a:off x="2204600" y="4216825"/>
            <a:ext cx="6551100" cy="23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No, it actually does the opposite and increases your chances of </a:t>
            </a:r>
            <a:endParaRPr/>
          </a:p>
          <a:p>
            <a:pPr indent="0" lvl="0" marL="0" rtl="0" algn="l">
              <a:spcBef>
                <a:spcPts val="0"/>
              </a:spcBef>
              <a:spcAft>
                <a:spcPts val="0"/>
              </a:spcAft>
              <a:buNone/>
            </a:pPr>
            <a:r>
              <a:rPr lang="en-GB"/>
              <a:t>being stabbed. 7 out of 10 young people admitted into A&amp;E with </a:t>
            </a:r>
            <a:endParaRPr/>
          </a:p>
          <a:p>
            <a:pPr indent="0" lvl="0" marL="0" rtl="0" algn="l">
              <a:spcBef>
                <a:spcPts val="0"/>
              </a:spcBef>
              <a:spcAft>
                <a:spcPts val="0"/>
              </a:spcAft>
              <a:buNone/>
            </a:pPr>
            <a:r>
              <a:rPr lang="en-GB"/>
              <a:t>a knife injury were stabbed with their own knife.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94" name="Google Shape;94;p16"/>
          <p:cNvPicPr preferRelativeResize="0"/>
          <p:nvPr/>
        </p:nvPicPr>
        <p:blipFill>
          <a:blip r:embed="rId4">
            <a:alphaModFix/>
          </a:blip>
          <a:stretch>
            <a:fillRect/>
          </a:stretch>
        </p:blipFill>
        <p:spPr>
          <a:xfrm>
            <a:off x="452697" y="2043135"/>
            <a:ext cx="1685300" cy="1685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000"/>
                                        <p:tgtEl>
                                          <p:spTgt spid="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000"/>
                                        <p:tgtEl>
                                          <p:spTgt spid="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1000"/>
                                        <p:tgtEl>
                                          <p:spTgt spid="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01" name="Google Shape;101;p17"/>
          <p:cNvPicPr preferRelativeResize="0"/>
          <p:nvPr/>
        </p:nvPicPr>
        <p:blipFill>
          <a:blip r:embed="rId3">
            <a:alphaModFix/>
          </a:blip>
          <a:stretch>
            <a:fillRect/>
          </a:stretch>
        </p:blipFill>
        <p:spPr>
          <a:xfrm>
            <a:off x="-510024" y="-249537"/>
            <a:ext cx="10164051" cy="5781125"/>
          </a:xfrm>
          <a:prstGeom prst="rect">
            <a:avLst/>
          </a:prstGeom>
          <a:noFill/>
          <a:ln>
            <a:noFill/>
          </a:ln>
        </p:spPr>
      </p:pic>
      <p:sp>
        <p:nvSpPr>
          <p:cNvPr id="102" name="Google Shape;102;p17"/>
          <p:cNvSpPr txBox="1"/>
          <p:nvPr/>
        </p:nvSpPr>
        <p:spPr>
          <a:xfrm>
            <a:off x="2138000" y="408050"/>
            <a:ext cx="64770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How about knife crime?</a:t>
            </a:r>
            <a:endParaRPr sz="3000"/>
          </a:p>
        </p:txBody>
      </p:sp>
      <p:sp>
        <p:nvSpPr>
          <p:cNvPr id="103" name="Google Shape;103;p17"/>
          <p:cNvSpPr txBox="1"/>
          <p:nvPr/>
        </p:nvSpPr>
        <p:spPr>
          <a:xfrm>
            <a:off x="2062925" y="1109450"/>
            <a:ext cx="58518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Knife crime going up by 70% may not be a shock considering how often it’s seen in the news, but if it’s on the rise what’s being done about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Some new laws have been implemented in the past couple of years to tackle this surge in knife crime, such as carrying a knife in public without a good reason (such as for a job) is illegal, </a:t>
            </a:r>
            <a:r>
              <a:rPr lang="en-GB"/>
              <a:t>no one under 18 can buy a knife (unless it has a 3 inch folding blade or less)</a:t>
            </a:r>
            <a:r>
              <a:rPr lang="en-GB"/>
              <a:t> and carrying a knife is punishable with 4 years in prison and a unlimited fine. There are also </a:t>
            </a:r>
            <a:r>
              <a:rPr lang="en-GB"/>
              <a:t>knives</a:t>
            </a:r>
            <a:r>
              <a:rPr lang="en-GB"/>
              <a:t> that are illegal to own in any circumstances</a:t>
            </a:r>
            <a:endParaRPr/>
          </a:p>
        </p:txBody>
      </p:sp>
      <p:pic>
        <p:nvPicPr>
          <p:cNvPr id="104" name="Google Shape;104;p17"/>
          <p:cNvPicPr preferRelativeResize="0"/>
          <p:nvPr/>
        </p:nvPicPr>
        <p:blipFill>
          <a:blip r:embed="rId4">
            <a:alphaModFix/>
          </a:blip>
          <a:stretch>
            <a:fillRect/>
          </a:stretch>
        </p:blipFill>
        <p:spPr>
          <a:xfrm>
            <a:off x="398875" y="3241225"/>
            <a:ext cx="2857500" cy="1600200"/>
          </a:xfrm>
          <a:prstGeom prst="rect">
            <a:avLst/>
          </a:prstGeom>
          <a:noFill/>
          <a:ln>
            <a:noFill/>
          </a:ln>
        </p:spPr>
      </p:pic>
      <p:pic>
        <p:nvPicPr>
          <p:cNvPr id="105" name="Google Shape;105;p17"/>
          <p:cNvPicPr preferRelativeResize="0"/>
          <p:nvPr/>
        </p:nvPicPr>
        <p:blipFill>
          <a:blip r:embed="rId5">
            <a:alphaModFix/>
          </a:blip>
          <a:stretch>
            <a:fillRect/>
          </a:stretch>
        </p:blipFill>
        <p:spPr>
          <a:xfrm>
            <a:off x="4659524" y="3181475"/>
            <a:ext cx="2295875" cy="171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18"/>
          <p:cNvPicPr preferRelativeResize="0"/>
          <p:nvPr/>
        </p:nvPicPr>
        <p:blipFill>
          <a:blip r:embed="rId3">
            <a:alphaModFix/>
          </a:blip>
          <a:stretch>
            <a:fillRect/>
          </a:stretch>
        </p:blipFill>
        <p:spPr>
          <a:xfrm>
            <a:off x="-510024" y="-249537"/>
            <a:ext cx="10164051" cy="5781125"/>
          </a:xfrm>
          <a:prstGeom prst="rect">
            <a:avLst/>
          </a:prstGeom>
          <a:noFill/>
          <a:ln>
            <a:noFill/>
          </a:ln>
        </p:spPr>
      </p:pic>
      <p:sp>
        <p:nvSpPr>
          <p:cNvPr id="113" name="Google Shape;113;p18"/>
          <p:cNvSpPr txBox="1"/>
          <p:nvPr/>
        </p:nvSpPr>
        <p:spPr>
          <a:xfrm>
            <a:off x="2138000" y="408050"/>
            <a:ext cx="64770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Which </a:t>
            </a:r>
            <a:r>
              <a:rPr lang="en-GB" sz="3000"/>
              <a:t>knives</a:t>
            </a:r>
            <a:r>
              <a:rPr lang="en-GB" sz="3000"/>
              <a:t> are illegal</a:t>
            </a:r>
            <a:r>
              <a:rPr lang="en-GB" sz="3000"/>
              <a:t>?</a:t>
            </a:r>
            <a:endParaRPr sz="3000"/>
          </a:p>
        </p:txBody>
      </p:sp>
      <p:pic>
        <p:nvPicPr>
          <p:cNvPr id="114" name="Google Shape;114;p18"/>
          <p:cNvPicPr preferRelativeResize="0"/>
          <p:nvPr/>
        </p:nvPicPr>
        <p:blipFill>
          <a:blip r:embed="rId4">
            <a:alphaModFix/>
          </a:blip>
          <a:stretch>
            <a:fillRect/>
          </a:stretch>
        </p:blipFill>
        <p:spPr>
          <a:xfrm>
            <a:off x="4260735" y="3184550"/>
            <a:ext cx="1784925" cy="1777000"/>
          </a:xfrm>
          <a:prstGeom prst="rect">
            <a:avLst/>
          </a:prstGeom>
          <a:noFill/>
          <a:ln>
            <a:noFill/>
          </a:ln>
        </p:spPr>
      </p:pic>
      <p:pic>
        <p:nvPicPr>
          <p:cNvPr id="115" name="Google Shape;115;p18"/>
          <p:cNvPicPr preferRelativeResize="0"/>
          <p:nvPr/>
        </p:nvPicPr>
        <p:blipFill>
          <a:blip r:embed="rId5">
            <a:alphaModFix/>
          </a:blip>
          <a:stretch>
            <a:fillRect/>
          </a:stretch>
        </p:blipFill>
        <p:spPr>
          <a:xfrm>
            <a:off x="1546913" y="3149125"/>
            <a:ext cx="2466975" cy="1847850"/>
          </a:xfrm>
          <a:prstGeom prst="rect">
            <a:avLst/>
          </a:prstGeom>
          <a:noFill/>
          <a:ln>
            <a:noFill/>
          </a:ln>
        </p:spPr>
      </p:pic>
      <p:pic>
        <p:nvPicPr>
          <p:cNvPr id="116" name="Google Shape;116;p18"/>
          <p:cNvPicPr preferRelativeResize="0"/>
          <p:nvPr/>
        </p:nvPicPr>
        <p:blipFill>
          <a:blip r:embed="rId6">
            <a:alphaModFix/>
          </a:blip>
          <a:stretch>
            <a:fillRect/>
          </a:stretch>
        </p:blipFill>
        <p:spPr>
          <a:xfrm>
            <a:off x="4010200" y="1146875"/>
            <a:ext cx="2286000" cy="2000250"/>
          </a:xfrm>
          <a:prstGeom prst="rect">
            <a:avLst/>
          </a:prstGeom>
          <a:noFill/>
          <a:ln>
            <a:noFill/>
          </a:ln>
        </p:spPr>
      </p:pic>
      <p:pic>
        <p:nvPicPr>
          <p:cNvPr id="117" name="Google Shape;117;p18"/>
          <p:cNvPicPr preferRelativeResize="0"/>
          <p:nvPr/>
        </p:nvPicPr>
        <p:blipFill>
          <a:blip r:embed="rId7">
            <a:alphaModFix/>
          </a:blip>
          <a:stretch>
            <a:fillRect/>
          </a:stretch>
        </p:blipFill>
        <p:spPr>
          <a:xfrm>
            <a:off x="1789275" y="1519200"/>
            <a:ext cx="1982275" cy="1627925"/>
          </a:xfrm>
          <a:prstGeom prst="rect">
            <a:avLst/>
          </a:prstGeom>
          <a:noFill/>
          <a:ln>
            <a:noFill/>
          </a:ln>
        </p:spPr>
      </p:pic>
      <p:pic>
        <p:nvPicPr>
          <p:cNvPr id="118" name="Google Shape;118;p18"/>
          <p:cNvPicPr preferRelativeResize="0"/>
          <p:nvPr/>
        </p:nvPicPr>
        <p:blipFill rotWithShape="1">
          <a:blip r:embed="rId8">
            <a:alphaModFix/>
          </a:blip>
          <a:srcRect b="32611" l="8932" r="48934" t="19472"/>
          <a:stretch/>
        </p:blipFill>
        <p:spPr>
          <a:xfrm>
            <a:off x="7206449" y="744574"/>
            <a:ext cx="903000" cy="1026925"/>
          </a:xfrm>
          <a:prstGeom prst="rect">
            <a:avLst/>
          </a:prstGeom>
          <a:noFill/>
          <a:ln>
            <a:noFill/>
          </a:ln>
        </p:spPr>
      </p:pic>
      <p:sp>
        <p:nvSpPr>
          <p:cNvPr id="119" name="Google Shape;119;p18"/>
          <p:cNvSpPr txBox="1"/>
          <p:nvPr/>
        </p:nvSpPr>
        <p:spPr>
          <a:xfrm>
            <a:off x="7215300" y="1829050"/>
            <a:ext cx="876600" cy="8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Legal</a:t>
            </a:r>
            <a:endParaRPr/>
          </a:p>
          <a:p>
            <a:pPr indent="0" lvl="0" marL="0" rtl="0" algn="ctr">
              <a:spcBef>
                <a:spcPts val="0"/>
              </a:spcBef>
              <a:spcAft>
                <a:spcPts val="0"/>
              </a:spcAft>
              <a:buNone/>
            </a:pPr>
            <a:r>
              <a:rPr lang="en-GB"/>
              <a:t>Or Illegal?</a:t>
            </a:r>
            <a:endParaRPr/>
          </a:p>
        </p:txBody>
      </p:sp>
      <p:pic>
        <p:nvPicPr>
          <p:cNvPr id="120" name="Google Shape;120;p18"/>
          <p:cNvPicPr preferRelativeResize="0"/>
          <p:nvPr/>
        </p:nvPicPr>
        <p:blipFill rotWithShape="1">
          <a:blip r:embed="rId9">
            <a:alphaModFix/>
          </a:blip>
          <a:srcRect b="18241" l="52630" r="8538" t="33842"/>
          <a:stretch/>
        </p:blipFill>
        <p:spPr>
          <a:xfrm>
            <a:off x="7206449" y="2599799"/>
            <a:ext cx="832175" cy="1026925"/>
          </a:xfrm>
          <a:prstGeom prst="rect">
            <a:avLst/>
          </a:prstGeom>
          <a:noFill/>
          <a:ln>
            <a:noFill/>
          </a:ln>
        </p:spPr>
      </p:pic>
      <p:pic>
        <p:nvPicPr>
          <p:cNvPr id="121" name="Google Shape;121;p18"/>
          <p:cNvPicPr preferRelativeResize="0"/>
          <p:nvPr/>
        </p:nvPicPr>
        <p:blipFill rotWithShape="1">
          <a:blip r:embed="rId8">
            <a:alphaModFix/>
          </a:blip>
          <a:srcRect b="32611" l="8932" r="48934" t="19472"/>
          <a:stretch/>
        </p:blipFill>
        <p:spPr>
          <a:xfrm>
            <a:off x="5679450" y="2447716"/>
            <a:ext cx="616758" cy="701400"/>
          </a:xfrm>
          <a:prstGeom prst="rect">
            <a:avLst/>
          </a:prstGeom>
          <a:noFill/>
          <a:ln>
            <a:noFill/>
          </a:ln>
        </p:spPr>
      </p:pic>
      <p:pic>
        <p:nvPicPr>
          <p:cNvPr id="122" name="Google Shape;122;p18"/>
          <p:cNvPicPr preferRelativeResize="0"/>
          <p:nvPr/>
        </p:nvPicPr>
        <p:blipFill rotWithShape="1">
          <a:blip r:embed="rId8">
            <a:alphaModFix/>
          </a:blip>
          <a:srcRect b="32611" l="8932" r="48934" t="19472"/>
          <a:stretch/>
        </p:blipFill>
        <p:spPr>
          <a:xfrm>
            <a:off x="3393450" y="4295566"/>
            <a:ext cx="616758" cy="701400"/>
          </a:xfrm>
          <a:prstGeom prst="rect">
            <a:avLst/>
          </a:prstGeom>
          <a:noFill/>
          <a:ln>
            <a:noFill/>
          </a:ln>
        </p:spPr>
      </p:pic>
      <p:pic>
        <p:nvPicPr>
          <p:cNvPr id="123" name="Google Shape;123;p18"/>
          <p:cNvPicPr preferRelativeResize="0"/>
          <p:nvPr/>
        </p:nvPicPr>
        <p:blipFill rotWithShape="1">
          <a:blip r:embed="rId9">
            <a:alphaModFix/>
          </a:blip>
          <a:srcRect b="18241" l="52630" r="8538" t="33842"/>
          <a:stretch/>
        </p:blipFill>
        <p:spPr>
          <a:xfrm>
            <a:off x="5679450" y="4200464"/>
            <a:ext cx="616750" cy="761085"/>
          </a:xfrm>
          <a:prstGeom prst="rect">
            <a:avLst/>
          </a:prstGeom>
          <a:noFill/>
          <a:ln>
            <a:noFill/>
          </a:ln>
        </p:spPr>
      </p:pic>
      <p:pic>
        <p:nvPicPr>
          <p:cNvPr id="124" name="Google Shape;124;p18"/>
          <p:cNvPicPr preferRelativeResize="0"/>
          <p:nvPr/>
        </p:nvPicPr>
        <p:blipFill rotWithShape="1">
          <a:blip r:embed="rId9">
            <a:alphaModFix/>
          </a:blip>
          <a:srcRect b="18241" l="52630" r="8538" t="33842"/>
          <a:stretch/>
        </p:blipFill>
        <p:spPr>
          <a:xfrm>
            <a:off x="3154800" y="2386039"/>
            <a:ext cx="616750" cy="7610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31" name="Google Shape;131;p19"/>
          <p:cNvPicPr preferRelativeResize="0"/>
          <p:nvPr/>
        </p:nvPicPr>
        <p:blipFill>
          <a:blip r:embed="rId3">
            <a:alphaModFix/>
          </a:blip>
          <a:stretch>
            <a:fillRect/>
          </a:stretch>
        </p:blipFill>
        <p:spPr>
          <a:xfrm>
            <a:off x="-510024" y="-318812"/>
            <a:ext cx="10164051" cy="5781125"/>
          </a:xfrm>
          <a:prstGeom prst="rect">
            <a:avLst/>
          </a:prstGeom>
          <a:noFill/>
          <a:ln>
            <a:noFill/>
          </a:ln>
        </p:spPr>
      </p:pic>
      <p:sp>
        <p:nvSpPr>
          <p:cNvPr id="132" name="Google Shape;132;p19"/>
          <p:cNvSpPr txBox="1"/>
          <p:nvPr/>
        </p:nvSpPr>
        <p:spPr>
          <a:xfrm>
            <a:off x="2242275" y="266150"/>
            <a:ext cx="6175800" cy="7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What is the Youth Commission doing about youth violence?</a:t>
            </a:r>
            <a:endParaRPr sz="3000"/>
          </a:p>
        </p:txBody>
      </p:sp>
      <p:sp>
        <p:nvSpPr>
          <p:cNvPr id="133" name="Google Shape;133;p19"/>
          <p:cNvSpPr txBox="1"/>
          <p:nvPr/>
        </p:nvSpPr>
        <p:spPr>
          <a:xfrm>
            <a:off x="407475" y="1710725"/>
            <a:ext cx="5887200" cy="3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Youth Commision members attends events such as workshops and community events to help teach young people about the dangers of crime, spread awareness about the Big Conversation and tell young people and other organisations about the youth commission's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Youth Commission members also meet and work with previous young offenders, youth agencies and other relevant people to help gather information about young offenders, how to prevent young people from offending and how to help previous young offenders.</a:t>
            </a:r>
            <a:endParaRPr/>
          </a:p>
        </p:txBody>
      </p:sp>
      <p:pic>
        <p:nvPicPr>
          <p:cNvPr id="134" name="Google Shape;134;p19"/>
          <p:cNvPicPr preferRelativeResize="0"/>
          <p:nvPr/>
        </p:nvPicPr>
        <p:blipFill rotWithShape="1">
          <a:blip r:embed="rId4">
            <a:alphaModFix/>
          </a:blip>
          <a:srcRect b="45619" l="0" r="0" t="17225"/>
          <a:stretch/>
        </p:blipFill>
        <p:spPr>
          <a:xfrm>
            <a:off x="6197225" y="815375"/>
            <a:ext cx="2360775" cy="1324598"/>
          </a:xfrm>
          <a:prstGeom prst="rect">
            <a:avLst/>
          </a:prstGeom>
          <a:noFill/>
          <a:ln>
            <a:noFill/>
          </a:ln>
        </p:spPr>
      </p:pic>
      <p:pic>
        <p:nvPicPr>
          <p:cNvPr id="135" name="Google Shape;135;p19"/>
          <p:cNvPicPr preferRelativeResize="0"/>
          <p:nvPr/>
        </p:nvPicPr>
        <p:blipFill rotWithShape="1">
          <a:blip r:embed="rId5">
            <a:alphaModFix/>
          </a:blip>
          <a:srcRect b="33199" l="0" r="0" t="23253"/>
          <a:stretch/>
        </p:blipFill>
        <p:spPr>
          <a:xfrm>
            <a:off x="6197225" y="2139975"/>
            <a:ext cx="2360775" cy="1585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42" name="Google Shape;142;p20"/>
          <p:cNvPicPr preferRelativeResize="0"/>
          <p:nvPr/>
        </p:nvPicPr>
        <p:blipFill>
          <a:blip r:embed="rId3">
            <a:alphaModFix/>
          </a:blip>
          <a:stretch>
            <a:fillRect/>
          </a:stretch>
        </p:blipFill>
        <p:spPr>
          <a:xfrm>
            <a:off x="-510024" y="-318812"/>
            <a:ext cx="10164051" cy="5781125"/>
          </a:xfrm>
          <a:prstGeom prst="rect">
            <a:avLst/>
          </a:prstGeom>
          <a:noFill/>
          <a:ln>
            <a:noFill/>
          </a:ln>
        </p:spPr>
      </p:pic>
      <p:sp>
        <p:nvSpPr>
          <p:cNvPr id="143" name="Google Shape;143;p20"/>
          <p:cNvSpPr txBox="1"/>
          <p:nvPr/>
        </p:nvSpPr>
        <p:spPr>
          <a:xfrm>
            <a:off x="1638025" y="1719575"/>
            <a:ext cx="5789400" cy="3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t>The Big Conversation is a collection of young people’s opinions gathered through big conversation </a:t>
            </a:r>
            <a:r>
              <a:rPr lang="en-GB" sz="1300"/>
              <a:t>cards</a:t>
            </a:r>
            <a:r>
              <a:rPr lang="en-GB" sz="1300"/>
              <a:t> or a online </a:t>
            </a:r>
            <a:r>
              <a:rPr lang="en-GB" sz="1300"/>
              <a:t>version</a:t>
            </a:r>
            <a:r>
              <a:rPr lang="en-GB" sz="1300"/>
              <a:t> of those cards, that is used to build a report on how to more effectively deal </a:t>
            </a:r>
            <a:r>
              <a:rPr lang="en-GB" sz="1300"/>
              <a:t>with</a:t>
            </a:r>
            <a:r>
              <a:rPr lang="en-GB" sz="1300"/>
              <a:t> young people and crimes that affect them, the big </a:t>
            </a:r>
            <a:r>
              <a:rPr lang="en-GB" sz="1300"/>
              <a:t>conversation</a:t>
            </a:r>
            <a:r>
              <a:rPr lang="en-GB" sz="1300"/>
              <a:t> works because it asks the young people who don’t usually have a voice to express their opinions about how crime </a:t>
            </a:r>
            <a:r>
              <a:rPr lang="en-GB" sz="1300"/>
              <a:t>affects</a:t>
            </a:r>
            <a:r>
              <a:rPr lang="en-GB" sz="1300"/>
              <a:t> them what could be done to prevent it. The report is seen by many important people such as the Police, the Police and Crime </a:t>
            </a:r>
            <a:r>
              <a:rPr lang="en-GB" sz="1300"/>
              <a:t>Commissioner</a:t>
            </a:r>
            <a:r>
              <a:rPr lang="en-GB" sz="1300"/>
              <a:t> and other agencies that would hopefully use this unique </a:t>
            </a:r>
            <a:r>
              <a:rPr lang="en-GB" sz="1300"/>
              <a:t>information</a:t>
            </a:r>
            <a:r>
              <a:rPr lang="en-GB" sz="1300"/>
              <a:t> to help young people.</a:t>
            </a:r>
            <a:endParaRPr sz="1300"/>
          </a:p>
          <a:p>
            <a:pPr indent="0" lvl="0" marL="0" rtl="0" algn="l">
              <a:spcBef>
                <a:spcPts val="0"/>
              </a:spcBef>
              <a:spcAft>
                <a:spcPts val="0"/>
              </a:spcAft>
              <a:buNone/>
            </a:pPr>
            <a:r>
              <a:t/>
            </a:r>
            <a:endParaRPr sz="1200"/>
          </a:p>
        </p:txBody>
      </p:sp>
      <p:sp>
        <p:nvSpPr>
          <p:cNvPr id="144" name="Google Shape;144;p20"/>
          <p:cNvSpPr txBox="1"/>
          <p:nvPr/>
        </p:nvSpPr>
        <p:spPr>
          <a:xfrm>
            <a:off x="2242275" y="266150"/>
            <a:ext cx="6175800" cy="7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The Big Conversation.</a:t>
            </a:r>
            <a:endParaRPr sz="3000"/>
          </a:p>
        </p:txBody>
      </p:sp>
      <p:pic>
        <p:nvPicPr>
          <p:cNvPr id="145" name="Google Shape;145;p20"/>
          <p:cNvPicPr preferRelativeResize="0"/>
          <p:nvPr/>
        </p:nvPicPr>
        <p:blipFill rotWithShape="1">
          <a:blip r:embed="rId4">
            <a:alphaModFix/>
          </a:blip>
          <a:srcRect b="29103" l="0" r="0" t="22496"/>
          <a:stretch/>
        </p:blipFill>
        <p:spPr>
          <a:xfrm>
            <a:off x="2106925" y="335600"/>
            <a:ext cx="6533701" cy="1205650"/>
          </a:xfrm>
          <a:prstGeom prst="rect">
            <a:avLst/>
          </a:prstGeom>
          <a:noFill/>
          <a:ln>
            <a:noFill/>
          </a:ln>
        </p:spPr>
      </p:pic>
      <p:pic>
        <p:nvPicPr>
          <p:cNvPr id="146" name="Google Shape;146;p20"/>
          <p:cNvPicPr preferRelativeResize="0"/>
          <p:nvPr/>
        </p:nvPicPr>
        <p:blipFill>
          <a:blip r:embed="rId5">
            <a:alphaModFix/>
          </a:blip>
          <a:stretch>
            <a:fillRect/>
          </a:stretch>
        </p:blipFill>
        <p:spPr>
          <a:xfrm>
            <a:off x="311700" y="3531827"/>
            <a:ext cx="1930575" cy="1446073"/>
          </a:xfrm>
          <a:prstGeom prst="rect">
            <a:avLst/>
          </a:prstGeom>
          <a:noFill/>
          <a:ln>
            <a:noFill/>
          </a:ln>
        </p:spPr>
      </p:pic>
      <p:pic>
        <p:nvPicPr>
          <p:cNvPr id="147" name="Google Shape;147;p20"/>
          <p:cNvPicPr preferRelativeResize="0"/>
          <p:nvPr/>
        </p:nvPicPr>
        <p:blipFill rotWithShape="1">
          <a:blip r:embed="rId6">
            <a:alphaModFix/>
          </a:blip>
          <a:srcRect b="47315" l="0" r="0" t="17573"/>
          <a:stretch/>
        </p:blipFill>
        <p:spPr>
          <a:xfrm>
            <a:off x="5376790" y="3626725"/>
            <a:ext cx="1924109" cy="13511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54" name="Google Shape;154;p21"/>
          <p:cNvPicPr preferRelativeResize="0"/>
          <p:nvPr/>
        </p:nvPicPr>
        <p:blipFill>
          <a:blip r:embed="rId3">
            <a:alphaModFix/>
          </a:blip>
          <a:stretch>
            <a:fillRect/>
          </a:stretch>
        </p:blipFill>
        <p:spPr>
          <a:xfrm>
            <a:off x="-510024" y="-318812"/>
            <a:ext cx="10164051" cy="5781125"/>
          </a:xfrm>
          <a:prstGeom prst="rect">
            <a:avLst/>
          </a:prstGeom>
          <a:noFill/>
          <a:ln>
            <a:noFill/>
          </a:ln>
        </p:spPr>
      </p:pic>
      <p:sp>
        <p:nvSpPr>
          <p:cNvPr id="155" name="Google Shape;155;p21"/>
          <p:cNvSpPr txBox="1"/>
          <p:nvPr/>
        </p:nvSpPr>
        <p:spPr>
          <a:xfrm>
            <a:off x="2181750" y="1222550"/>
            <a:ext cx="4780500" cy="35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t>The obvious way is to call 999, but this should only be used in </a:t>
            </a:r>
            <a:r>
              <a:rPr lang="en-GB" sz="1300"/>
              <a:t>emergencies</a:t>
            </a:r>
            <a:r>
              <a:rPr lang="en-GB" sz="1300"/>
              <a:t>.</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GB" sz="1300"/>
              <a:t>If it’s not an emergency you can call 101 the non emergency number, this number should be used to report crimes that aren’t urgent and that aren’t causing any immediate danger.</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GB" sz="1300"/>
              <a:t>If you’re afraid of your </a:t>
            </a:r>
            <a:r>
              <a:rPr lang="en-GB" sz="1300"/>
              <a:t>identity</a:t>
            </a:r>
            <a:r>
              <a:rPr lang="en-GB" sz="1300"/>
              <a:t> being revealed once you report a crime, you should contact Crime Stoppers who help people report crimes completely </a:t>
            </a:r>
            <a:r>
              <a:rPr lang="en-GB" sz="1300"/>
              <a:t>anonymously</a:t>
            </a:r>
            <a:r>
              <a:rPr lang="en-GB" sz="1300"/>
              <a:t>.</a:t>
            </a:r>
            <a:endParaRPr sz="1300"/>
          </a:p>
          <a:p>
            <a:pPr indent="0" lvl="0" marL="0" rtl="0" algn="l">
              <a:spcBef>
                <a:spcPts val="0"/>
              </a:spcBef>
              <a:spcAft>
                <a:spcPts val="0"/>
              </a:spcAft>
              <a:buNone/>
            </a:pPr>
            <a:r>
              <a:rPr lang="en-GB" sz="1300"/>
              <a:t>You can contact Crime S</a:t>
            </a:r>
            <a:r>
              <a:rPr lang="en-GB" sz="1300"/>
              <a:t>toppers</a:t>
            </a:r>
            <a:r>
              <a:rPr lang="en-GB" sz="1300"/>
              <a:t> with </a:t>
            </a:r>
            <a:r>
              <a:rPr lang="en-GB" sz="1300"/>
              <a:t>0800 555 111 or through their website </a:t>
            </a:r>
            <a:r>
              <a:rPr lang="en-GB" sz="1000" u="sng">
                <a:solidFill>
                  <a:schemeClr val="hlink"/>
                </a:solidFill>
                <a:hlinkClick r:id="rId4"/>
              </a:rPr>
              <a:t>https://crimestoppers-uk.org/</a:t>
            </a:r>
            <a:endParaRPr sz="1500"/>
          </a:p>
          <a:p>
            <a:pPr indent="0" lvl="0" marL="0" rtl="0" algn="l">
              <a:spcBef>
                <a:spcPts val="0"/>
              </a:spcBef>
              <a:spcAft>
                <a:spcPts val="0"/>
              </a:spcAft>
              <a:buNone/>
            </a:pPr>
            <a:r>
              <a:t/>
            </a:r>
            <a:endParaRPr sz="1300"/>
          </a:p>
          <a:p>
            <a:pPr indent="0" lvl="0" marL="0" rtl="0" algn="l">
              <a:spcBef>
                <a:spcPts val="0"/>
              </a:spcBef>
              <a:spcAft>
                <a:spcPts val="0"/>
              </a:spcAft>
              <a:buNone/>
            </a:pPr>
            <a:r>
              <a:rPr lang="en-GB" sz="1300"/>
              <a:t>However if you’re a young person who want to report a crime anonymously or want advice about crime then contact the Fearless organisation who help young people</a:t>
            </a:r>
            <a:r>
              <a:rPr lang="en-GB" sz="1300">
                <a:solidFill>
                  <a:srgbClr val="3C78D8"/>
                </a:solidFill>
              </a:rPr>
              <a:t>. </a:t>
            </a:r>
            <a:r>
              <a:rPr lang="en-GB" sz="1300"/>
              <a:t>You can contact them through</a:t>
            </a:r>
            <a:r>
              <a:rPr lang="en-GB" sz="1300">
                <a:solidFill>
                  <a:srgbClr val="3C78D8"/>
                </a:solidFill>
              </a:rPr>
              <a:t> </a:t>
            </a:r>
            <a:r>
              <a:rPr lang="en-GB" sz="1300">
                <a:solidFill>
                  <a:srgbClr val="3C78D8"/>
                </a:solidFill>
                <a:highlight>
                  <a:srgbClr val="FFFFFF"/>
                </a:highlight>
              </a:rPr>
              <a:t>Fearless@crimestoppers-uk.org</a:t>
            </a:r>
            <a:r>
              <a:rPr lang="en-GB" sz="1300">
                <a:highlight>
                  <a:srgbClr val="FFFFFF"/>
                </a:highlight>
              </a:rPr>
              <a:t> or </a:t>
            </a:r>
            <a:r>
              <a:rPr lang="en-GB" sz="1000" u="sng">
                <a:solidFill>
                  <a:schemeClr val="hlink"/>
                </a:solidFill>
                <a:hlinkClick r:id="rId5"/>
              </a:rPr>
              <a:t>https://www.fearless.org/en</a:t>
            </a:r>
            <a:endParaRPr sz="1500"/>
          </a:p>
        </p:txBody>
      </p:sp>
      <p:sp>
        <p:nvSpPr>
          <p:cNvPr id="156" name="Google Shape;156;p21"/>
          <p:cNvSpPr txBox="1"/>
          <p:nvPr/>
        </p:nvSpPr>
        <p:spPr>
          <a:xfrm>
            <a:off x="2213450" y="399250"/>
            <a:ext cx="6073200" cy="97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t>How report crime</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