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1" r:id="rId6"/>
    <p:sldId id="280" r:id="rId7"/>
    <p:sldId id="262" r:id="rId8"/>
    <p:sldId id="263" r:id="rId9"/>
    <p:sldId id="264" r:id="rId10"/>
    <p:sldId id="265" r:id="rId11"/>
    <p:sldId id="266" r:id="rId12"/>
    <p:sldId id="267" r:id="rId13"/>
    <p:sldId id="268" r:id="rId14"/>
    <p:sldId id="269" r:id="rId15"/>
    <p:sldId id="270" r:id="rId16"/>
    <p:sldId id="271" r:id="rId17"/>
    <p:sldId id="281" r:id="rId18"/>
    <p:sldId id="274" r:id="rId19"/>
    <p:sldId id="273" r:id="rId20"/>
    <p:sldId id="272" r:id="rId21"/>
    <p:sldId id="276" r:id="rId22"/>
    <p:sldId id="278" r:id="rId23"/>
    <p:sldId id="260" r:id="rId24"/>
    <p:sldId id="279" r:id="rId25"/>
    <p:sldId id="275"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66" autoAdjust="0"/>
  </p:normalViewPr>
  <p:slideViewPr>
    <p:cSldViewPr snapToGrid="0">
      <p:cViewPr varScale="1">
        <p:scale>
          <a:sx n="55" d="100"/>
          <a:sy n="55" d="100"/>
        </p:scale>
        <p:origin x="1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FEDA9-B18A-4214-A8F5-34D49AF99101}" type="datetimeFigureOut">
              <a:rPr lang="en-GB" smtClean="0"/>
              <a:t>28/04/2020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8EE20-90DA-43B0-82B1-999DCBB16076}" type="slidenum">
              <a:rPr lang="en-GB" smtClean="0"/>
              <a:t>‹#›</a:t>
            </a:fld>
            <a:endParaRPr lang="en-GB"/>
          </a:p>
        </p:txBody>
      </p:sp>
    </p:spTree>
    <p:extLst>
      <p:ext uri="{BB962C8B-B14F-4D97-AF65-F5344CB8AC3E}">
        <p14:creationId xmlns:p14="http://schemas.microsoft.com/office/powerpoint/2010/main" val="35053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yourself and say how long you have been involved in the Youth Commission.</a:t>
            </a:r>
          </a:p>
          <a:p>
            <a:endParaRPr lang="en-GB" dirty="0" smtClean="0"/>
          </a:p>
          <a:p>
            <a:r>
              <a:rPr lang="en-GB" dirty="0" smtClean="0"/>
              <a:t>Example :  Hi my name is Casey and I am a volunteer with the OPCC. I have been involved with the Youth Commission for 6 years, from member to mentor to volunteer</a:t>
            </a:r>
          </a:p>
          <a:p>
            <a:endParaRPr lang="en-GB" dirty="0" smtClean="0"/>
          </a:p>
          <a:p>
            <a:endParaRPr lang="en-GB" dirty="0" smtClean="0"/>
          </a:p>
          <a:p>
            <a:r>
              <a:rPr lang="en-GB" dirty="0" smtClean="0"/>
              <a:t>The Youth Commission is a group of young people aged 14-25 from across the Hampshire Constabulary area, as members we go out and speak to other young people to get their views and opinions on our priorities linked to crime and policing.  We work along side the Police and Crime Commissioner and relay our</a:t>
            </a:r>
            <a:r>
              <a:rPr lang="en-GB" baseline="0" dirty="0" smtClean="0"/>
              <a:t> findings back to him.</a:t>
            </a:r>
            <a:endParaRPr lang="en-GB" dirty="0" smtClean="0"/>
          </a:p>
          <a:p>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2</a:t>
            </a:fld>
            <a:endParaRPr lang="en-GB"/>
          </a:p>
        </p:txBody>
      </p:sp>
    </p:spTree>
    <p:extLst>
      <p:ext uri="{BB962C8B-B14F-4D97-AF65-F5344CB8AC3E}">
        <p14:creationId xmlns:p14="http://schemas.microsoft.com/office/powerpoint/2010/main" val="46577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Axe</a:t>
            </a:r>
          </a:p>
          <a:p>
            <a:endParaRPr lang="en-GB" dirty="0" smtClean="0"/>
          </a:p>
          <a:p>
            <a:r>
              <a:rPr lang="en-GB" dirty="0" smtClean="0"/>
              <a:t>This is 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12</a:t>
            </a:fld>
            <a:endParaRPr lang="en-GB"/>
          </a:p>
        </p:txBody>
      </p:sp>
    </p:spTree>
    <p:extLst>
      <p:ext uri="{BB962C8B-B14F-4D97-AF65-F5344CB8AC3E}">
        <p14:creationId xmlns:p14="http://schemas.microsoft.com/office/powerpoint/2010/main" val="1737515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Buck knife</a:t>
            </a:r>
          </a:p>
          <a:p>
            <a:endParaRPr lang="en-GB" dirty="0" smtClean="0"/>
          </a:p>
          <a:p>
            <a:r>
              <a:rPr lang="en-GB" dirty="0" smtClean="0"/>
              <a:t>This knife is 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13</a:t>
            </a:fld>
            <a:endParaRPr lang="en-GB"/>
          </a:p>
        </p:txBody>
      </p:sp>
    </p:spTree>
    <p:extLst>
      <p:ext uri="{BB962C8B-B14F-4D97-AF65-F5344CB8AC3E}">
        <p14:creationId xmlns:p14="http://schemas.microsoft.com/office/powerpoint/2010/main" val="115060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Meat cleaver </a:t>
            </a:r>
          </a:p>
          <a:p>
            <a:endParaRPr lang="en-GB" dirty="0" smtClean="0"/>
          </a:p>
          <a:p>
            <a:r>
              <a:rPr lang="en-GB" dirty="0" smtClean="0"/>
              <a:t>This knife is 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14</a:t>
            </a:fld>
            <a:endParaRPr lang="en-GB"/>
          </a:p>
        </p:txBody>
      </p:sp>
    </p:spTree>
    <p:extLst>
      <p:ext uri="{BB962C8B-B14F-4D97-AF65-F5344CB8AC3E}">
        <p14:creationId xmlns:p14="http://schemas.microsoft.com/office/powerpoint/2010/main" val="105204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Zombie knife</a:t>
            </a:r>
          </a:p>
          <a:p>
            <a:endParaRPr lang="en-GB" dirty="0" smtClean="0"/>
          </a:p>
          <a:p>
            <a:r>
              <a:rPr lang="en-GB" dirty="0" smtClean="0"/>
              <a:t>This knife is ILLEGAL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15</a:t>
            </a:fld>
            <a:endParaRPr lang="en-GB"/>
          </a:p>
        </p:txBody>
      </p:sp>
    </p:spTree>
    <p:extLst>
      <p:ext uri="{BB962C8B-B14F-4D97-AF65-F5344CB8AC3E}">
        <p14:creationId xmlns:p14="http://schemas.microsoft.com/office/powerpoint/2010/main" val="276696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Bushcraft</a:t>
            </a:r>
            <a:r>
              <a:rPr lang="en-GB" dirty="0" smtClean="0"/>
              <a:t> knife</a:t>
            </a:r>
          </a:p>
          <a:p>
            <a:endParaRPr lang="en-GB" dirty="0" smtClean="0"/>
          </a:p>
          <a:p>
            <a:r>
              <a:rPr lang="en-GB" dirty="0" smtClean="0"/>
              <a:t>This knife is LEGAL</a:t>
            </a:r>
          </a:p>
          <a:p>
            <a:endParaRPr lang="en-GB" dirty="0" smtClean="0"/>
          </a:p>
          <a:p>
            <a:r>
              <a:rPr lang="en-GB" dirty="0" smtClean="0"/>
              <a:t>Not</a:t>
            </a:r>
            <a:r>
              <a:rPr lang="en-GB" baseline="0" dirty="0" smtClean="0"/>
              <a:t> all knives are illegal, it doesn’t matter about the size of the blade, its all to do with if the knife got made for a purpose.</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16</a:t>
            </a:fld>
            <a:endParaRPr lang="en-GB"/>
          </a:p>
        </p:txBody>
      </p:sp>
    </p:spTree>
    <p:extLst>
      <p:ext uri="{BB962C8B-B14F-4D97-AF65-F5344CB8AC3E}">
        <p14:creationId xmlns:p14="http://schemas.microsoft.com/office/powerpoint/2010/main" val="272179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groups please look at the reasons why young people carry knives</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19</a:t>
            </a:fld>
            <a:endParaRPr lang="en-GB"/>
          </a:p>
        </p:txBody>
      </p:sp>
    </p:spTree>
    <p:extLst>
      <p:ext uri="{BB962C8B-B14F-4D97-AF65-F5344CB8AC3E}">
        <p14:creationId xmlns:p14="http://schemas.microsoft.com/office/powerpoint/2010/main" val="373442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groups please think about</a:t>
            </a:r>
            <a:r>
              <a:rPr lang="en-GB" baseline="0" dirty="0" smtClean="0"/>
              <a:t> what the consequences could be for carrying knives</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20</a:t>
            </a:fld>
            <a:endParaRPr lang="en-GB"/>
          </a:p>
        </p:txBody>
      </p:sp>
    </p:spTree>
    <p:extLst>
      <p:ext uri="{BB962C8B-B14F-4D97-AF65-F5344CB8AC3E}">
        <p14:creationId xmlns:p14="http://schemas.microsoft.com/office/powerpoint/2010/main" val="88801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Eastenders</a:t>
            </a:r>
            <a:r>
              <a:rPr lang="en-GB" baseline="0" dirty="0" smtClean="0"/>
              <a:t> real life stories around knife crime</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21</a:t>
            </a:fld>
            <a:endParaRPr lang="en-GB"/>
          </a:p>
        </p:txBody>
      </p:sp>
    </p:spTree>
    <p:extLst>
      <p:ext uri="{BB962C8B-B14F-4D97-AF65-F5344CB8AC3E}">
        <p14:creationId xmlns:p14="http://schemas.microsoft.com/office/powerpoint/2010/main" val="169853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groups</a:t>
            </a:r>
          </a:p>
          <a:p>
            <a:r>
              <a:rPr lang="en-GB" dirty="0" smtClean="0"/>
              <a:t>Then feedback</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my next challenge for you is in groups of around 4, I want you to choose 5 words that you think describes </a:t>
            </a:r>
            <a:r>
              <a:rPr lang="en-GB" baseline="0" dirty="0" err="1" smtClean="0"/>
              <a:t>Crimestoppers</a:t>
            </a:r>
            <a:r>
              <a:rPr lang="en-GB" baseline="0" dirty="0" smtClean="0"/>
              <a:t>. There is a list of words for you to choose from on the next slide. Can you choose the correct 5 words that describe </a:t>
            </a:r>
            <a:r>
              <a:rPr lang="en-GB" baseline="0" dirty="0" err="1" smtClean="0"/>
              <a:t>Crimestoppers</a:t>
            </a:r>
            <a:r>
              <a:rPr lang="en-GB" baseline="0" dirty="0" smtClean="0"/>
              <a:t>, there will be a prize for the group with the highest score.</a:t>
            </a:r>
            <a:endParaRPr lang="en-GB" dirty="0" smtClean="0"/>
          </a:p>
          <a:p>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22</a:t>
            </a:fld>
            <a:endParaRPr lang="en-GB"/>
          </a:p>
        </p:txBody>
      </p:sp>
    </p:spTree>
    <p:extLst>
      <p:ext uri="{BB962C8B-B14F-4D97-AF65-F5344CB8AC3E}">
        <p14:creationId xmlns:p14="http://schemas.microsoft.com/office/powerpoint/2010/main" val="229910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23</a:t>
            </a:fld>
            <a:endParaRPr lang="en-GB"/>
          </a:p>
        </p:txBody>
      </p:sp>
    </p:spTree>
    <p:extLst>
      <p:ext uri="{BB962C8B-B14F-4D97-AF65-F5344CB8AC3E}">
        <p14:creationId xmlns:p14="http://schemas.microsoft.com/office/powerpoint/2010/main" val="246787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Hate</a:t>
            </a:r>
            <a:r>
              <a:rPr lang="en-GB" baseline="0" dirty="0" smtClean="0"/>
              <a:t> Crime</a:t>
            </a:r>
          </a:p>
          <a:p>
            <a:r>
              <a:rPr lang="en-GB" baseline="0" dirty="0" smtClean="0"/>
              <a:t>Exploitation</a:t>
            </a:r>
          </a:p>
          <a:p>
            <a:r>
              <a:rPr lang="en-GB" baseline="0" dirty="0" smtClean="0"/>
              <a:t>Serious Violence- we are here today to deliver a workshop to you around this issue, today we are going to be focusing on knives.</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3</a:t>
            </a:fld>
            <a:endParaRPr lang="en-GB"/>
          </a:p>
        </p:txBody>
      </p:sp>
    </p:spTree>
    <p:extLst>
      <p:ext uri="{BB962C8B-B14F-4D97-AF65-F5344CB8AC3E}">
        <p14:creationId xmlns:p14="http://schemas.microsoft.com/office/powerpoint/2010/main" val="888694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correct</a:t>
            </a:r>
            <a:r>
              <a:rPr lang="en-GB" baseline="0" dirty="0" smtClean="0"/>
              <a:t> 5 words that describe what </a:t>
            </a:r>
            <a:r>
              <a:rPr lang="en-GB" baseline="0" dirty="0" err="1" smtClean="0"/>
              <a:t>Crimestoppers</a:t>
            </a:r>
            <a:r>
              <a:rPr lang="en-GB" baseline="0" dirty="0" smtClean="0"/>
              <a:t> are:</a:t>
            </a:r>
          </a:p>
          <a:p>
            <a:endParaRPr lang="en-GB" baseline="0" dirty="0" smtClean="0"/>
          </a:p>
          <a:p>
            <a:r>
              <a:rPr lang="en-GB" dirty="0" smtClean="0"/>
              <a:t>Charity</a:t>
            </a:r>
          </a:p>
          <a:p>
            <a:r>
              <a:rPr lang="en-GB" dirty="0" smtClean="0"/>
              <a:t>0800 555111</a:t>
            </a:r>
          </a:p>
          <a:p>
            <a:r>
              <a:rPr lang="en-GB" dirty="0" smtClean="0"/>
              <a:t>24/7</a:t>
            </a:r>
          </a:p>
          <a:p>
            <a:r>
              <a:rPr lang="en-GB" dirty="0" smtClean="0"/>
              <a:t>Anonymous</a:t>
            </a:r>
          </a:p>
          <a:p>
            <a:r>
              <a:rPr lang="en-GB" dirty="0" smtClean="0"/>
              <a:t>Rewards</a:t>
            </a:r>
          </a:p>
          <a:p>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24</a:t>
            </a:fld>
            <a:endParaRPr lang="en-GB"/>
          </a:p>
        </p:txBody>
      </p:sp>
    </p:spTree>
    <p:extLst>
      <p:ext uri="{BB962C8B-B14F-4D97-AF65-F5344CB8AC3E}">
        <p14:creationId xmlns:p14="http://schemas.microsoft.com/office/powerpoint/2010/main" val="748604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999</a:t>
            </a:r>
          </a:p>
          <a:p>
            <a:r>
              <a:rPr lang="en-GB" dirty="0" smtClean="0"/>
              <a:t>101</a:t>
            </a:r>
          </a:p>
          <a:p>
            <a:r>
              <a:rPr lang="en-GB" smtClean="0"/>
              <a:t>Online https://www.hampshire.police.uk/ro/report/ocr/how-to-report-a-crime/ </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25</a:t>
            </a:fld>
            <a:endParaRPr lang="en-GB"/>
          </a:p>
        </p:txBody>
      </p:sp>
    </p:spTree>
    <p:extLst>
      <p:ext uri="{BB962C8B-B14F-4D97-AF65-F5344CB8AC3E}">
        <p14:creationId xmlns:p14="http://schemas.microsoft.com/office/powerpoint/2010/main" val="296160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today to talk to you about knife crime and</a:t>
            </a:r>
            <a:r>
              <a:rPr lang="en-GB" baseline="0" dirty="0" smtClean="0"/>
              <a:t> give you some information around it. Knife crime is on the rise so this is a really important topic to talk about.</a:t>
            </a:r>
          </a:p>
          <a:p>
            <a:endParaRPr lang="en-GB" baseline="0" dirty="0" smtClean="0"/>
          </a:p>
          <a:p>
            <a:r>
              <a:rPr lang="en-GB" baseline="0" dirty="0" smtClean="0"/>
              <a:t>We are going to be doing a couple of activities throughout this session, to help give you a better understanding of this topic.</a:t>
            </a:r>
          </a:p>
          <a:p>
            <a:endParaRPr lang="en-GB" baseline="0" dirty="0" smtClean="0"/>
          </a:p>
        </p:txBody>
      </p:sp>
      <p:sp>
        <p:nvSpPr>
          <p:cNvPr id="4" name="Slide Number Placeholder 3"/>
          <p:cNvSpPr>
            <a:spLocks noGrp="1"/>
          </p:cNvSpPr>
          <p:nvPr>
            <p:ph type="sldNum" sz="quarter" idx="10"/>
          </p:nvPr>
        </p:nvSpPr>
        <p:spPr/>
        <p:txBody>
          <a:bodyPr/>
          <a:lstStyle/>
          <a:p>
            <a:fld id="{17A8EE20-90DA-43B0-82B1-999DCBB16076}" type="slidenum">
              <a:rPr lang="en-GB" smtClean="0"/>
              <a:t>4</a:t>
            </a:fld>
            <a:endParaRPr lang="en-GB"/>
          </a:p>
        </p:txBody>
      </p:sp>
    </p:spTree>
    <p:extLst>
      <p:ext uri="{BB962C8B-B14F-4D97-AF65-F5344CB8AC3E}">
        <p14:creationId xmlns:p14="http://schemas.microsoft.com/office/powerpoint/2010/main" val="359089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a:t>
            </a:r>
            <a:r>
              <a:rPr lang="en-GB" baseline="0" dirty="0" smtClean="0"/>
              <a:t> a think whilst we do the next activity about these topics, we will go through them after the next activity.</a:t>
            </a:r>
          </a:p>
          <a:p>
            <a:endParaRPr lang="en-GB" baseline="0" dirty="0" smtClean="0"/>
          </a:p>
          <a:p>
            <a:r>
              <a:rPr lang="en-GB" baseline="0" dirty="0" smtClean="0"/>
              <a:t>We are now going to show you some photos of knives, I will say the name of each knife then I will ask you to put your hand up if you think it is legal, then I will ask you to put your hand up if you think it is illegal.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5</a:t>
            </a:fld>
            <a:endParaRPr lang="en-GB"/>
          </a:p>
        </p:txBody>
      </p:sp>
    </p:spTree>
    <p:extLst>
      <p:ext uri="{BB962C8B-B14F-4D97-AF65-F5344CB8AC3E}">
        <p14:creationId xmlns:p14="http://schemas.microsoft.com/office/powerpoint/2010/main" val="121863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Gravity Knife</a:t>
            </a:r>
          </a:p>
          <a:p>
            <a:endParaRPr lang="en-GB" dirty="0" smtClean="0"/>
          </a:p>
          <a:p>
            <a:r>
              <a:rPr lang="en-GB" dirty="0" smtClean="0"/>
              <a:t>Old military knife, push a button and the knife slides out from the handle and locks in place, spike at the end is for untying knots on a Para shoot.</a:t>
            </a:r>
          </a:p>
          <a:p>
            <a:endParaRPr lang="en-GB" dirty="0" smtClean="0"/>
          </a:p>
          <a:p>
            <a:r>
              <a:rPr lang="en-GB" dirty="0" smtClean="0"/>
              <a:t>This knife is ILLEGAL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7</a:t>
            </a:fld>
            <a:endParaRPr lang="en-GB"/>
          </a:p>
        </p:txBody>
      </p:sp>
    </p:spTree>
    <p:extLst>
      <p:ext uri="{BB962C8B-B14F-4D97-AF65-F5344CB8AC3E}">
        <p14:creationId xmlns:p14="http://schemas.microsoft.com/office/powerpoint/2010/main" val="333274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Fish</a:t>
            </a:r>
            <a:r>
              <a:rPr lang="en-GB" baseline="0" dirty="0" smtClean="0"/>
              <a:t> fillet knife, found in kitchens</a:t>
            </a:r>
          </a:p>
          <a:p>
            <a:endParaRPr lang="en-GB" baseline="0" dirty="0" smtClean="0"/>
          </a:p>
          <a:p>
            <a:r>
              <a:rPr lang="en-GB" baseline="0" dirty="0" smtClean="0"/>
              <a:t>This knife is 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8</a:t>
            </a:fld>
            <a:endParaRPr lang="en-GB"/>
          </a:p>
        </p:txBody>
      </p:sp>
    </p:spTree>
    <p:extLst>
      <p:ext uri="{BB962C8B-B14F-4D97-AF65-F5344CB8AC3E}">
        <p14:creationId xmlns:p14="http://schemas.microsoft.com/office/powerpoint/2010/main" val="296223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Kitchen Knife</a:t>
            </a:r>
          </a:p>
          <a:p>
            <a:endParaRPr lang="en-GB" dirty="0" smtClean="0"/>
          </a:p>
          <a:p>
            <a:r>
              <a:rPr lang="en-GB" dirty="0" smtClean="0"/>
              <a:t>This knife is 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9</a:t>
            </a:fld>
            <a:endParaRPr lang="en-GB"/>
          </a:p>
        </p:txBody>
      </p:sp>
    </p:spTree>
    <p:extLst>
      <p:ext uri="{BB962C8B-B14F-4D97-AF65-F5344CB8AC3E}">
        <p14:creationId xmlns:p14="http://schemas.microsoft.com/office/powerpoint/2010/main" val="129311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Butterfly Knife</a:t>
            </a:r>
          </a:p>
          <a:p>
            <a:endParaRPr lang="en-GB" dirty="0" smtClean="0"/>
          </a:p>
          <a:p>
            <a:r>
              <a:rPr lang="en-GB" dirty="0" smtClean="0"/>
              <a:t>This knife is ILLEGAL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10</a:t>
            </a:fld>
            <a:endParaRPr lang="en-GB"/>
          </a:p>
        </p:txBody>
      </p:sp>
    </p:spTree>
    <p:extLst>
      <p:ext uri="{BB962C8B-B14F-4D97-AF65-F5344CB8AC3E}">
        <p14:creationId xmlns:p14="http://schemas.microsoft.com/office/powerpoint/2010/main" val="362626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Flick</a:t>
            </a:r>
            <a:r>
              <a:rPr lang="en-GB" baseline="0" dirty="0" smtClean="0"/>
              <a:t> knife</a:t>
            </a:r>
          </a:p>
          <a:p>
            <a:endParaRPr lang="en-GB" baseline="0" dirty="0" smtClean="0"/>
          </a:p>
          <a:p>
            <a:r>
              <a:rPr lang="en-GB" baseline="0" dirty="0" smtClean="0"/>
              <a:t>This knife is ILLEGAL</a:t>
            </a:r>
            <a:endParaRPr lang="en-GB" dirty="0"/>
          </a:p>
        </p:txBody>
      </p:sp>
      <p:sp>
        <p:nvSpPr>
          <p:cNvPr id="4" name="Slide Number Placeholder 3"/>
          <p:cNvSpPr>
            <a:spLocks noGrp="1"/>
          </p:cNvSpPr>
          <p:nvPr>
            <p:ph type="sldNum" sz="quarter" idx="10"/>
          </p:nvPr>
        </p:nvSpPr>
        <p:spPr/>
        <p:txBody>
          <a:bodyPr/>
          <a:lstStyle/>
          <a:p>
            <a:fld id="{17A8EE20-90DA-43B0-82B1-999DCBB16076}" type="slidenum">
              <a:rPr lang="en-GB" smtClean="0"/>
              <a:t>11</a:t>
            </a:fld>
            <a:endParaRPr lang="en-GB"/>
          </a:p>
        </p:txBody>
      </p:sp>
    </p:spTree>
    <p:extLst>
      <p:ext uri="{BB962C8B-B14F-4D97-AF65-F5344CB8AC3E}">
        <p14:creationId xmlns:p14="http://schemas.microsoft.com/office/powerpoint/2010/main" val="367738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D81CCF7-6314-41AC-98FB-B484BB898A87}" type="datetimeFigureOut">
              <a:rPr lang="en-GB" smtClean="0"/>
              <a:t>28/04/2020</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77575C-C81E-458C-B2D7-6824561EBFBE}"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242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1CCF7-6314-41AC-98FB-B484BB898A8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387925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1CCF7-6314-41AC-98FB-B484BB898A8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299931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1CCF7-6314-41AC-98FB-B484BB898A8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272412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D81CCF7-6314-41AC-98FB-B484BB898A87}" type="datetimeFigureOut">
              <a:rPr lang="en-GB" smtClean="0"/>
              <a:t>28/04/2020</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77575C-C81E-458C-B2D7-6824561EBFBE}"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867263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81CCF7-6314-41AC-98FB-B484BB898A87}"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29464757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81CCF7-6314-41AC-98FB-B484BB898A87}"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192039627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81CCF7-6314-41AC-98FB-B484BB898A87}"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16856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1CCF7-6314-41AC-98FB-B484BB898A87}"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37574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D81CCF7-6314-41AC-98FB-B484BB898A87}" type="datetimeFigureOut">
              <a:rPr lang="en-GB" smtClean="0"/>
              <a:t>28/04/2020</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4F77575C-C81E-458C-B2D7-6824561EBFBE}"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425634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D81CCF7-6314-41AC-98FB-B484BB898A87}" type="datetimeFigureOut">
              <a:rPr lang="en-GB" smtClean="0"/>
              <a:t>28/04/2020</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4F77575C-C81E-458C-B2D7-6824561EBFBE}" type="slidenum">
              <a:rPr lang="en-GB" smtClean="0"/>
              <a:t>‹#›</a:t>
            </a:fld>
            <a:endParaRPr lang="en-GB"/>
          </a:p>
        </p:txBody>
      </p:sp>
    </p:spTree>
    <p:extLst>
      <p:ext uri="{BB962C8B-B14F-4D97-AF65-F5344CB8AC3E}">
        <p14:creationId xmlns:p14="http://schemas.microsoft.com/office/powerpoint/2010/main" val="170853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D81CCF7-6314-41AC-98FB-B484BB898A87}" type="datetimeFigureOut">
              <a:rPr lang="en-GB" smtClean="0"/>
              <a:t>28/04/2020</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77575C-C81E-458C-B2D7-6824561EBFBE}"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5588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OfYZhWAwGgc"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Serious Violence Workshop</a:t>
            </a:r>
            <a:endParaRPr lang="en-GB" dirty="0"/>
          </a:p>
        </p:txBody>
      </p:sp>
      <p:sp>
        <p:nvSpPr>
          <p:cNvPr id="3" name="Subtitle 2"/>
          <p:cNvSpPr>
            <a:spLocks noGrp="1"/>
          </p:cNvSpPr>
          <p:nvPr>
            <p:ph type="subTitle" idx="1"/>
          </p:nvPr>
        </p:nvSpPr>
        <p:spPr/>
        <p:txBody>
          <a:bodyPr>
            <a:normAutofit fontScale="77500" lnSpcReduction="20000"/>
          </a:bodyPr>
          <a:lstStyle/>
          <a:p>
            <a:r>
              <a:rPr lang="en-GB" sz="6600" dirty="0" smtClean="0"/>
              <a:t>Knives</a:t>
            </a:r>
            <a:endParaRPr lang="en-GB"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60418" y="4977868"/>
            <a:ext cx="1743607" cy="1743607"/>
          </a:xfrm>
          <a:prstGeom prst="rect">
            <a:avLst/>
          </a:prstGeom>
        </p:spPr>
      </p:pic>
    </p:spTree>
    <p:extLst>
      <p:ext uri="{BB962C8B-B14F-4D97-AF65-F5344CB8AC3E}">
        <p14:creationId xmlns:p14="http://schemas.microsoft.com/office/powerpoint/2010/main" val="2676101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
        <p:nvSpPr>
          <p:cNvPr id="3" name="TextBox 2"/>
          <p:cNvSpPr txBox="1"/>
          <p:nvPr/>
        </p:nvSpPr>
        <p:spPr>
          <a:xfrm>
            <a:off x="3008671" y="904568"/>
            <a:ext cx="2231923" cy="1569660"/>
          </a:xfrm>
          <a:prstGeom prst="rect">
            <a:avLst/>
          </a:prstGeom>
          <a:noFill/>
        </p:spPr>
        <p:txBody>
          <a:bodyPr wrap="square" rtlCol="0">
            <a:spAutoFit/>
          </a:bodyPr>
          <a:lstStyle/>
          <a:p>
            <a:r>
              <a:rPr lang="en-GB" sz="3200" dirty="0"/>
              <a:t>Butterfly </a:t>
            </a:r>
            <a:r>
              <a:rPr lang="en-GB" sz="3200" dirty="0" smtClean="0"/>
              <a:t>Knife – this is illegal</a:t>
            </a:r>
            <a:endParaRPr lang="en-GB" sz="3200" dirty="0"/>
          </a:p>
        </p:txBody>
      </p:sp>
    </p:spTree>
    <p:extLst>
      <p:ext uri="{BB962C8B-B14F-4D97-AF65-F5344CB8AC3E}">
        <p14:creationId xmlns:p14="http://schemas.microsoft.com/office/powerpoint/2010/main" val="6759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9571" y="855785"/>
            <a:ext cx="10363200" cy="5181600"/>
          </a:xfrm>
          <a:prstGeom prst="rect">
            <a:avLst/>
          </a:prstGeom>
        </p:spPr>
      </p:pic>
      <p:sp>
        <p:nvSpPr>
          <p:cNvPr id="3" name="TextBox 2"/>
          <p:cNvSpPr txBox="1"/>
          <p:nvPr/>
        </p:nvSpPr>
        <p:spPr>
          <a:xfrm>
            <a:off x="3215148" y="4729316"/>
            <a:ext cx="4326194" cy="584775"/>
          </a:xfrm>
          <a:prstGeom prst="rect">
            <a:avLst/>
          </a:prstGeom>
          <a:noFill/>
        </p:spPr>
        <p:txBody>
          <a:bodyPr wrap="square" rtlCol="0">
            <a:spAutoFit/>
          </a:bodyPr>
          <a:lstStyle/>
          <a:p>
            <a:r>
              <a:rPr lang="en-GB" sz="3200" dirty="0" smtClean="0"/>
              <a:t>Flick knife – this is illegal</a:t>
            </a:r>
            <a:endParaRPr lang="en-GB" sz="3200" dirty="0"/>
          </a:p>
        </p:txBody>
      </p:sp>
    </p:spTree>
    <p:extLst>
      <p:ext uri="{BB962C8B-B14F-4D97-AF65-F5344CB8AC3E}">
        <p14:creationId xmlns:p14="http://schemas.microsoft.com/office/powerpoint/2010/main" val="380212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3538" y="146538"/>
            <a:ext cx="6553200" cy="6553200"/>
          </a:xfrm>
          <a:prstGeom prst="rect">
            <a:avLst/>
          </a:prstGeom>
        </p:spPr>
      </p:pic>
      <p:sp>
        <p:nvSpPr>
          <p:cNvPr id="2" name="TextBox 1"/>
          <p:cNvSpPr txBox="1"/>
          <p:nvPr/>
        </p:nvSpPr>
        <p:spPr>
          <a:xfrm>
            <a:off x="3923071" y="4729316"/>
            <a:ext cx="2664542" cy="1077218"/>
          </a:xfrm>
          <a:prstGeom prst="rect">
            <a:avLst/>
          </a:prstGeom>
          <a:noFill/>
        </p:spPr>
        <p:txBody>
          <a:bodyPr wrap="square" rtlCol="0">
            <a:spAutoFit/>
          </a:bodyPr>
          <a:lstStyle/>
          <a:p>
            <a:r>
              <a:rPr lang="en-GB" sz="3200" dirty="0" smtClean="0"/>
              <a:t>Axe – this is legal</a:t>
            </a:r>
            <a:endParaRPr lang="en-GB" sz="3200" dirty="0"/>
          </a:p>
        </p:txBody>
      </p:sp>
    </p:spTree>
    <p:extLst>
      <p:ext uri="{BB962C8B-B14F-4D97-AF65-F5344CB8AC3E}">
        <p14:creationId xmlns:p14="http://schemas.microsoft.com/office/powerpoint/2010/main" val="290400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3099" y="175846"/>
            <a:ext cx="9853486" cy="6564725"/>
          </a:xfrm>
          <a:prstGeom prst="rect">
            <a:avLst/>
          </a:prstGeom>
        </p:spPr>
      </p:pic>
      <p:sp>
        <p:nvSpPr>
          <p:cNvPr id="3" name="TextBox 2"/>
          <p:cNvSpPr txBox="1"/>
          <p:nvPr/>
        </p:nvSpPr>
        <p:spPr>
          <a:xfrm>
            <a:off x="2271251" y="5063614"/>
            <a:ext cx="3244645" cy="1077218"/>
          </a:xfrm>
          <a:prstGeom prst="rect">
            <a:avLst/>
          </a:prstGeom>
          <a:noFill/>
        </p:spPr>
        <p:txBody>
          <a:bodyPr wrap="square" rtlCol="0">
            <a:spAutoFit/>
          </a:bodyPr>
          <a:lstStyle/>
          <a:p>
            <a:r>
              <a:rPr lang="en-GB" sz="3200" dirty="0" smtClean="0"/>
              <a:t>Buck knife – this is legal</a:t>
            </a:r>
            <a:endParaRPr lang="en-GB" sz="3200" dirty="0"/>
          </a:p>
        </p:txBody>
      </p:sp>
    </p:spTree>
    <p:extLst>
      <p:ext uri="{BB962C8B-B14F-4D97-AF65-F5344CB8AC3E}">
        <p14:creationId xmlns:p14="http://schemas.microsoft.com/office/powerpoint/2010/main" val="32546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0" y="381000"/>
            <a:ext cx="6096000" cy="6096000"/>
          </a:xfrm>
          <a:prstGeom prst="rect">
            <a:avLst/>
          </a:prstGeom>
        </p:spPr>
      </p:pic>
      <p:sp>
        <p:nvSpPr>
          <p:cNvPr id="3" name="TextBox 2"/>
          <p:cNvSpPr txBox="1"/>
          <p:nvPr/>
        </p:nvSpPr>
        <p:spPr>
          <a:xfrm>
            <a:off x="4220902" y="4572000"/>
            <a:ext cx="3750196" cy="1569660"/>
          </a:xfrm>
          <a:prstGeom prst="rect">
            <a:avLst/>
          </a:prstGeom>
          <a:noFill/>
        </p:spPr>
        <p:txBody>
          <a:bodyPr wrap="square" rtlCol="0">
            <a:spAutoFit/>
          </a:bodyPr>
          <a:lstStyle/>
          <a:p>
            <a:pPr algn="ctr"/>
            <a:r>
              <a:rPr lang="en-GB" sz="3200" dirty="0"/>
              <a:t>Meat cleaver </a:t>
            </a:r>
          </a:p>
          <a:p>
            <a:pPr algn="ctr"/>
            <a:endParaRPr lang="en-GB" sz="3200" dirty="0"/>
          </a:p>
          <a:p>
            <a:pPr algn="ctr"/>
            <a:r>
              <a:rPr lang="en-GB" sz="3200" dirty="0"/>
              <a:t>This knife is </a:t>
            </a:r>
            <a:r>
              <a:rPr lang="en-GB" sz="3200" dirty="0" smtClean="0"/>
              <a:t>LEGAL</a:t>
            </a:r>
            <a:endParaRPr lang="en-GB" sz="3200" dirty="0"/>
          </a:p>
        </p:txBody>
      </p:sp>
    </p:spTree>
    <p:extLst>
      <p:ext uri="{BB962C8B-B14F-4D97-AF65-F5344CB8AC3E}">
        <p14:creationId xmlns:p14="http://schemas.microsoft.com/office/powerpoint/2010/main" val="297796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6164" y="575164"/>
            <a:ext cx="5238750" cy="52387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8398" y="581026"/>
            <a:ext cx="5232888" cy="5232888"/>
          </a:xfrm>
          <a:prstGeom prst="rect">
            <a:avLst/>
          </a:prstGeom>
        </p:spPr>
      </p:pic>
      <p:sp>
        <p:nvSpPr>
          <p:cNvPr id="4" name="TextBox 3"/>
          <p:cNvSpPr txBox="1"/>
          <p:nvPr/>
        </p:nvSpPr>
        <p:spPr>
          <a:xfrm>
            <a:off x="2523281" y="5972537"/>
            <a:ext cx="6852213" cy="584775"/>
          </a:xfrm>
          <a:prstGeom prst="rect">
            <a:avLst/>
          </a:prstGeom>
          <a:noFill/>
        </p:spPr>
        <p:txBody>
          <a:bodyPr wrap="square" rtlCol="0">
            <a:spAutoFit/>
          </a:bodyPr>
          <a:lstStyle/>
          <a:p>
            <a:r>
              <a:rPr lang="en-GB" sz="3200" dirty="0"/>
              <a:t>Zombie </a:t>
            </a:r>
            <a:r>
              <a:rPr lang="en-GB" sz="3200" dirty="0" smtClean="0"/>
              <a:t>knife - This </a:t>
            </a:r>
            <a:r>
              <a:rPr lang="en-GB" sz="3200" dirty="0"/>
              <a:t>knife is </a:t>
            </a:r>
            <a:r>
              <a:rPr lang="en-GB" sz="3200" dirty="0" smtClean="0"/>
              <a:t>ILLEGAL</a:t>
            </a:r>
            <a:endParaRPr lang="en-GB" sz="3200" dirty="0"/>
          </a:p>
        </p:txBody>
      </p:sp>
    </p:spTree>
    <p:extLst>
      <p:ext uri="{BB962C8B-B14F-4D97-AF65-F5344CB8AC3E}">
        <p14:creationId xmlns:p14="http://schemas.microsoft.com/office/powerpoint/2010/main" val="4731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
        <p:nvSpPr>
          <p:cNvPr id="3" name="TextBox 2"/>
          <p:cNvSpPr txBox="1"/>
          <p:nvPr/>
        </p:nvSpPr>
        <p:spPr>
          <a:xfrm>
            <a:off x="2667000" y="5532699"/>
            <a:ext cx="6268655" cy="861774"/>
          </a:xfrm>
          <a:prstGeom prst="rect">
            <a:avLst/>
          </a:prstGeom>
          <a:noFill/>
        </p:spPr>
        <p:txBody>
          <a:bodyPr wrap="square" rtlCol="0">
            <a:spAutoFit/>
          </a:bodyPr>
          <a:lstStyle/>
          <a:p>
            <a:r>
              <a:rPr lang="en-US" sz="3200" dirty="0" err="1"/>
              <a:t>Bushcraft</a:t>
            </a:r>
            <a:r>
              <a:rPr lang="en-US" sz="3200" dirty="0"/>
              <a:t> </a:t>
            </a:r>
            <a:r>
              <a:rPr lang="en-US" sz="3200" dirty="0" smtClean="0"/>
              <a:t>knife - this </a:t>
            </a:r>
            <a:r>
              <a:rPr lang="en-US" sz="3200" dirty="0"/>
              <a:t>knife is LEGAL</a:t>
            </a:r>
          </a:p>
          <a:p>
            <a:endParaRPr lang="en-GB" dirty="0"/>
          </a:p>
        </p:txBody>
      </p:sp>
    </p:spTree>
    <p:extLst>
      <p:ext uri="{BB962C8B-B14F-4D97-AF65-F5344CB8AC3E}">
        <p14:creationId xmlns:p14="http://schemas.microsoft.com/office/powerpoint/2010/main" val="352121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or illegal</a:t>
            </a:r>
            <a:endParaRPr lang="en-GB" dirty="0"/>
          </a:p>
        </p:txBody>
      </p:sp>
      <p:sp>
        <p:nvSpPr>
          <p:cNvPr id="3" name="Content Placeholder 2"/>
          <p:cNvSpPr>
            <a:spLocks noGrp="1"/>
          </p:cNvSpPr>
          <p:nvPr>
            <p:ph idx="1"/>
          </p:nvPr>
        </p:nvSpPr>
        <p:spPr>
          <a:xfrm>
            <a:off x="1251678" y="1291391"/>
            <a:ext cx="10369304" cy="3593591"/>
          </a:xfrm>
        </p:spPr>
        <p:txBody>
          <a:bodyPr>
            <a:noAutofit/>
          </a:bodyPr>
          <a:lstStyle/>
          <a:p>
            <a:pPr marL="0" indent="0">
              <a:buNone/>
            </a:pPr>
            <a:r>
              <a:rPr lang="en-GB" sz="2800" b="1" dirty="0"/>
              <a:t>A</a:t>
            </a:r>
            <a:r>
              <a:rPr lang="en-GB" sz="2800" b="1" dirty="0" smtClean="0"/>
              <a:t> knife is legal if was created for a specific/legal purpose i.e. cooking, fishing</a:t>
            </a:r>
          </a:p>
          <a:p>
            <a:pPr marL="0" indent="0">
              <a:buNone/>
            </a:pPr>
            <a:endParaRPr lang="en-GB" sz="2800" b="1" dirty="0" smtClean="0"/>
          </a:p>
          <a:p>
            <a:pPr marL="0" indent="0">
              <a:buNone/>
            </a:pPr>
            <a:r>
              <a:rPr lang="en-US" sz="2800" dirty="0"/>
              <a:t>Examples of good reasons to carry a knife or weapon in public can include:</a:t>
            </a:r>
          </a:p>
          <a:p>
            <a:r>
              <a:rPr lang="en-US" sz="2800" dirty="0"/>
              <a:t>taking knives you use at work to and from work</a:t>
            </a:r>
          </a:p>
          <a:p>
            <a:r>
              <a:rPr lang="en-US" sz="2800" dirty="0"/>
              <a:t>taking it to a gallery or museum to be exhibited</a:t>
            </a:r>
          </a:p>
          <a:p>
            <a:r>
              <a:rPr lang="en-US" sz="2800" dirty="0"/>
              <a:t>if it’ll be used for theatre, film, television, historical reenactment or religious purposes, for example the </a:t>
            </a:r>
            <a:r>
              <a:rPr lang="en-US" sz="2800" dirty="0" err="1"/>
              <a:t>kirpan</a:t>
            </a:r>
            <a:r>
              <a:rPr lang="en-US" sz="2800" dirty="0"/>
              <a:t> some Sikhs carry</a:t>
            </a:r>
          </a:p>
          <a:p>
            <a:r>
              <a:rPr lang="en-US" sz="2800" dirty="0"/>
              <a:t>if it’ll be used in a demonstration or to teach someone how to use it</a:t>
            </a:r>
            <a:endParaRPr lang="en-GB" sz="2800" dirty="0"/>
          </a:p>
        </p:txBody>
      </p:sp>
    </p:spTree>
    <p:extLst>
      <p:ext uri="{BB962C8B-B14F-4D97-AF65-F5344CB8AC3E}">
        <p14:creationId xmlns:p14="http://schemas.microsoft.com/office/powerpoint/2010/main" val="3702468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0735" y="153796"/>
            <a:ext cx="2320251" cy="1446550"/>
          </a:xfrm>
          <a:prstGeom prst="rect">
            <a:avLst/>
          </a:prstGeom>
          <a:noFill/>
        </p:spPr>
        <p:txBody>
          <a:bodyPr wrap="none" lIns="91440" tIns="45720" rIns="91440" bIns="45720">
            <a:spAutoFit/>
          </a:bodyPr>
          <a:lstStyle/>
          <a:p>
            <a:pPr algn="ctr"/>
            <a:r>
              <a:rPr lang="en-US" sz="88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Law</a:t>
            </a:r>
            <a:endParaRPr lang="en-US" sz="88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sp>
        <p:nvSpPr>
          <p:cNvPr id="3" name="TextBox 2"/>
          <p:cNvSpPr txBox="1"/>
          <p:nvPr/>
        </p:nvSpPr>
        <p:spPr>
          <a:xfrm>
            <a:off x="1528550" y="1869743"/>
            <a:ext cx="8843749" cy="4093428"/>
          </a:xfrm>
          <a:prstGeom prst="rect">
            <a:avLst/>
          </a:prstGeom>
          <a:noFill/>
        </p:spPr>
        <p:txBody>
          <a:bodyPr wrap="square" rtlCol="0">
            <a:spAutoFit/>
          </a:bodyPr>
          <a:lstStyle/>
          <a:p>
            <a:r>
              <a:rPr lang="en-GB" sz="2800" dirty="0" smtClean="0"/>
              <a:t>It is illegal to:</a:t>
            </a:r>
          </a:p>
          <a:p>
            <a:endParaRPr lang="en-GB" sz="2800" dirty="0"/>
          </a:p>
          <a:p>
            <a:pPr marL="457200" indent="-457200">
              <a:buFont typeface="Arial" panose="020B0604020202020204" pitchFamily="34" charset="0"/>
              <a:buChar char="•"/>
            </a:pPr>
            <a:r>
              <a:rPr lang="en-GB" sz="2800" dirty="0" smtClean="0"/>
              <a:t>Sell a knife to anyone under 18, unless it has a folding blade 3 inches long (7.62 cm) or </a:t>
            </a:r>
            <a:r>
              <a:rPr lang="en-GB" sz="2800" dirty="0" smtClean="0"/>
              <a:t>less</a:t>
            </a:r>
            <a:endParaRPr lang="en-GB" sz="2800" dirty="0" smtClean="0"/>
          </a:p>
          <a:p>
            <a:pPr marL="171450" indent="-171450">
              <a:buFont typeface="Arial" panose="020B0604020202020204" pitchFamily="34" charset="0"/>
              <a:buChar char="•"/>
            </a:pPr>
            <a:endParaRPr lang="en-GB" sz="1200" dirty="0" smtClean="0"/>
          </a:p>
          <a:p>
            <a:pPr marL="457200" indent="-457200">
              <a:buFont typeface="Arial" panose="020B0604020202020204" pitchFamily="34" charset="0"/>
              <a:buChar char="•"/>
            </a:pPr>
            <a:r>
              <a:rPr lang="en-GB" sz="2800" dirty="0" smtClean="0"/>
              <a:t>Carrying a knife in public without good reason, unless it has a folding blade with a cutting edge 3 inches or less</a:t>
            </a:r>
          </a:p>
          <a:p>
            <a:pPr marL="171450" indent="-171450">
              <a:buFont typeface="Arial" panose="020B0604020202020204" pitchFamily="34" charset="0"/>
              <a:buChar char="•"/>
            </a:pPr>
            <a:endParaRPr lang="en-GB" sz="1200" dirty="0" smtClean="0"/>
          </a:p>
          <a:p>
            <a:pPr marL="457200" indent="-457200">
              <a:buFont typeface="Arial" panose="020B0604020202020204" pitchFamily="34" charset="0"/>
              <a:buChar char="•"/>
            </a:pPr>
            <a:r>
              <a:rPr lang="en-GB" sz="2800" dirty="0" smtClean="0"/>
              <a:t>Carry, buy or sell any type of banned knife</a:t>
            </a:r>
          </a:p>
          <a:p>
            <a:pPr marL="171450" indent="-171450">
              <a:buFont typeface="Arial" panose="020B0604020202020204" pitchFamily="34" charset="0"/>
              <a:buChar char="•"/>
            </a:pPr>
            <a:endParaRPr lang="en-GB" sz="1200" dirty="0" smtClean="0"/>
          </a:p>
          <a:p>
            <a:pPr marL="457200" indent="-457200">
              <a:buFont typeface="Arial" panose="020B0604020202020204" pitchFamily="34" charset="0"/>
              <a:buChar char="•"/>
            </a:pPr>
            <a:r>
              <a:rPr lang="en-GB" sz="2800" dirty="0" smtClean="0"/>
              <a:t>Use any knife in a threatening way (even a legal knife)</a:t>
            </a:r>
            <a:endParaRPr lang="en-GB" sz="2800" dirty="0"/>
          </a:p>
        </p:txBody>
      </p:sp>
    </p:spTree>
    <p:extLst>
      <p:ext uri="{BB962C8B-B14F-4D97-AF65-F5344CB8AC3E}">
        <p14:creationId xmlns:p14="http://schemas.microsoft.com/office/powerpoint/2010/main" val="68684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240" y="188965"/>
            <a:ext cx="8221161" cy="1200329"/>
          </a:xfrm>
          <a:prstGeom prst="rect">
            <a:avLst/>
          </a:prstGeom>
          <a:noFill/>
        </p:spPr>
        <p:txBody>
          <a:bodyPr wrap="none" lIns="91440" tIns="45720" rIns="91440" bIns="45720">
            <a:spAutoFit/>
          </a:bodyPr>
          <a:lstStyle/>
          <a:p>
            <a:pPr algn="ctr"/>
            <a:r>
              <a:rPr lang="en-US" sz="7200" b="1"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Why young people</a:t>
            </a:r>
          </a:p>
        </p:txBody>
      </p:sp>
      <p:sp>
        <p:nvSpPr>
          <p:cNvPr id="3" name="Rectangle 2"/>
          <p:cNvSpPr/>
          <p:nvPr/>
        </p:nvSpPr>
        <p:spPr>
          <a:xfrm>
            <a:off x="3167034" y="1389294"/>
            <a:ext cx="5365572" cy="1200329"/>
          </a:xfrm>
          <a:prstGeom prst="rect">
            <a:avLst/>
          </a:prstGeom>
          <a:noFill/>
        </p:spPr>
        <p:txBody>
          <a:bodyPr wrap="none" lIns="91440" tIns="45720" rIns="91440" bIns="45720">
            <a:spAutoFit/>
          </a:bodyPr>
          <a:lstStyle/>
          <a:p>
            <a:pPr algn="ctr"/>
            <a:r>
              <a:rPr lang="en-US" sz="7200" b="1"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carry knives</a:t>
            </a:r>
            <a:endParaRPr lang="en-US" sz="72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sp>
        <p:nvSpPr>
          <p:cNvPr id="4" name="TextBox 3"/>
          <p:cNvSpPr txBox="1"/>
          <p:nvPr/>
        </p:nvSpPr>
        <p:spPr>
          <a:xfrm>
            <a:off x="1739239" y="2756848"/>
            <a:ext cx="9180551" cy="3600986"/>
          </a:xfrm>
          <a:prstGeom prst="rect">
            <a:avLst/>
          </a:prstGeom>
          <a:noFill/>
        </p:spPr>
        <p:txBody>
          <a:bodyPr wrap="square" rtlCol="0">
            <a:spAutoFit/>
          </a:bodyPr>
          <a:lstStyle/>
          <a:p>
            <a:r>
              <a:rPr lang="en-GB" sz="2800" dirty="0" smtClean="0"/>
              <a:t>County Lines – Organised drug networks</a:t>
            </a:r>
          </a:p>
          <a:p>
            <a:endParaRPr lang="en-GB" sz="1200" dirty="0" smtClean="0"/>
          </a:p>
          <a:p>
            <a:r>
              <a:rPr lang="en-GB" sz="2800" dirty="0" smtClean="0"/>
              <a:t>Gang affiliation – Protection / status</a:t>
            </a:r>
          </a:p>
          <a:p>
            <a:endParaRPr lang="en-GB" sz="1200" dirty="0" smtClean="0"/>
          </a:p>
          <a:p>
            <a:r>
              <a:rPr lang="en-GB" sz="2800" dirty="0" smtClean="0"/>
              <a:t>Media attention / glamorisation</a:t>
            </a:r>
          </a:p>
          <a:p>
            <a:endParaRPr lang="en-GB" sz="1200" dirty="0" smtClean="0"/>
          </a:p>
          <a:p>
            <a:r>
              <a:rPr lang="en-GB" sz="2800" dirty="0" smtClean="0"/>
              <a:t>Fear of crime – Being attacked / self protection</a:t>
            </a:r>
          </a:p>
          <a:p>
            <a:endParaRPr lang="en-GB" sz="1200" dirty="0" smtClean="0"/>
          </a:p>
          <a:p>
            <a:r>
              <a:rPr lang="en-GB" sz="2800" dirty="0" smtClean="0"/>
              <a:t>Victim of bullying – Self-protection</a:t>
            </a:r>
          </a:p>
          <a:p>
            <a:endParaRPr lang="en-GB" sz="1200" dirty="0" smtClean="0"/>
          </a:p>
          <a:p>
            <a:r>
              <a:rPr lang="en-GB" sz="2800" dirty="0" smtClean="0"/>
              <a:t>Peer pressure – Perception that most people carry knives</a:t>
            </a:r>
            <a:endParaRPr lang="en-GB" sz="2800" dirty="0"/>
          </a:p>
        </p:txBody>
      </p:sp>
    </p:spTree>
    <p:extLst>
      <p:ext uri="{BB962C8B-B14F-4D97-AF65-F5344CB8AC3E}">
        <p14:creationId xmlns:p14="http://schemas.microsoft.com/office/powerpoint/2010/main" val="5123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5260596" y="604327"/>
            <a:ext cx="1354455"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16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Comic Sans MS" panose="030F0702030302020204" pitchFamily="66" charset="0"/>
              </a:rPr>
              <a:t>With an interest in social change</a:t>
            </a:r>
          </a:p>
        </p:txBody>
      </p:sp>
      <p:sp>
        <p:nvSpPr>
          <p:cNvPr id="3" name="Text Box 18"/>
          <p:cNvSpPr txBox="1">
            <a:spLocks noChangeArrowheads="1"/>
          </p:cNvSpPr>
          <p:nvPr/>
        </p:nvSpPr>
        <p:spPr bwMode="auto">
          <a:xfrm>
            <a:off x="6518136" y="578498"/>
            <a:ext cx="1783081"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1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500">
                <a:solidFill>
                  <a:schemeClr val="tx1"/>
                </a:solidFill>
                <a:latin typeface="Comic Sans MS" panose="030F0702030302020204" pitchFamily="66" charset="0"/>
              </a:defRPr>
            </a:lvl4pPr>
            <a:lvl5pPr marL="2057400" indent="-228600">
              <a:spcBef>
                <a:spcPct val="20000"/>
              </a:spcBef>
              <a:buChar char="»"/>
              <a:defRPr sz="15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GB" altLang="en-US" sz="1600" b="1" i="0" u="none" strike="noStrike" kern="0" cap="none" spc="0" normalizeH="0" baseline="0" noProof="0" dirty="0">
                <a:ln>
                  <a:noFill/>
                </a:ln>
                <a:solidFill>
                  <a:srgbClr val="FF3399"/>
                </a:solidFill>
                <a:effectLst/>
                <a:uLnTx/>
                <a:uFillTx/>
                <a:latin typeface="Comic Sans MS" panose="030F0702030302020204" pitchFamily="66" charset="0"/>
              </a:rPr>
              <a:t>Who want to give young people a voice</a:t>
            </a:r>
          </a:p>
        </p:txBody>
      </p:sp>
      <p:sp>
        <p:nvSpPr>
          <p:cNvPr id="4" name="Text Box 15"/>
          <p:cNvSpPr txBox="1">
            <a:spLocks noChangeArrowheads="1"/>
          </p:cNvSpPr>
          <p:nvPr/>
        </p:nvSpPr>
        <p:spPr bwMode="auto">
          <a:xfrm>
            <a:off x="3503097" y="604327"/>
            <a:ext cx="1701799"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1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500">
                <a:solidFill>
                  <a:schemeClr val="tx1"/>
                </a:solidFill>
                <a:latin typeface="Comic Sans MS" panose="030F0702030302020204" pitchFamily="66" charset="0"/>
              </a:defRPr>
            </a:lvl4pPr>
            <a:lvl5pPr marL="2057400" indent="-228600">
              <a:spcBef>
                <a:spcPct val="20000"/>
              </a:spcBef>
              <a:buChar char="»"/>
              <a:defRPr sz="15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GB" altLang="en-US" sz="1600" b="1" i="0" u="none" strike="noStrike" kern="0" cap="none" spc="0" normalizeH="0" baseline="0" noProof="0" dirty="0">
                <a:ln>
                  <a:noFill/>
                </a:ln>
                <a:solidFill>
                  <a:srgbClr val="FF0000"/>
                </a:solidFill>
                <a:effectLst/>
                <a:uLnTx/>
                <a:uFillTx/>
                <a:latin typeface="Comic Sans MS" panose="030F0702030302020204" pitchFamily="66" charset="0"/>
              </a:rPr>
              <a:t>Young people aged between 14 and 25</a:t>
            </a:r>
          </a:p>
        </p:txBody>
      </p:sp>
      <p:sp>
        <p:nvSpPr>
          <p:cNvPr id="5" name="Text Box 19"/>
          <p:cNvSpPr txBox="1">
            <a:spLocks noChangeArrowheads="1"/>
          </p:cNvSpPr>
          <p:nvPr/>
        </p:nvSpPr>
        <p:spPr bwMode="auto">
          <a:xfrm>
            <a:off x="8302208" y="536575"/>
            <a:ext cx="1449387"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1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500">
                <a:solidFill>
                  <a:schemeClr val="tx1"/>
                </a:solidFill>
                <a:latin typeface="Comic Sans MS" panose="030F0702030302020204" pitchFamily="66" charset="0"/>
              </a:defRPr>
            </a:lvl4pPr>
            <a:lvl5pPr marL="2057400" indent="-228600">
              <a:spcBef>
                <a:spcPct val="20000"/>
              </a:spcBef>
              <a:buChar char="»"/>
              <a:defRPr sz="15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1600" b="1" i="0" u="none" strike="noStrike" kern="0" cap="none" spc="0" normalizeH="0" baseline="0" noProof="0" dirty="0">
                <a:ln>
                  <a:noFill/>
                </a:ln>
                <a:solidFill>
                  <a:srgbClr val="72BFC5"/>
                </a:solidFill>
                <a:effectLst/>
                <a:uLnTx/>
                <a:uFillTx/>
                <a:latin typeface="Comic Sans MS" panose="030F0702030302020204" pitchFamily="66" charset="0"/>
              </a:rPr>
              <a:t>And want to make a difference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479" y="171166"/>
            <a:ext cx="1743607" cy="1743607"/>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8044" y="328861"/>
            <a:ext cx="1743607" cy="1743607"/>
          </a:xfrm>
          <a:prstGeom prst="rect">
            <a:avLst/>
          </a:prstGeom>
        </p:spPr>
      </p:pic>
      <p:sp>
        <p:nvSpPr>
          <p:cNvPr id="11" name="TextBox 10"/>
          <p:cNvSpPr txBox="1"/>
          <p:nvPr/>
        </p:nvSpPr>
        <p:spPr>
          <a:xfrm>
            <a:off x="2075936" y="637937"/>
            <a:ext cx="1639330" cy="1077218"/>
          </a:xfrm>
          <a:prstGeom prst="rect">
            <a:avLst/>
          </a:prstGeom>
          <a:noFill/>
        </p:spPr>
        <p:txBody>
          <a:bodyPr wrap="square" rtlCol="0">
            <a:spAutoFit/>
          </a:bodyPr>
          <a:lstStyle/>
          <a:p>
            <a:r>
              <a:rPr lang="en-GB" sz="3200" dirty="0" smtClean="0"/>
              <a:t>Who we are:</a:t>
            </a:r>
            <a:endParaRPr lang="en-GB" sz="3200" dirty="0"/>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9751" y="2114391"/>
            <a:ext cx="10218489" cy="4500152"/>
          </a:xfrm>
          <a:prstGeom prst="rect">
            <a:avLst/>
          </a:prstGeom>
        </p:spPr>
      </p:pic>
      <p:sp>
        <p:nvSpPr>
          <p:cNvPr id="6" name="TextBox 5"/>
          <p:cNvSpPr txBox="1"/>
          <p:nvPr/>
        </p:nvSpPr>
        <p:spPr>
          <a:xfrm>
            <a:off x="3370940" y="5299587"/>
            <a:ext cx="5133766" cy="954107"/>
          </a:xfrm>
          <a:prstGeom prst="rect">
            <a:avLst/>
          </a:prstGeom>
          <a:solidFill>
            <a:schemeClr val="tx2">
              <a:lumMod val="50000"/>
              <a:lumOff val="50000"/>
            </a:schemeClr>
          </a:solidFill>
        </p:spPr>
        <p:txBody>
          <a:bodyPr wrap="square" rtlCol="0">
            <a:spAutoFit/>
          </a:bodyPr>
          <a:lstStyle/>
          <a:p>
            <a:pPr algn="ctr"/>
            <a:r>
              <a:rPr lang="en-GB" sz="2800" dirty="0" smtClean="0"/>
              <a:t>Hampshire and Isle of  Wight Youth Commission</a:t>
            </a:r>
            <a:endParaRPr lang="en-GB" sz="2800" dirty="0"/>
          </a:p>
        </p:txBody>
      </p:sp>
    </p:spTree>
    <p:extLst>
      <p:ext uri="{BB962C8B-B14F-4D97-AF65-F5344CB8AC3E}">
        <p14:creationId xmlns:p14="http://schemas.microsoft.com/office/powerpoint/2010/main" val="332165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849" y="482043"/>
            <a:ext cx="7746031" cy="1446550"/>
          </a:xfrm>
          <a:prstGeom prst="rect">
            <a:avLst/>
          </a:prstGeom>
          <a:noFill/>
        </p:spPr>
        <p:txBody>
          <a:bodyPr wrap="none" lIns="91440" tIns="45720" rIns="91440" bIns="45720">
            <a:spAutoFit/>
          </a:bodyPr>
          <a:lstStyle/>
          <a:p>
            <a:pPr algn="ctr"/>
            <a:r>
              <a:rPr lang="en-US" sz="88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Consequences</a:t>
            </a:r>
            <a:endParaRPr lang="en-US" sz="88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sp>
        <p:nvSpPr>
          <p:cNvPr id="3" name="TextBox 2"/>
          <p:cNvSpPr txBox="1"/>
          <p:nvPr/>
        </p:nvSpPr>
        <p:spPr>
          <a:xfrm>
            <a:off x="1847849" y="2197289"/>
            <a:ext cx="7009548" cy="4031873"/>
          </a:xfrm>
          <a:prstGeom prst="rect">
            <a:avLst/>
          </a:prstGeom>
          <a:noFill/>
        </p:spPr>
        <p:txBody>
          <a:bodyPr wrap="square" rtlCol="0">
            <a:spAutoFit/>
          </a:bodyPr>
          <a:lstStyle/>
          <a:p>
            <a:r>
              <a:rPr lang="en-GB" sz="2800" dirty="0" smtClean="0"/>
              <a:t>Death</a:t>
            </a:r>
            <a:endParaRPr lang="en-GB" sz="2800" dirty="0"/>
          </a:p>
          <a:p>
            <a:r>
              <a:rPr lang="en-GB" sz="2800" dirty="0" smtClean="0"/>
              <a:t>Injury</a:t>
            </a:r>
          </a:p>
          <a:p>
            <a:endParaRPr lang="en-GB" sz="1200" dirty="0" smtClean="0"/>
          </a:p>
          <a:p>
            <a:r>
              <a:rPr lang="en-GB" sz="2800" dirty="0" smtClean="0"/>
              <a:t>Prison</a:t>
            </a:r>
          </a:p>
          <a:p>
            <a:endParaRPr lang="en-GB" sz="1200" dirty="0" smtClean="0"/>
          </a:p>
          <a:p>
            <a:r>
              <a:rPr lang="en-GB" sz="2800" dirty="0" smtClean="0"/>
              <a:t>Fine</a:t>
            </a:r>
          </a:p>
          <a:p>
            <a:endParaRPr lang="en-GB" sz="1200" dirty="0" smtClean="0"/>
          </a:p>
          <a:p>
            <a:r>
              <a:rPr lang="en-GB" sz="2800" dirty="0" smtClean="0"/>
              <a:t>Criminal Record</a:t>
            </a:r>
          </a:p>
          <a:p>
            <a:endParaRPr lang="en-GB" sz="1200" dirty="0" smtClean="0"/>
          </a:p>
          <a:p>
            <a:r>
              <a:rPr lang="en-GB" sz="2800" dirty="0" smtClean="0"/>
              <a:t>Restricted Job Opportunities</a:t>
            </a:r>
          </a:p>
          <a:p>
            <a:endParaRPr lang="en-GB" sz="1200" dirty="0" smtClean="0"/>
          </a:p>
          <a:p>
            <a:r>
              <a:rPr lang="en-GB" sz="2800" dirty="0" smtClean="0"/>
              <a:t>Families – where does it end?</a:t>
            </a:r>
            <a:endParaRPr lang="en-GB" sz="2800" dirty="0"/>
          </a:p>
        </p:txBody>
      </p:sp>
    </p:spTree>
    <p:extLst>
      <p:ext uri="{BB962C8B-B14F-4D97-AF65-F5344CB8AC3E}">
        <p14:creationId xmlns:p14="http://schemas.microsoft.com/office/powerpoint/2010/main" val="129269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5474" y="-105897"/>
            <a:ext cx="5352996" cy="1446550"/>
          </a:xfrm>
          <a:prstGeom prst="rect">
            <a:avLst/>
          </a:prstGeom>
          <a:noFill/>
        </p:spPr>
        <p:txBody>
          <a:bodyPr wrap="square" lIns="91440" tIns="45720" rIns="91440" bIns="45720">
            <a:spAutoFit/>
          </a:bodyPr>
          <a:lstStyle/>
          <a:p>
            <a:pPr algn="ctr"/>
            <a:r>
              <a:rPr lang="en-US" sz="88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Impact</a:t>
            </a:r>
            <a:endParaRPr lang="en-US" sz="88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pic>
        <p:nvPicPr>
          <p:cNvPr id="4" name="OfYZhWAwGgc"/>
          <p:cNvPicPr>
            <a:picLocks noRot="1" noChangeAspect="1"/>
          </p:cNvPicPr>
          <p:nvPr>
            <a:videoFile r:link="rId1"/>
          </p:nvPr>
        </p:nvPicPr>
        <p:blipFill>
          <a:blip r:embed="rId4"/>
          <a:stretch>
            <a:fillRect/>
          </a:stretch>
        </p:blipFill>
        <p:spPr>
          <a:xfrm>
            <a:off x="1724628" y="1340653"/>
            <a:ext cx="9715017" cy="5464697"/>
          </a:xfrm>
          <a:prstGeom prst="rect">
            <a:avLst/>
          </a:prstGeom>
        </p:spPr>
      </p:pic>
    </p:spTree>
    <p:extLst>
      <p:ext uri="{BB962C8B-B14F-4D97-AF65-F5344CB8AC3E}">
        <p14:creationId xmlns:p14="http://schemas.microsoft.com/office/powerpoint/2010/main" val="4286551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70" y="200689"/>
            <a:ext cx="5072222" cy="1446550"/>
          </a:xfrm>
          <a:prstGeom prst="rect">
            <a:avLst/>
          </a:prstGeom>
          <a:noFill/>
        </p:spPr>
        <p:txBody>
          <a:bodyPr wrap="none" lIns="91440" tIns="45720" rIns="91440" bIns="45720">
            <a:spAutoFit/>
          </a:bodyPr>
          <a:lstStyle/>
          <a:p>
            <a:pPr algn="ctr"/>
            <a:r>
              <a:rPr lang="en-US" sz="8800" b="1"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Solu</a:t>
            </a:r>
            <a:r>
              <a:rPr lang="en-US" sz="88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tions</a:t>
            </a:r>
            <a:endParaRPr lang="en-US" sz="88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sp>
        <p:nvSpPr>
          <p:cNvPr id="3" name="TextBox 2"/>
          <p:cNvSpPr txBox="1"/>
          <p:nvPr/>
        </p:nvSpPr>
        <p:spPr>
          <a:xfrm>
            <a:off x="1692322" y="2306472"/>
            <a:ext cx="7833815" cy="2523768"/>
          </a:xfrm>
          <a:prstGeom prst="rect">
            <a:avLst/>
          </a:prstGeom>
          <a:noFill/>
        </p:spPr>
        <p:txBody>
          <a:bodyPr wrap="square" rtlCol="0">
            <a:spAutoFit/>
          </a:bodyPr>
          <a:lstStyle/>
          <a:p>
            <a:r>
              <a:rPr lang="en-GB" sz="3600" dirty="0" smtClean="0"/>
              <a:t>What can be done to tackle the issues around knife crime?</a:t>
            </a:r>
            <a:r>
              <a:rPr lang="en-GB" dirty="0" smtClean="0"/>
              <a:t> </a:t>
            </a:r>
          </a:p>
          <a:p>
            <a:endParaRPr lang="en-GB" dirty="0"/>
          </a:p>
          <a:p>
            <a:r>
              <a:rPr lang="en-GB" sz="3600" dirty="0" smtClean="0"/>
              <a:t>Come up with </a:t>
            </a:r>
            <a:r>
              <a:rPr lang="en-GB" sz="3600" dirty="0" smtClean="0"/>
              <a:t>some ideas</a:t>
            </a:r>
            <a:endParaRPr lang="en-GB" sz="3600" dirty="0" smtClean="0"/>
          </a:p>
          <a:p>
            <a:endParaRPr lang="en-GB" sz="3200" dirty="0" smtClean="0"/>
          </a:p>
        </p:txBody>
      </p:sp>
    </p:spTree>
    <p:extLst>
      <p:ext uri="{BB962C8B-B14F-4D97-AF65-F5344CB8AC3E}">
        <p14:creationId xmlns:p14="http://schemas.microsoft.com/office/powerpoint/2010/main" val="3053606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866" y="364812"/>
            <a:ext cx="822372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What is Crimestoppers ?</a:t>
            </a:r>
            <a:endParaRPr lang="en-US" sz="54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sp>
        <p:nvSpPr>
          <p:cNvPr id="3" name="TextBox 2"/>
          <p:cNvSpPr txBox="1"/>
          <p:nvPr/>
        </p:nvSpPr>
        <p:spPr>
          <a:xfrm>
            <a:off x="3059722" y="1596302"/>
            <a:ext cx="5767754" cy="1077218"/>
          </a:xfrm>
          <a:prstGeom prst="rect">
            <a:avLst/>
          </a:prstGeom>
          <a:solidFill>
            <a:schemeClr val="accent1"/>
          </a:solidFill>
        </p:spPr>
        <p:txBody>
          <a:bodyPr wrap="square" rtlCol="0">
            <a:spAutoFit/>
          </a:bodyPr>
          <a:lstStyle/>
          <a:p>
            <a:pPr algn="ctr"/>
            <a:r>
              <a:rPr lang="en-GB" sz="3200" dirty="0" smtClean="0"/>
              <a:t>Choose 5 </a:t>
            </a:r>
            <a:r>
              <a:rPr lang="en-GB" sz="3200" dirty="0" smtClean="0"/>
              <a:t>words that describe </a:t>
            </a:r>
            <a:r>
              <a:rPr lang="en-GB" sz="3200" dirty="0" err="1" smtClean="0"/>
              <a:t>Crimestoppers</a:t>
            </a:r>
            <a:r>
              <a:rPr lang="en-GB" sz="3200" dirty="0" smtClean="0"/>
              <a:t>…</a:t>
            </a:r>
            <a:endParaRPr lang="en-GB" sz="3200" dirty="0"/>
          </a:p>
        </p:txBody>
      </p:sp>
      <p:sp>
        <p:nvSpPr>
          <p:cNvPr id="4" name="TextBox 3"/>
          <p:cNvSpPr txBox="1"/>
          <p:nvPr/>
        </p:nvSpPr>
        <p:spPr>
          <a:xfrm>
            <a:off x="1699846" y="2872154"/>
            <a:ext cx="961292" cy="461665"/>
          </a:xfrm>
          <a:prstGeom prst="rect">
            <a:avLst/>
          </a:prstGeom>
          <a:noFill/>
        </p:spPr>
        <p:txBody>
          <a:bodyPr wrap="square" rtlCol="0">
            <a:spAutoFit/>
          </a:bodyPr>
          <a:lstStyle/>
          <a:p>
            <a:r>
              <a:rPr lang="en-GB" sz="2400" dirty="0" smtClean="0"/>
              <a:t>Police</a:t>
            </a:r>
            <a:endParaRPr lang="en-GB" sz="2400" dirty="0"/>
          </a:p>
        </p:txBody>
      </p:sp>
      <p:sp>
        <p:nvSpPr>
          <p:cNvPr id="5" name="TextBox 4"/>
          <p:cNvSpPr txBox="1"/>
          <p:nvPr/>
        </p:nvSpPr>
        <p:spPr>
          <a:xfrm>
            <a:off x="3165231" y="2889701"/>
            <a:ext cx="1107830" cy="461665"/>
          </a:xfrm>
          <a:prstGeom prst="rect">
            <a:avLst/>
          </a:prstGeom>
          <a:noFill/>
        </p:spPr>
        <p:txBody>
          <a:bodyPr wrap="square" rtlCol="0">
            <a:spAutoFit/>
          </a:bodyPr>
          <a:lstStyle/>
          <a:p>
            <a:r>
              <a:rPr lang="en-GB" sz="2400" dirty="0" smtClean="0"/>
              <a:t>Charity</a:t>
            </a:r>
            <a:endParaRPr lang="en-GB" sz="2400" dirty="0"/>
          </a:p>
        </p:txBody>
      </p:sp>
      <p:sp>
        <p:nvSpPr>
          <p:cNvPr id="6" name="TextBox 5"/>
          <p:cNvSpPr txBox="1"/>
          <p:nvPr/>
        </p:nvSpPr>
        <p:spPr>
          <a:xfrm>
            <a:off x="4897321" y="2889701"/>
            <a:ext cx="1210408" cy="461665"/>
          </a:xfrm>
          <a:prstGeom prst="rect">
            <a:avLst/>
          </a:prstGeom>
          <a:noFill/>
        </p:spPr>
        <p:txBody>
          <a:bodyPr wrap="square" rtlCol="0">
            <a:spAutoFit/>
          </a:bodyPr>
          <a:lstStyle/>
          <a:p>
            <a:r>
              <a:rPr lang="en-GB" sz="2400" dirty="0" smtClean="0"/>
              <a:t>For 18+</a:t>
            </a:r>
            <a:endParaRPr lang="en-GB" sz="2400" dirty="0"/>
          </a:p>
        </p:txBody>
      </p:sp>
      <p:sp>
        <p:nvSpPr>
          <p:cNvPr id="8" name="TextBox 7"/>
          <p:cNvSpPr txBox="1"/>
          <p:nvPr/>
        </p:nvSpPr>
        <p:spPr>
          <a:xfrm>
            <a:off x="7004537" y="2872154"/>
            <a:ext cx="1822939" cy="461665"/>
          </a:xfrm>
          <a:prstGeom prst="rect">
            <a:avLst/>
          </a:prstGeom>
          <a:noFill/>
        </p:spPr>
        <p:txBody>
          <a:bodyPr wrap="square" rtlCol="0">
            <a:spAutoFit/>
          </a:bodyPr>
          <a:lstStyle/>
          <a:p>
            <a:r>
              <a:rPr lang="en-GB" sz="2400" dirty="0" smtClean="0"/>
              <a:t>0800 555111</a:t>
            </a:r>
            <a:endParaRPr lang="en-GB" sz="2400" dirty="0"/>
          </a:p>
        </p:txBody>
      </p:sp>
      <p:sp>
        <p:nvSpPr>
          <p:cNvPr id="9" name="TextBox 8"/>
          <p:cNvSpPr txBox="1"/>
          <p:nvPr/>
        </p:nvSpPr>
        <p:spPr>
          <a:xfrm>
            <a:off x="1778243" y="4686998"/>
            <a:ext cx="804497" cy="461665"/>
          </a:xfrm>
          <a:prstGeom prst="rect">
            <a:avLst/>
          </a:prstGeom>
          <a:noFill/>
        </p:spPr>
        <p:txBody>
          <a:bodyPr wrap="square" rtlCol="0">
            <a:spAutoFit/>
          </a:bodyPr>
          <a:lstStyle/>
          <a:p>
            <a:r>
              <a:rPr lang="en-GB" sz="2400" dirty="0" smtClean="0"/>
              <a:t>24/7</a:t>
            </a:r>
            <a:endParaRPr lang="en-GB" sz="2400" dirty="0"/>
          </a:p>
        </p:txBody>
      </p:sp>
      <p:sp>
        <p:nvSpPr>
          <p:cNvPr id="10" name="TextBox 9"/>
          <p:cNvSpPr txBox="1"/>
          <p:nvPr/>
        </p:nvSpPr>
        <p:spPr>
          <a:xfrm>
            <a:off x="3411416" y="4602277"/>
            <a:ext cx="1173767" cy="461665"/>
          </a:xfrm>
          <a:prstGeom prst="rect">
            <a:avLst/>
          </a:prstGeom>
          <a:noFill/>
        </p:spPr>
        <p:txBody>
          <a:bodyPr wrap="square" rtlCol="0">
            <a:spAutoFit/>
          </a:bodyPr>
          <a:lstStyle/>
          <a:p>
            <a:r>
              <a:rPr lang="en-GB" sz="2400" dirty="0" smtClean="0"/>
              <a:t>Batman</a:t>
            </a:r>
            <a:endParaRPr lang="en-GB" sz="2400" dirty="0"/>
          </a:p>
        </p:txBody>
      </p:sp>
      <p:sp>
        <p:nvSpPr>
          <p:cNvPr id="11" name="TextBox 10"/>
          <p:cNvSpPr txBox="1"/>
          <p:nvPr/>
        </p:nvSpPr>
        <p:spPr>
          <a:xfrm>
            <a:off x="7197967" y="4087264"/>
            <a:ext cx="1436078" cy="461665"/>
          </a:xfrm>
          <a:prstGeom prst="rect">
            <a:avLst/>
          </a:prstGeom>
          <a:noFill/>
        </p:spPr>
        <p:txBody>
          <a:bodyPr wrap="square" rtlCol="0">
            <a:spAutoFit/>
          </a:bodyPr>
          <a:lstStyle/>
          <a:p>
            <a:r>
              <a:rPr lang="en-GB" sz="2400" dirty="0" smtClean="0"/>
              <a:t>Rewards</a:t>
            </a:r>
            <a:endParaRPr lang="en-GB" sz="2400" dirty="0"/>
          </a:p>
        </p:txBody>
      </p:sp>
      <p:sp>
        <p:nvSpPr>
          <p:cNvPr id="12" name="TextBox 11"/>
          <p:cNvSpPr txBox="1"/>
          <p:nvPr/>
        </p:nvSpPr>
        <p:spPr>
          <a:xfrm>
            <a:off x="4067915" y="4001704"/>
            <a:ext cx="1817069" cy="461665"/>
          </a:xfrm>
          <a:prstGeom prst="rect">
            <a:avLst/>
          </a:prstGeom>
          <a:noFill/>
        </p:spPr>
        <p:txBody>
          <a:bodyPr wrap="square" rtlCol="0">
            <a:spAutoFit/>
          </a:bodyPr>
          <a:lstStyle/>
          <a:p>
            <a:r>
              <a:rPr lang="en-GB" sz="2400" dirty="0" smtClean="0"/>
              <a:t>Confidential</a:t>
            </a:r>
            <a:endParaRPr lang="en-GB" sz="2400" dirty="0"/>
          </a:p>
        </p:txBody>
      </p:sp>
      <p:sp>
        <p:nvSpPr>
          <p:cNvPr id="13" name="TextBox 12"/>
          <p:cNvSpPr txBox="1"/>
          <p:nvPr/>
        </p:nvSpPr>
        <p:spPr>
          <a:xfrm>
            <a:off x="1635368" y="3880356"/>
            <a:ext cx="2051540" cy="461665"/>
          </a:xfrm>
          <a:prstGeom prst="rect">
            <a:avLst/>
          </a:prstGeom>
          <a:noFill/>
        </p:spPr>
        <p:txBody>
          <a:bodyPr wrap="square" rtlCol="0">
            <a:spAutoFit/>
          </a:bodyPr>
          <a:lstStyle/>
          <a:p>
            <a:r>
              <a:rPr lang="en-GB" sz="2400" dirty="0" smtClean="0"/>
              <a:t>Local Council</a:t>
            </a:r>
            <a:endParaRPr lang="en-GB" sz="2400" dirty="0"/>
          </a:p>
        </p:txBody>
      </p:sp>
      <p:sp>
        <p:nvSpPr>
          <p:cNvPr id="14" name="TextBox 13"/>
          <p:cNvSpPr txBox="1"/>
          <p:nvPr/>
        </p:nvSpPr>
        <p:spPr>
          <a:xfrm>
            <a:off x="8247180" y="3493720"/>
            <a:ext cx="1846385" cy="461665"/>
          </a:xfrm>
          <a:prstGeom prst="rect">
            <a:avLst/>
          </a:prstGeom>
          <a:noFill/>
        </p:spPr>
        <p:txBody>
          <a:bodyPr wrap="square" rtlCol="0">
            <a:spAutoFit/>
          </a:bodyPr>
          <a:lstStyle/>
          <a:p>
            <a:r>
              <a:rPr lang="en-GB" sz="2400" dirty="0" smtClean="0"/>
              <a:t>Government</a:t>
            </a:r>
            <a:endParaRPr lang="en-GB" sz="2400" dirty="0"/>
          </a:p>
        </p:txBody>
      </p:sp>
      <p:sp>
        <p:nvSpPr>
          <p:cNvPr id="15" name="TextBox 14"/>
          <p:cNvSpPr txBox="1"/>
          <p:nvPr/>
        </p:nvSpPr>
        <p:spPr>
          <a:xfrm>
            <a:off x="5788274" y="3442791"/>
            <a:ext cx="1893272" cy="461665"/>
          </a:xfrm>
          <a:prstGeom prst="rect">
            <a:avLst/>
          </a:prstGeom>
          <a:noFill/>
        </p:spPr>
        <p:txBody>
          <a:bodyPr wrap="square" rtlCol="0">
            <a:spAutoFit/>
          </a:bodyPr>
          <a:lstStyle/>
          <a:p>
            <a:r>
              <a:rPr lang="en-GB" sz="2400" dirty="0" smtClean="0"/>
              <a:t>Crimewatch</a:t>
            </a:r>
            <a:endParaRPr lang="en-GB" sz="2400" dirty="0"/>
          </a:p>
        </p:txBody>
      </p:sp>
      <p:sp>
        <p:nvSpPr>
          <p:cNvPr id="16" name="TextBox 15"/>
          <p:cNvSpPr txBox="1"/>
          <p:nvPr/>
        </p:nvSpPr>
        <p:spPr>
          <a:xfrm>
            <a:off x="4598383" y="4945489"/>
            <a:ext cx="1808284" cy="461665"/>
          </a:xfrm>
          <a:prstGeom prst="rect">
            <a:avLst/>
          </a:prstGeom>
          <a:noFill/>
        </p:spPr>
        <p:txBody>
          <a:bodyPr wrap="square" rtlCol="0">
            <a:spAutoFit/>
          </a:bodyPr>
          <a:lstStyle/>
          <a:p>
            <a:r>
              <a:rPr lang="en-GB" sz="2400" dirty="0" smtClean="0"/>
              <a:t>Anonymous</a:t>
            </a:r>
            <a:endParaRPr lang="en-GB" sz="2400" dirty="0"/>
          </a:p>
        </p:txBody>
      </p:sp>
      <p:sp>
        <p:nvSpPr>
          <p:cNvPr id="17" name="TextBox 16"/>
          <p:cNvSpPr txBox="1"/>
          <p:nvPr/>
        </p:nvSpPr>
        <p:spPr>
          <a:xfrm>
            <a:off x="6821366" y="4903553"/>
            <a:ext cx="3127119" cy="461665"/>
          </a:xfrm>
          <a:prstGeom prst="rect">
            <a:avLst/>
          </a:prstGeom>
          <a:noFill/>
        </p:spPr>
        <p:txBody>
          <a:bodyPr wrap="square" rtlCol="0">
            <a:spAutoFit/>
          </a:bodyPr>
          <a:lstStyle/>
          <a:p>
            <a:r>
              <a:rPr lang="en-GB" sz="2400" dirty="0" smtClean="0"/>
              <a:t>Vigilante Crimefighters</a:t>
            </a:r>
            <a:endParaRPr lang="en-GB" sz="2400" dirty="0"/>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122" y="5714280"/>
            <a:ext cx="4267200" cy="1066800"/>
          </a:xfrm>
          <a:prstGeom prst="rect">
            <a:avLst/>
          </a:prstGeom>
        </p:spPr>
      </p:pic>
    </p:spTree>
    <p:extLst>
      <p:ext uri="{BB962C8B-B14F-4D97-AF65-F5344CB8AC3E}">
        <p14:creationId xmlns:p14="http://schemas.microsoft.com/office/powerpoint/2010/main" val="3707764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4" name="Rectangle 3"/>
          <p:cNvSpPr/>
          <p:nvPr/>
        </p:nvSpPr>
        <p:spPr>
          <a:xfrm>
            <a:off x="1840791" y="1682261"/>
            <a:ext cx="3370866" cy="584775"/>
          </a:xfrm>
          <a:prstGeom prst="rect">
            <a:avLst/>
          </a:prstGeom>
        </p:spPr>
        <p:txBody>
          <a:bodyPr wrap="square">
            <a:spAutoFit/>
          </a:bodyPr>
          <a:lstStyle/>
          <a:p>
            <a:r>
              <a:rPr lang="en-GB" sz="3200" dirty="0">
                <a:solidFill>
                  <a:srgbClr val="00B050"/>
                </a:solidFill>
              </a:rPr>
              <a:t>Charity</a:t>
            </a:r>
            <a:endParaRPr lang="en-GB" sz="3200" dirty="0">
              <a:solidFill>
                <a:srgbClr val="00B050"/>
              </a:solidFill>
            </a:endParaRPr>
          </a:p>
        </p:txBody>
      </p:sp>
      <p:sp>
        <p:nvSpPr>
          <p:cNvPr id="5" name="Rectangle 4"/>
          <p:cNvSpPr/>
          <p:nvPr/>
        </p:nvSpPr>
        <p:spPr>
          <a:xfrm>
            <a:off x="1834424" y="3807614"/>
            <a:ext cx="915635" cy="584775"/>
          </a:xfrm>
          <a:prstGeom prst="rect">
            <a:avLst/>
          </a:prstGeom>
        </p:spPr>
        <p:txBody>
          <a:bodyPr wrap="none">
            <a:spAutoFit/>
          </a:bodyPr>
          <a:lstStyle/>
          <a:p>
            <a:r>
              <a:rPr lang="en-GB" sz="3200" dirty="0">
                <a:solidFill>
                  <a:srgbClr val="00B050"/>
                </a:solidFill>
              </a:rPr>
              <a:t>24/7</a:t>
            </a:r>
            <a:endParaRPr lang="en-GB" sz="3200" dirty="0">
              <a:solidFill>
                <a:srgbClr val="00B050"/>
              </a:solidFill>
            </a:endParaRPr>
          </a:p>
        </p:txBody>
      </p:sp>
      <p:sp>
        <p:nvSpPr>
          <p:cNvPr id="6" name="TextBox 5"/>
          <p:cNvSpPr txBox="1"/>
          <p:nvPr/>
        </p:nvSpPr>
        <p:spPr>
          <a:xfrm>
            <a:off x="1834424" y="3115116"/>
            <a:ext cx="2590876" cy="584775"/>
          </a:xfrm>
          <a:prstGeom prst="rect">
            <a:avLst/>
          </a:prstGeom>
          <a:noFill/>
        </p:spPr>
        <p:txBody>
          <a:bodyPr wrap="square" rtlCol="0">
            <a:spAutoFit/>
          </a:bodyPr>
          <a:lstStyle/>
          <a:p>
            <a:r>
              <a:rPr lang="en-GB" sz="3200" dirty="0" smtClean="0">
                <a:solidFill>
                  <a:srgbClr val="00B050"/>
                </a:solidFill>
              </a:rPr>
              <a:t>0800 555111</a:t>
            </a:r>
            <a:endParaRPr lang="en-GB" sz="3200" dirty="0">
              <a:solidFill>
                <a:srgbClr val="00B050"/>
              </a:solidFill>
            </a:endParaRPr>
          </a:p>
        </p:txBody>
      </p:sp>
      <p:sp>
        <p:nvSpPr>
          <p:cNvPr id="7" name="TextBox 6"/>
          <p:cNvSpPr txBox="1"/>
          <p:nvPr/>
        </p:nvSpPr>
        <p:spPr>
          <a:xfrm>
            <a:off x="1834424" y="4547971"/>
            <a:ext cx="1621942" cy="584775"/>
          </a:xfrm>
          <a:prstGeom prst="rect">
            <a:avLst/>
          </a:prstGeom>
          <a:noFill/>
        </p:spPr>
        <p:txBody>
          <a:bodyPr wrap="square" rtlCol="0">
            <a:spAutoFit/>
          </a:bodyPr>
          <a:lstStyle/>
          <a:p>
            <a:r>
              <a:rPr lang="en-GB" sz="3200" dirty="0" smtClean="0">
                <a:solidFill>
                  <a:srgbClr val="00B050"/>
                </a:solidFill>
              </a:rPr>
              <a:t>Rewards</a:t>
            </a:r>
            <a:endParaRPr lang="en-GB" sz="3200" dirty="0">
              <a:solidFill>
                <a:srgbClr val="00B050"/>
              </a:solidFill>
            </a:endParaRPr>
          </a:p>
        </p:txBody>
      </p:sp>
      <p:sp>
        <p:nvSpPr>
          <p:cNvPr id="8" name="Rectangle 7"/>
          <p:cNvSpPr/>
          <p:nvPr/>
        </p:nvSpPr>
        <p:spPr>
          <a:xfrm>
            <a:off x="1834424" y="2374759"/>
            <a:ext cx="2172198" cy="584775"/>
          </a:xfrm>
          <a:prstGeom prst="rect">
            <a:avLst/>
          </a:prstGeom>
        </p:spPr>
        <p:txBody>
          <a:bodyPr wrap="none">
            <a:spAutoFit/>
          </a:bodyPr>
          <a:lstStyle/>
          <a:p>
            <a:r>
              <a:rPr lang="en-GB" sz="3200" dirty="0">
                <a:solidFill>
                  <a:srgbClr val="00B050"/>
                </a:solidFill>
              </a:rPr>
              <a:t>Anonymous</a:t>
            </a:r>
            <a:endParaRPr lang="en-GB" sz="3200" dirty="0">
              <a:solidFill>
                <a:srgbClr val="00B05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1631" y="5525267"/>
            <a:ext cx="4267200" cy="1066800"/>
          </a:xfrm>
          <a:prstGeom prst="rect">
            <a:avLst/>
          </a:prstGeom>
        </p:spPr>
      </p:pic>
    </p:spTree>
    <p:extLst>
      <p:ext uri="{BB962C8B-B14F-4D97-AF65-F5344CB8AC3E}">
        <p14:creationId xmlns:p14="http://schemas.microsoft.com/office/powerpoint/2010/main" val="4138931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7489" y="376535"/>
            <a:ext cx="4980531"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Reporting</a:t>
            </a:r>
            <a:endParaRPr lang="en-US" sz="80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52263" y="5484202"/>
            <a:ext cx="3638550" cy="1257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0435" y="1797068"/>
            <a:ext cx="3138488" cy="4944434"/>
          </a:xfrm>
          <a:prstGeom prst="rect">
            <a:avLst/>
          </a:prstGeom>
        </p:spPr>
      </p:pic>
      <p:sp>
        <p:nvSpPr>
          <p:cNvPr id="6" name="TextBox 5"/>
          <p:cNvSpPr txBox="1"/>
          <p:nvPr/>
        </p:nvSpPr>
        <p:spPr>
          <a:xfrm>
            <a:off x="5186149" y="2156346"/>
            <a:ext cx="5868538" cy="2677656"/>
          </a:xfrm>
          <a:prstGeom prst="rect">
            <a:avLst/>
          </a:prstGeom>
          <a:noFill/>
        </p:spPr>
        <p:txBody>
          <a:bodyPr wrap="square" rtlCol="0">
            <a:spAutoFit/>
          </a:bodyPr>
          <a:lstStyle/>
          <a:p>
            <a:r>
              <a:rPr lang="en-GB" sz="2800" dirty="0" smtClean="0"/>
              <a:t>If you know anyone who carries knives you can report it anonymously at fearless.org</a:t>
            </a:r>
          </a:p>
          <a:p>
            <a:endParaRPr lang="en-GB" sz="2800" dirty="0" smtClean="0"/>
          </a:p>
          <a:p>
            <a:r>
              <a:rPr lang="en-GB" sz="2800" dirty="0" smtClean="0"/>
              <a:t>Always phone 999 in an emergency situation.</a:t>
            </a:r>
            <a:endParaRPr lang="en-GB" sz="2800" dirty="0"/>
          </a:p>
        </p:txBody>
      </p:sp>
    </p:spTree>
    <p:extLst>
      <p:ext uri="{BB962C8B-B14F-4D97-AF65-F5344CB8AC3E}">
        <p14:creationId xmlns:p14="http://schemas.microsoft.com/office/powerpoint/2010/main" val="1087991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6342" y="153797"/>
            <a:ext cx="8398646"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Big Conversation</a:t>
            </a:r>
            <a:endParaRPr lang="en-US" sz="80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sp>
        <p:nvSpPr>
          <p:cNvPr id="3" name="TextBox 2"/>
          <p:cNvSpPr txBox="1"/>
          <p:nvPr/>
        </p:nvSpPr>
        <p:spPr>
          <a:xfrm>
            <a:off x="1924334" y="2374710"/>
            <a:ext cx="9021170" cy="3416320"/>
          </a:xfrm>
          <a:prstGeom prst="rect">
            <a:avLst/>
          </a:prstGeom>
          <a:noFill/>
        </p:spPr>
        <p:txBody>
          <a:bodyPr wrap="square" rtlCol="0">
            <a:spAutoFit/>
          </a:bodyPr>
          <a:lstStyle/>
          <a:p>
            <a:r>
              <a:rPr lang="en-GB" sz="2400" dirty="0" smtClean="0"/>
              <a:t>Thank you for </a:t>
            </a:r>
            <a:r>
              <a:rPr lang="en-GB" sz="2400" dirty="0" smtClean="0"/>
              <a:t>participating in </a:t>
            </a:r>
            <a:r>
              <a:rPr lang="en-GB" sz="2400" dirty="0" smtClean="0"/>
              <a:t>the workshop, we hope you found it interactive and </a:t>
            </a:r>
            <a:r>
              <a:rPr lang="en-GB" sz="2400" dirty="0" smtClean="0"/>
              <a:t>useful.</a:t>
            </a:r>
            <a:endParaRPr lang="en-GB" sz="2400" dirty="0" smtClean="0"/>
          </a:p>
          <a:p>
            <a:endParaRPr lang="en-GB" sz="2400" dirty="0"/>
          </a:p>
          <a:p>
            <a:r>
              <a:rPr lang="en-GB" sz="2400" dirty="0" smtClean="0"/>
              <a:t>We have got one final task for you to complete, </a:t>
            </a:r>
            <a:r>
              <a:rPr lang="en-GB" sz="2400" dirty="0" smtClean="0"/>
              <a:t>please can everyone  </a:t>
            </a:r>
            <a:r>
              <a:rPr lang="en-GB" sz="2400" dirty="0" smtClean="0"/>
              <a:t>complete </a:t>
            </a:r>
            <a:r>
              <a:rPr lang="en-GB" sz="2400" dirty="0" smtClean="0"/>
              <a:t>our </a:t>
            </a:r>
            <a:r>
              <a:rPr lang="en-GB" sz="2400" dirty="0" smtClean="0"/>
              <a:t>big conversation </a:t>
            </a:r>
            <a:r>
              <a:rPr lang="en-GB" sz="2400" dirty="0" smtClean="0"/>
              <a:t>survey;</a:t>
            </a:r>
          </a:p>
          <a:p>
            <a:pPr algn="ctr"/>
            <a:endParaRPr lang="en-GB" sz="2400" u="sng" dirty="0" smtClean="0"/>
          </a:p>
          <a:p>
            <a:pPr algn="ctr"/>
            <a:r>
              <a:rPr lang="en-GB" sz="2400" u="sng" dirty="0" smtClean="0"/>
              <a:t>www.surveygizmo.eu/s3/90201150/Youth-Commission-Big-Conversation-2020</a:t>
            </a:r>
            <a:endParaRPr lang="en-GB" sz="3200" dirty="0" smtClean="0"/>
          </a:p>
          <a:p>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3700" y="4941948"/>
            <a:ext cx="1743607" cy="1743607"/>
          </a:xfrm>
          <a:prstGeom prst="rect">
            <a:avLst/>
          </a:prstGeom>
        </p:spPr>
      </p:pic>
    </p:spTree>
    <p:extLst>
      <p:ext uri="{BB962C8B-B14F-4D97-AF65-F5344CB8AC3E}">
        <p14:creationId xmlns:p14="http://schemas.microsoft.com/office/powerpoint/2010/main" val="1764460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0564" y="1874516"/>
            <a:ext cx="11251436" cy="4983483"/>
          </a:xfrm>
          <a:prstGeom prst="rect">
            <a:avLst/>
          </a:prstGeom>
        </p:spPr>
      </p:pic>
      <p:sp>
        <p:nvSpPr>
          <p:cNvPr id="2" name="Title 1"/>
          <p:cNvSpPr>
            <a:spLocks noGrp="1"/>
          </p:cNvSpPr>
          <p:nvPr>
            <p:ph type="title"/>
          </p:nvPr>
        </p:nvSpPr>
        <p:spPr/>
        <p:txBody>
          <a:bodyPr>
            <a:normAutofit/>
          </a:bodyPr>
          <a:lstStyle/>
          <a:p>
            <a:pPr algn="ctr"/>
            <a:r>
              <a:rPr lang="en-GB" sz="6000" b="1" dirty="0" smtClean="0"/>
              <a:t>Our 2020 Priorities</a:t>
            </a:r>
            <a:endParaRPr lang="en-GB" sz="6000" b="1" dirty="0"/>
          </a:p>
        </p:txBody>
      </p:sp>
      <p:sp>
        <p:nvSpPr>
          <p:cNvPr id="4" name="TextBox 3"/>
          <p:cNvSpPr txBox="1"/>
          <p:nvPr/>
        </p:nvSpPr>
        <p:spPr>
          <a:xfrm>
            <a:off x="1101213" y="5525729"/>
            <a:ext cx="1524000" cy="369332"/>
          </a:xfrm>
          <a:prstGeom prst="rect">
            <a:avLst/>
          </a:prstGeom>
          <a:noFill/>
        </p:spPr>
        <p:txBody>
          <a:bodyPr wrap="square" rtlCol="0">
            <a:spAutoFit/>
          </a:bodyPr>
          <a:lstStyle/>
          <a:p>
            <a:pPr algn="ctr"/>
            <a:r>
              <a:rPr lang="en-GB" dirty="0" smtClean="0"/>
              <a:t>Exploitation</a:t>
            </a:r>
            <a:endParaRPr lang="en-GB" dirty="0"/>
          </a:p>
        </p:txBody>
      </p:sp>
      <p:sp>
        <p:nvSpPr>
          <p:cNvPr id="5" name="TextBox 4"/>
          <p:cNvSpPr txBox="1"/>
          <p:nvPr/>
        </p:nvSpPr>
        <p:spPr>
          <a:xfrm>
            <a:off x="3041501" y="5525729"/>
            <a:ext cx="1524000" cy="369332"/>
          </a:xfrm>
          <a:prstGeom prst="rect">
            <a:avLst/>
          </a:prstGeom>
          <a:noFill/>
        </p:spPr>
        <p:txBody>
          <a:bodyPr wrap="square" rtlCol="0">
            <a:spAutoFit/>
          </a:bodyPr>
          <a:lstStyle/>
          <a:p>
            <a:pPr algn="ctr"/>
            <a:r>
              <a:rPr lang="en-GB" dirty="0" smtClean="0"/>
              <a:t>Hate Crime</a:t>
            </a:r>
            <a:endParaRPr lang="en-GB" dirty="0"/>
          </a:p>
        </p:txBody>
      </p:sp>
      <p:sp>
        <p:nvSpPr>
          <p:cNvPr id="6" name="TextBox 5"/>
          <p:cNvSpPr txBox="1"/>
          <p:nvPr/>
        </p:nvSpPr>
        <p:spPr>
          <a:xfrm>
            <a:off x="5042282" y="5525729"/>
            <a:ext cx="1524000" cy="646331"/>
          </a:xfrm>
          <a:prstGeom prst="rect">
            <a:avLst/>
          </a:prstGeom>
          <a:noFill/>
        </p:spPr>
        <p:txBody>
          <a:bodyPr wrap="square" rtlCol="0">
            <a:spAutoFit/>
          </a:bodyPr>
          <a:lstStyle/>
          <a:p>
            <a:pPr algn="ctr"/>
            <a:r>
              <a:rPr lang="en-GB" dirty="0" smtClean="0"/>
              <a:t>Serious Violence</a:t>
            </a:r>
            <a:endParaRPr lang="en-GB" dirty="0"/>
          </a:p>
        </p:txBody>
      </p:sp>
    </p:spTree>
    <p:extLst>
      <p:ext uri="{BB962C8B-B14F-4D97-AF65-F5344CB8AC3E}">
        <p14:creationId xmlns:p14="http://schemas.microsoft.com/office/powerpoint/2010/main" val="2982082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0928" y="716505"/>
            <a:ext cx="4737133" cy="1323439"/>
          </a:xfrm>
          <a:prstGeom prst="rect">
            <a:avLst/>
          </a:prstGeom>
          <a:noFill/>
        </p:spPr>
        <p:txBody>
          <a:bodyPr wrap="square" lIns="91440" tIns="45720" rIns="91440" bIns="45720">
            <a:spAutoFit/>
          </a:bodyPr>
          <a:lstStyle/>
          <a:p>
            <a:pPr algn="ctr"/>
            <a:r>
              <a:rPr lang="en-US" sz="8000" b="1"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Let’s</a:t>
            </a:r>
            <a:r>
              <a:rPr lang="en-US" sz="8000" b="1" dirty="0" smtClean="0">
                <a:ln w="9525">
                  <a:solidFill>
                    <a:schemeClr val="bg1"/>
                  </a:solidFill>
                  <a:prstDash val="solid"/>
                </a:ln>
                <a:effectLst>
                  <a:outerShdw blurRad="12700" dist="38100" dir="2700000" algn="tl" rotWithShape="0">
                    <a:schemeClr val="bg1">
                      <a:lumMod val="50000"/>
                    </a:schemeClr>
                  </a:outerShdw>
                </a:effectLst>
              </a:rPr>
              <a:t> </a:t>
            </a:r>
            <a:r>
              <a:rPr lang="en-US" sz="8000" b="1" dirty="0" smtClean="0">
                <a:ln w="9525">
                  <a:solidFill>
                    <a:schemeClr val="bg1"/>
                  </a:solidFill>
                  <a:prstDash val="solid"/>
                </a:ln>
                <a:solidFill>
                  <a:srgbClr val="00B0F0"/>
                </a:solidFill>
                <a:effectLst>
                  <a:glow rad="228600">
                    <a:schemeClr val="tx1">
                      <a:lumMod val="95000"/>
                      <a:lumOff val="5000"/>
                      <a:alpha val="40000"/>
                    </a:schemeClr>
                  </a:glow>
                  <a:outerShdw blurRad="12700" dist="38100" dir="2700000" algn="tl" rotWithShape="0">
                    <a:schemeClr val="bg1">
                      <a:lumMod val="50000"/>
                    </a:schemeClr>
                  </a:outerShdw>
                </a:effectLst>
              </a:rPr>
              <a:t>talk</a:t>
            </a:r>
            <a:endParaRPr lang="en-US" sz="8000" b="1" cap="none" spc="0" dirty="0">
              <a:ln w="9525">
                <a:solidFill>
                  <a:schemeClr val="bg1"/>
                </a:solidFill>
                <a:prstDash val="solid"/>
              </a:ln>
              <a:solidFill>
                <a:srgbClr val="00B0F0"/>
              </a:solidFill>
              <a:effectLst>
                <a:glow rad="228600">
                  <a:schemeClr val="tx1">
                    <a:lumMod val="95000"/>
                    <a:lumOff val="5000"/>
                    <a:alpha val="40000"/>
                  </a:schemeClr>
                </a:glow>
                <a:outerShdw blurRad="12700" dist="38100" dir="2700000" algn="tl" rotWithShape="0">
                  <a:schemeClr val="bg1">
                    <a:lumMod val="50000"/>
                  </a:schemeClr>
                </a:outerShdw>
              </a:effectLst>
            </a:endParaRPr>
          </a:p>
        </p:txBody>
      </p:sp>
      <p:sp>
        <p:nvSpPr>
          <p:cNvPr id="4" name="Rectangle 3"/>
          <p:cNvSpPr/>
          <p:nvPr/>
        </p:nvSpPr>
        <p:spPr>
          <a:xfrm>
            <a:off x="2498318" y="2967335"/>
            <a:ext cx="7195368" cy="1569660"/>
          </a:xfrm>
          <a:prstGeom prst="rect">
            <a:avLst/>
          </a:prstGeom>
          <a:noFill/>
        </p:spPr>
        <p:txBody>
          <a:bodyPr wrap="none" lIns="91440" tIns="45720" rIns="91440" bIns="45720">
            <a:spAutoFit/>
          </a:bodyPr>
          <a:lstStyle/>
          <a:p>
            <a:pPr algn="ctr"/>
            <a:r>
              <a:rPr lang="en-US" sz="96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Knife</a:t>
            </a:r>
            <a:r>
              <a:rPr lang="en-US" sz="9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96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Crime</a:t>
            </a:r>
            <a:endParaRPr lang="en-US" sz="96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8045" y="4917337"/>
            <a:ext cx="1743607" cy="1743607"/>
          </a:xfrm>
          <a:prstGeom prst="rect">
            <a:avLst/>
          </a:prstGeom>
        </p:spPr>
      </p:pic>
    </p:spTree>
    <p:extLst>
      <p:ext uri="{BB962C8B-B14F-4D97-AF65-F5344CB8AC3E}">
        <p14:creationId xmlns:p14="http://schemas.microsoft.com/office/powerpoint/2010/main" val="2299416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8447" y="82062"/>
            <a:ext cx="3930307" cy="1569660"/>
          </a:xfrm>
          <a:prstGeom prst="rect">
            <a:avLst/>
          </a:prstGeom>
          <a:noFill/>
        </p:spPr>
        <p:txBody>
          <a:bodyPr wrap="none" lIns="91440" tIns="45720" rIns="91440" bIns="45720">
            <a:spAutoFit/>
          </a:bodyPr>
          <a:lstStyle/>
          <a:p>
            <a:pPr algn="ctr"/>
            <a:r>
              <a:rPr lang="en-US" sz="9600" b="1" cap="none" spc="0" dirty="0" smtClean="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rPr>
              <a:t>Knives</a:t>
            </a:r>
            <a:endParaRPr lang="en-US" sz="9600" b="1" cap="none" spc="0" dirty="0">
              <a:ln w="9525">
                <a:solidFill>
                  <a:schemeClr val="bg1"/>
                </a:solidFill>
                <a:prstDash val="solid"/>
              </a:ln>
              <a:solidFill>
                <a:srgbClr val="00B0F0"/>
              </a:solidFill>
              <a:effectLst>
                <a:glow rad="228600">
                  <a:schemeClr val="bg2">
                    <a:lumMod val="10000"/>
                    <a:alpha val="40000"/>
                  </a:schemeClr>
                </a:glow>
                <a:outerShdw blurRad="12700" dist="38100" dir="2700000" algn="tl" rotWithShape="0">
                  <a:schemeClr val="bg1">
                    <a:lumMod val="50000"/>
                  </a:schemeClr>
                </a:outerShdw>
              </a:effectLst>
            </a:endParaRPr>
          </a:p>
        </p:txBody>
      </p:sp>
      <p:sp>
        <p:nvSpPr>
          <p:cNvPr id="4" name="TextBox 3"/>
          <p:cNvSpPr txBox="1"/>
          <p:nvPr/>
        </p:nvSpPr>
        <p:spPr>
          <a:xfrm>
            <a:off x="1406769" y="1651722"/>
            <a:ext cx="4384431" cy="4832092"/>
          </a:xfrm>
          <a:prstGeom prst="rect">
            <a:avLst/>
          </a:prstGeom>
          <a:noFill/>
        </p:spPr>
        <p:txBody>
          <a:bodyPr wrap="square" rtlCol="0">
            <a:spAutoFit/>
          </a:bodyPr>
          <a:lstStyle/>
          <a:p>
            <a:r>
              <a:rPr lang="en-GB" sz="2800" dirty="0" smtClean="0"/>
              <a:t>What do you think:</a:t>
            </a:r>
          </a:p>
          <a:p>
            <a:endParaRPr lang="en-GB" sz="2800" dirty="0"/>
          </a:p>
          <a:p>
            <a:r>
              <a:rPr lang="en-GB" sz="2800" dirty="0" smtClean="0"/>
              <a:t>Law?</a:t>
            </a:r>
          </a:p>
          <a:p>
            <a:endParaRPr lang="en-GB" sz="2800" dirty="0" smtClean="0"/>
          </a:p>
          <a:p>
            <a:r>
              <a:rPr lang="en-GB" sz="2800" dirty="0" smtClean="0"/>
              <a:t>Carry?</a:t>
            </a:r>
          </a:p>
          <a:p>
            <a:endParaRPr lang="en-GB" sz="2800" dirty="0" smtClean="0"/>
          </a:p>
          <a:p>
            <a:r>
              <a:rPr lang="en-GB" sz="2800" dirty="0" smtClean="0"/>
              <a:t>Buying?</a:t>
            </a:r>
          </a:p>
          <a:p>
            <a:endParaRPr lang="en-GB" sz="2800" dirty="0" smtClean="0"/>
          </a:p>
          <a:p>
            <a:r>
              <a:rPr lang="en-GB" sz="2800" dirty="0" smtClean="0"/>
              <a:t>Types of knives?</a:t>
            </a:r>
          </a:p>
          <a:p>
            <a:endParaRPr lang="en-GB" sz="2800" dirty="0" smtClean="0"/>
          </a:p>
          <a:p>
            <a:r>
              <a:rPr lang="en-GB" sz="2800" dirty="0" smtClean="0"/>
              <a:t>Why do people carry knives?</a:t>
            </a:r>
            <a:endParaRPr lang="en-GB" sz="2800" dirty="0"/>
          </a:p>
        </p:txBody>
      </p:sp>
      <p:sp>
        <p:nvSpPr>
          <p:cNvPr id="5" name="TextBox 4"/>
          <p:cNvSpPr txBox="1"/>
          <p:nvPr/>
        </p:nvSpPr>
        <p:spPr>
          <a:xfrm>
            <a:off x="6576646" y="2051539"/>
            <a:ext cx="4513385" cy="3539430"/>
          </a:xfrm>
          <a:prstGeom prst="rect">
            <a:avLst/>
          </a:prstGeom>
          <a:noFill/>
        </p:spPr>
        <p:txBody>
          <a:bodyPr wrap="square" rtlCol="0">
            <a:spAutoFit/>
          </a:bodyPr>
          <a:lstStyle/>
          <a:p>
            <a:r>
              <a:rPr lang="en-GB" sz="2800" b="1" u="sng" dirty="0" smtClean="0"/>
              <a:t>Statistics around knives</a:t>
            </a:r>
          </a:p>
          <a:p>
            <a:endParaRPr lang="en-GB" sz="2800" b="1" dirty="0"/>
          </a:p>
          <a:p>
            <a:r>
              <a:rPr lang="en-GB" sz="2800" b="1" dirty="0" smtClean="0"/>
              <a:t>Knife Crime offences </a:t>
            </a:r>
            <a:r>
              <a:rPr lang="en-GB" sz="2800" b="1" dirty="0" smtClean="0"/>
              <a:t>are at </a:t>
            </a:r>
            <a:r>
              <a:rPr lang="en-GB" sz="2800" b="1" dirty="0" smtClean="0"/>
              <a:t>a 10 year high</a:t>
            </a:r>
          </a:p>
          <a:p>
            <a:endParaRPr lang="en-GB" sz="2800" b="1" dirty="0"/>
          </a:p>
          <a:p>
            <a:r>
              <a:rPr lang="en-GB" sz="2800" b="1" dirty="0" smtClean="0"/>
              <a:t>NHS figures show knife related hospital admissions </a:t>
            </a:r>
            <a:r>
              <a:rPr lang="en-GB" sz="2800" b="1" dirty="0" smtClean="0"/>
              <a:t>have risen</a:t>
            </a:r>
            <a:endParaRPr lang="en-GB" sz="2800" b="1" dirty="0"/>
          </a:p>
        </p:txBody>
      </p:sp>
    </p:spTree>
    <p:extLst>
      <p:ext uri="{BB962C8B-B14F-4D97-AF65-F5344CB8AC3E}">
        <p14:creationId xmlns:p14="http://schemas.microsoft.com/office/powerpoint/2010/main" val="2110029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t>Look at the following pictures of knives and </a:t>
            </a:r>
          </a:p>
          <a:p>
            <a:r>
              <a:rPr lang="en-GB" sz="3200" dirty="0" smtClean="0"/>
              <a:t>guess what its name is and </a:t>
            </a:r>
          </a:p>
          <a:p>
            <a:r>
              <a:rPr lang="en-GB" sz="3200" dirty="0" smtClean="0"/>
              <a:t>whether it is illegal or legal</a:t>
            </a:r>
            <a:endParaRPr lang="en-GB" sz="3200" dirty="0"/>
          </a:p>
        </p:txBody>
      </p:sp>
    </p:spTree>
    <p:extLst>
      <p:ext uri="{BB962C8B-B14F-4D97-AF65-F5344CB8AC3E}">
        <p14:creationId xmlns:p14="http://schemas.microsoft.com/office/powerpoint/2010/main" val="4222698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793" y="105508"/>
            <a:ext cx="9914792" cy="6609861"/>
          </a:xfrm>
          <a:prstGeom prst="rect">
            <a:avLst/>
          </a:prstGeom>
        </p:spPr>
      </p:pic>
      <p:sp>
        <p:nvSpPr>
          <p:cNvPr id="3" name="TextBox 2"/>
          <p:cNvSpPr txBox="1"/>
          <p:nvPr/>
        </p:nvSpPr>
        <p:spPr>
          <a:xfrm>
            <a:off x="7551174" y="4503174"/>
            <a:ext cx="3515411" cy="1077218"/>
          </a:xfrm>
          <a:prstGeom prst="rect">
            <a:avLst/>
          </a:prstGeom>
          <a:noFill/>
        </p:spPr>
        <p:txBody>
          <a:bodyPr wrap="square" rtlCol="0">
            <a:spAutoFit/>
          </a:bodyPr>
          <a:lstStyle/>
          <a:p>
            <a:pPr algn="ctr"/>
            <a:r>
              <a:rPr lang="en-GB" sz="3200" dirty="0" smtClean="0"/>
              <a:t>Gravity Knife –    this is illegal</a:t>
            </a:r>
            <a:endParaRPr lang="en-GB" sz="3200" dirty="0"/>
          </a:p>
        </p:txBody>
      </p:sp>
    </p:spTree>
    <p:extLst>
      <p:ext uri="{BB962C8B-B14F-4D97-AF65-F5344CB8AC3E}">
        <p14:creationId xmlns:p14="http://schemas.microsoft.com/office/powerpoint/2010/main" val="33861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0"/>
            <a:ext cx="7620000" cy="6858000"/>
          </a:xfrm>
          <a:prstGeom prst="rect">
            <a:avLst/>
          </a:prstGeom>
        </p:spPr>
      </p:pic>
      <p:sp>
        <p:nvSpPr>
          <p:cNvPr id="3" name="TextBox 2"/>
          <p:cNvSpPr txBox="1"/>
          <p:nvPr/>
        </p:nvSpPr>
        <p:spPr>
          <a:xfrm>
            <a:off x="6351639" y="4434348"/>
            <a:ext cx="2989006" cy="1077218"/>
          </a:xfrm>
          <a:prstGeom prst="rect">
            <a:avLst/>
          </a:prstGeom>
          <a:noFill/>
        </p:spPr>
        <p:txBody>
          <a:bodyPr wrap="square" rtlCol="0">
            <a:spAutoFit/>
          </a:bodyPr>
          <a:lstStyle/>
          <a:p>
            <a:r>
              <a:rPr lang="en-GB" sz="3200" dirty="0" smtClean="0"/>
              <a:t>Fish fillet knife - is </a:t>
            </a:r>
            <a:r>
              <a:rPr lang="en-GB" sz="3200" dirty="0"/>
              <a:t>LEGAL</a:t>
            </a:r>
          </a:p>
        </p:txBody>
      </p:sp>
    </p:spTree>
    <p:extLst>
      <p:ext uri="{BB962C8B-B14F-4D97-AF65-F5344CB8AC3E}">
        <p14:creationId xmlns:p14="http://schemas.microsoft.com/office/powerpoint/2010/main" val="11288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9023" y="211016"/>
            <a:ext cx="9703777" cy="6469184"/>
          </a:xfrm>
          <a:prstGeom prst="rect">
            <a:avLst/>
          </a:prstGeom>
        </p:spPr>
      </p:pic>
      <p:sp>
        <p:nvSpPr>
          <p:cNvPr id="2" name="TextBox 1"/>
          <p:cNvSpPr txBox="1"/>
          <p:nvPr/>
        </p:nvSpPr>
        <p:spPr>
          <a:xfrm>
            <a:off x="4004841" y="4473677"/>
            <a:ext cx="3998617" cy="861774"/>
          </a:xfrm>
          <a:prstGeom prst="rect">
            <a:avLst/>
          </a:prstGeom>
          <a:noFill/>
        </p:spPr>
        <p:txBody>
          <a:bodyPr wrap="square" rtlCol="0">
            <a:spAutoFit/>
          </a:bodyPr>
          <a:lstStyle/>
          <a:p>
            <a:r>
              <a:rPr lang="en-GB" sz="3200" dirty="0"/>
              <a:t>Kitchen </a:t>
            </a:r>
            <a:r>
              <a:rPr lang="en-GB" sz="3200" dirty="0" smtClean="0"/>
              <a:t>Knife – is legal</a:t>
            </a:r>
            <a:endParaRPr lang="en-GB" sz="3200" dirty="0"/>
          </a:p>
          <a:p>
            <a:endParaRPr lang="en-GB" dirty="0"/>
          </a:p>
        </p:txBody>
      </p:sp>
    </p:spTree>
    <p:extLst>
      <p:ext uri="{BB962C8B-B14F-4D97-AF65-F5344CB8AC3E}">
        <p14:creationId xmlns:p14="http://schemas.microsoft.com/office/powerpoint/2010/main" val="49123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743</TotalTime>
  <Words>1072</Words>
  <Application>Microsoft Office PowerPoint</Application>
  <PresentationFormat>Widescreen</PresentationFormat>
  <Paragraphs>214</Paragraphs>
  <Slides>26</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Comic Sans MS</vt:lpstr>
      <vt:lpstr>Gill Sans MT</vt:lpstr>
      <vt:lpstr>Impact</vt:lpstr>
      <vt:lpstr>Badge</vt:lpstr>
      <vt:lpstr>Serious Violence Workshop</vt:lpstr>
      <vt:lpstr>PowerPoint Presentation</vt:lpstr>
      <vt:lpstr>Our 2020 Priorities</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or illegal</vt:lpstr>
      <vt:lpstr>PowerPoint Presentation</vt:lpstr>
      <vt:lpstr>PowerPoint Presentation</vt:lpstr>
      <vt:lpstr>PowerPoint Presentation</vt:lpstr>
      <vt:lpstr>PowerPoint Presentation</vt:lpstr>
      <vt:lpstr>PowerPoint Presentation</vt:lpstr>
      <vt:lpstr>PowerPoint Presentation</vt:lpstr>
      <vt:lpstr>Answers</vt:lpstr>
      <vt:lpstr>PowerPoint Presentation</vt:lpstr>
      <vt:lpstr>PowerPoint Presentation</vt:lpstr>
    </vt:vector>
  </TitlesOfParts>
  <Company>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Violence Workshop</dc:title>
  <dc:creator>W7USER</dc:creator>
  <cp:lastModifiedBy>Meechan, Lynne</cp:lastModifiedBy>
  <cp:revision>39</cp:revision>
  <dcterms:created xsi:type="dcterms:W3CDTF">2020-02-03T12:38:12Z</dcterms:created>
  <dcterms:modified xsi:type="dcterms:W3CDTF">2020-04-28T11:56:00Z</dcterms:modified>
</cp:coreProperties>
</file>