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660"/>
  </p:normalViewPr>
  <p:slideViewPr>
    <p:cSldViewPr snapToGrid="0">
      <p:cViewPr varScale="1">
        <p:scale>
          <a:sx n="77" d="100"/>
          <a:sy n="77" d="100"/>
        </p:scale>
        <p:origin x="37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F1D3E-E4D8-4CEF-A7A1-CCDCADF347CA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72E72-E8D1-47DC-AB1A-F1FBCDF38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62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4" name="Shape 3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SzPct val="100000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2085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4" name="Shape 3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SzPct val="100000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8950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4" name="Shape 3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SzPct val="100000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3545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4" name="Shape 3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  <a:p>
            <a:pPr>
              <a:buSzPct val="100000"/>
              <a:buNone/>
            </a:pPr>
            <a:r>
              <a:rPr lang="en-GB" dirty="0" smtClean="0"/>
              <a:t>Clickbait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2703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4" name="Shape 3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SzPct val="100000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5794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4" name="Shape 3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smtClean="0"/>
              <a:t>Scam </a:t>
            </a:r>
            <a:endParaRPr dirty="0"/>
          </a:p>
          <a:p>
            <a:pPr>
              <a:buSzPct val="100000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68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4" name="Shape 3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SzPct val="100000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2996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4" name="Shape 3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smtClean="0"/>
              <a:t>Phishing</a:t>
            </a:r>
            <a:r>
              <a:rPr lang="en-GB" baseline="0" dirty="0" smtClean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0639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4" name="Shape 3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SzPct val="100000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2262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8454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610164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868859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0876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87163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1pPr>
            <a:lvl2pPr marL="0" indent="4572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2pPr>
            <a:lvl3pPr marL="0" indent="9144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3pPr>
            <a:lvl4pPr marL="0" indent="13716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4pPr>
            <a:lvl5pPr marL="0" indent="18288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269625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435328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416699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5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549656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64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584636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989898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79540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730366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9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056753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7060125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1pPr>
            <a:lvl2pPr marL="0" indent="4572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2pPr>
            <a:lvl3pPr marL="0" indent="9144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3pPr>
            <a:lvl4pPr marL="0" indent="13716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4pPr>
            <a:lvl5pPr marL="0" indent="18288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596800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1967231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57874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23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2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371025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245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950416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Image"/>
          <p:cNvSpPr>
            <a:spLocks noGrp="1"/>
          </p:cNvSpPr>
          <p:nvPr>
            <p:ph type="pic" idx="13"/>
          </p:nvPr>
        </p:nvSpPr>
        <p:spPr>
          <a:xfrm>
            <a:off x="568523" y="-803672"/>
            <a:ext cx="10313790" cy="7072312"/>
          </a:xfrm>
          <a:prstGeom prst="rect">
            <a:avLst/>
          </a:prstGeom>
          <a:ln w="9525"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55" name="Title Text"/>
          <p:cNvSpPr txBox="1">
            <a:spLocks noGrp="1"/>
          </p:cNvSpPr>
          <p:nvPr>
            <p:ph type="title"/>
          </p:nvPr>
        </p:nvSpPr>
        <p:spPr>
          <a:xfrm>
            <a:off x="2354460" y="4777382"/>
            <a:ext cx="7483080" cy="1062634"/>
          </a:xfrm>
          <a:prstGeom prst="rect">
            <a:avLst/>
          </a:prstGeom>
        </p:spPr>
        <p:txBody>
          <a:bodyPr lIns="35718" tIns="35718" rIns="35718" bIns="35718"/>
          <a:lstStyle>
            <a:lvl1pPr algn="ctr" defTabSz="321468">
              <a:lnSpc>
                <a:spcPct val="100000"/>
              </a:lnSpc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Title Text</a:t>
            </a:r>
          </a:p>
        </p:txBody>
      </p:sp>
      <p:sp>
        <p:nvSpPr>
          <p:cNvPr id="2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54460" y="5893593"/>
            <a:ext cx="7483080" cy="660798"/>
          </a:xfrm>
          <a:prstGeom prst="rect">
            <a:avLst/>
          </a:prstGeom>
        </p:spPr>
        <p:txBody>
          <a:bodyPr lIns="35718" tIns="35718" rIns="35718" bIns="35718"/>
          <a:lstStyle>
            <a:lvl1pPr marL="0" indent="0" algn="ctr" defTabSz="321468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  <a:lvl2pPr marL="0" indent="0" algn="ctr" defTabSz="321468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2pPr>
            <a:lvl3pPr marL="0" indent="0" algn="ctr" defTabSz="321468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3pPr>
            <a:lvl4pPr marL="0" indent="0" algn="ctr" defTabSz="321468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4pPr>
            <a:lvl5pPr marL="0" indent="0" algn="ctr" defTabSz="321468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55088" y="6488545"/>
            <a:ext cx="281164" cy="298018"/>
          </a:xfrm>
          <a:prstGeom prst="rect">
            <a:avLst/>
          </a:prstGeom>
        </p:spPr>
        <p:txBody>
          <a:bodyPr lIns="35718" tIns="35718" rIns="35718" bIns="35718" anchor="b"/>
          <a:lstStyle>
            <a:lvl1pPr algn="ctr" defTabSz="321468">
              <a:defRPr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235844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088081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82299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1pPr>
            <a:lvl2pPr marL="0" indent="4572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2pPr>
            <a:lvl3pPr marL="0" indent="9144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3pPr>
            <a:lvl4pPr marL="0" indent="13716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4pPr>
            <a:lvl5pPr marL="0" indent="18288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52689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882142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760209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921197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763429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145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Picture 9" descr="Picture 9"/>
          <p:cNvPicPr>
            <a:picLocks noChangeAspect="1"/>
          </p:cNvPicPr>
          <p:nvPr/>
        </p:nvPicPr>
        <p:blipFill>
          <a:blip r:embed="rId3">
            <a:alphaModFix amt="5000"/>
            <a:extLst/>
          </a:blip>
          <a:stretch>
            <a:fillRect/>
          </a:stretch>
        </p:blipFill>
        <p:spPr>
          <a:xfrm>
            <a:off x="-118754" y="-5735176"/>
            <a:ext cx="12496800" cy="17676588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Parallelogram 10"/>
          <p:cNvSpPr/>
          <p:nvPr/>
        </p:nvSpPr>
        <p:spPr>
          <a:xfrm>
            <a:off x="-698665" y="6041168"/>
            <a:ext cx="8318175" cy="816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94" y="0"/>
                </a:lnTo>
                <a:lnTo>
                  <a:pt x="21600" y="0"/>
                </a:lnTo>
                <a:lnTo>
                  <a:pt x="20606" y="21600"/>
                </a:lnTo>
                <a:close/>
              </a:path>
            </a:pathLst>
          </a:custGeom>
          <a:solidFill>
            <a:srgbClr val="E56027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304" name="Picture 11" descr="Pictur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9796" y="6212828"/>
            <a:ext cx="2472780" cy="473511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3" name="Straight Connector 2"/>
          <p:cNvCxnSpPr/>
          <p:nvPr/>
        </p:nvCxnSpPr>
        <p:spPr>
          <a:xfrm>
            <a:off x="496753" y="4312644"/>
            <a:ext cx="3956494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400593D-C4BA-DA44-A1A8-16CEA749C085}"/>
              </a:ext>
            </a:extLst>
          </p:cNvPr>
          <p:cNvSpPr txBox="1"/>
          <p:nvPr/>
        </p:nvSpPr>
        <p:spPr>
          <a:xfrm>
            <a:off x="401751" y="2404429"/>
            <a:ext cx="1125925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30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ANGLER </a:t>
            </a:r>
            <a:endParaRPr kumimoji="0" lang="en-GB" sz="4000" b="1" i="0" u="none" strike="noStrike" kern="0" cap="none" spc="30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/>
                <a:cs typeface="Calibri"/>
                <a:sym typeface="Calibri"/>
              </a:rPr>
              <a:t>Sneakiness 82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30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/>
                <a:cs typeface="Calibri"/>
                <a:sym typeface="Calibri"/>
              </a:rPr>
              <a:t>Strength 15 </a:t>
            </a:r>
            <a:endParaRPr kumimoji="0" lang="en-GB" sz="44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 Light" panose="020F0302020204030204"/>
              <a:cs typeface="Calibri"/>
              <a:sym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517" y="2771841"/>
            <a:ext cx="3422060" cy="344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783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Picture 9" descr="Picture 9"/>
          <p:cNvPicPr>
            <a:picLocks noChangeAspect="1"/>
          </p:cNvPicPr>
          <p:nvPr/>
        </p:nvPicPr>
        <p:blipFill>
          <a:blip r:embed="rId3">
            <a:alphaModFix amt="5000"/>
            <a:extLst/>
          </a:blip>
          <a:stretch>
            <a:fillRect/>
          </a:stretch>
        </p:blipFill>
        <p:spPr>
          <a:xfrm>
            <a:off x="-83585" y="-5735176"/>
            <a:ext cx="12496800" cy="17676588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Parallelogram 10"/>
          <p:cNvSpPr/>
          <p:nvPr/>
        </p:nvSpPr>
        <p:spPr>
          <a:xfrm>
            <a:off x="-698665" y="6041168"/>
            <a:ext cx="8318175" cy="816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94" y="0"/>
                </a:lnTo>
                <a:lnTo>
                  <a:pt x="21600" y="0"/>
                </a:lnTo>
                <a:lnTo>
                  <a:pt x="20606" y="21600"/>
                </a:lnTo>
                <a:close/>
              </a:path>
            </a:pathLst>
          </a:custGeom>
          <a:solidFill>
            <a:srgbClr val="E56027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304" name="Picture 11" descr="Pictur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9796" y="6212828"/>
            <a:ext cx="2472780" cy="473511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3" name="Straight Connector 2"/>
          <p:cNvCxnSpPr/>
          <p:nvPr/>
        </p:nvCxnSpPr>
        <p:spPr>
          <a:xfrm>
            <a:off x="261256" y="1511754"/>
            <a:ext cx="254132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15"/>
          <p:cNvSpPr txBox="1"/>
          <p:nvPr/>
        </p:nvSpPr>
        <p:spPr>
          <a:xfrm>
            <a:off x="329795" y="957756"/>
            <a:ext cx="778257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lnSpc>
                <a:spcPct val="75000"/>
              </a:lnSpc>
              <a:defRPr sz="5600">
                <a:solidFill>
                  <a:srgbClr val="404040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kern="0" dirty="0" smtClean="0">
                <a:solidFill>
                  <a:srgbClr val="FFFFFF">
                    <a:lumMod val="50000"/>
                  </a:srgbClr>
                </a:solidFill>
              </a:rPr>
              <a:t>What is …</a:t>
            </a:r>
            <a:endParaRPr kumimoji="0" lang="en-GB" sz="4000" b="0" i="0" u="none" strike="noStrike" kern="0" cap="none" spc="0" normalizeH="0" baseline="0" noProof="0" dirty="0" smtClean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Impact"/>
              <a:sym typeface="Impact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1389123" y="2712553"/>
            <a:ext cx="5524651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457200" marR="0" lvl="0" indent="-45720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400">
                <a:solidFill>
                  <a:srgbClr val="80808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kumimoji="0" lang="en-GB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 Light"/>
                <a:cs typeface="Arial" panose="020B0604020202020204" pitchFamily="34" charset="0"/>
                <a:sym typeface="Calibri Light"/>
              </a:rPr>
              <a:t>Loot box ?</a:t>
            </a:r>
          </a:p>
          <a:p>
            <a:pPr marL="457200" marR="0" lvl="0" indent="-45720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400">
                <a:solidFill>
                  <a:srgbClr val="80808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GB" sz="2800" i="1" kern="0" dirty="0" smtClean="0">
                <a:solidFill>
                  <a:srgbClr val="808080"/>
                </a:solidFill>
                <a:latin typeface="Arial" panose="020B0604020202020204" pitchFamily="34" charset="0"/>
                <a:ea typeface="Calibri Light"/>
                <a:cs typeface="Arial" panose="020B0604020202020204" pitchFamily="34" charset="0"/>
                <a:sym typeface="Calibri Light"/>
              </a:rPr>
              <a:t>Scam?</a:t>
            </a:r>
          </a:p>
          <a:p>
            <a:pPr marL="457200" marR="0" lvl="0" indent="-45720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400">
                <a:solidFill>
                  <a:srgbClr val="80808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kumimoji="0" lang="en-GB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 Light"/>
                <a:cs typeface="Arial" panose="020B0604020202020204" pitchFamily="34" charset="0"/>
                <a:sym typeface="Calibri Light"/>
              </a:rPr>
              <a:t>Clickbait?</a:t>
            </a:r>
          </a:p>
          <a:p>
            <a:pPr marL="457200" marR="0" lvl="0" indent="-45720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400">
                <a:solidFill>
                  <a:srgbClr val="80808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kumimoji="0" lang="en-GB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 Light"/>
                <a:cs typeface="Arial" panose="020B0604020202020204" pitchFamily="34" charset="0"/>
                <a:sym typeface="Calibri Light"/>
              </a:rPr>
              <a:t> Phishing</a:t>
            </a:r>
            <a:r>
              <a:rPr lang="en-GB" sz="2800" i="1" kern="0" dirty="0" smtClean="0">
                <a:solidFill>
                  <a:srgbClr val="808080"/>
                </a:solidFill>
                <a:latin typeface="Arial" panose="020B0604020202020204" pitchFamily="34" charset="0"/>
                <a:ea typeface="Calibri Light"/>
                <a:cs typeface="Arial" panose="020B0604020202020204" pitchFamily="34" charset="0"/>
                <a:sym typeface="Calibri Light"/>
              </a:rPr>
              <a:t>? </a:t>
            </a:r>
            <a:r>
              <a:rPr kumimoji="0" lang="en-GB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 Light"/>
                <a:cs typeface="Arial" panose="020B0604020202020204" pitchFamily="34" charset="0"/>
                <a:sym typeface="Calibri Light"/>
              </a:rPr>
              <a:t> </a:t>
            </a:r>
            <a:endParaRPr kumimoji="0" lang="en-GB" sz="2800" b="1" i="1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Calibri Light"/>
              <a:cs typeface="Arial" panose="020B0604020202020204" pitchFamily="34" charset="0"/>
              <a:sym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5244370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Picture 9" descr="Picture 9"/>
          <p:cNvPicPr>
            <a:picLocks noChangeAspect="1"/>
          </p:cNvPicPr>
          <p:nvPr/>
        </p:nvPicPr>
        <p:blipFill>
          <a:blip r:embed="rId3">
            <a:alphaModFix amt="5000"/>
            <a:extLst/>
          </a:blip>
          <a:stretch>
            <a:fillRect/>
          </a:stretch>
        </p:blipFill>
        <p:spPr>
          <a:xfrm>
            <a:off x="-118754" y="-5735176"/>
            <a:ext cx="12496800" cy="17676588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Parallelogram 10"/>
          <p:cNvSpPr/>
          <p:nvPr/>
        </p:nvSpPr>
        <p:spPr>
          <a:xfrm>
            <a:off x="-698665" y="6041168"/>
            <a:ext cx="8318175" cy="816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94" y="0"/>
                </a:lnTo>
                <a:lnTo>
                  <a:pt x="21600" y="0"/>
                </a:lnTo>
                <a:lnTo>
                  <a:pt x="20606" y="21600"/>
                </a:lnTo>
                <a:close/>
              </a:path>
            </a:pathLst>
          </a:custGeom>
          <a:solidFill>
            <a:srgbClr val="E56027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304" name="Picture 11" descr="Pictur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9796" y="6212828"/>
            <a:ext cx="2472780" cy="473511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3" name="Straight Connector 2"/>
          <p:cNvCxnSpPr/>
          <p:nvPr/>
        </p:nvCxnSpPr>
        <p:spPr>
          <a:xfrm>
            <a:off x="379500" y="1125498"/>
            <a:ext cx="7912760" cy="961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15"/>
          <p:cNvSpPr txBox="1"/>
          <p:nvPr/>
        </p:nvSpPr>
        <p:spPr>
          <a:xfrm>
            <a:off x="329795" y="571498"/>
            <a:ext cx="855407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lnSpc>
                <a:spcPct val="75000"/>
              </a:lnSpc>
              <a:defRPr sz="5600">
                <a:solidFill>
                  <a:srgbClr val="404040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Impact"/>
                <a:sym typeface="Impact"/>
              </a:rPr>
              <a:t>Clickbait, loot box, scam or phishing? 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Impact"/>
              <a:sym typeface="Impact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81997" y="2841508"/>
            <a:ext cx="5524651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>
                <a:solidFill>
                  <a:srgbClr val="80808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kumimoji="0" lang="en-GB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If it looks too good to be true it probably is…</a:t>
            </a:r>
          </a:p>
        </p:txBody>
      </p:sp>
      <p:sp>
        <p:nvSpPr>
          <p:cNvPr id="6" name="Rectangle 5"/>
          <p:cNvSpPr/>
          <p:nvPr/>
        </p:nvSpPr>
        <p:spPr>
          <a:xfrm rot="20575885">
            <a:off x="5815559" y="2362944"/>
            <a:ext cx="2876572" cy="1200327"/>
          </a:xfrm>
          <a:prstGeom prst="rect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Click </a:t>
            </a:r>
            <a:endParaRPr kumimoji="0" lang="en-GB" sz="7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12" name="Rectangle 11"/>
          <p:cNvSpPr/>
          <p:nvPr/>
        </p:nvSpPr>
        <p:spPr>
          <a:xfrm rot="1386592">
            <a:off x="8477003" y="3020845"/>
            <a:ext cx="2876572" cy="1569658"/>
          </a:xfrm>
          <a:prstGeom prst="rect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Don’t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click  </a:t>
            </a:r>
            <a:endParaRPr kumimoji="0" lang="en-GB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4234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Picture 9" descr="Picture 9"/>
          <p:cNvPicPr>
            <a:picLocks noChangeAspect="1"/>
          </p:cNvPicPr>
          <p:nvPr/>
        </p:nvPicPr>
        <p:blipFill>
          <a:blip r:embed="rId3">
            <a:alphaModFix amt="5000"/>
            <a:extLst/>
          </a:blip>
          <a:stretch>
            <a:fillRect/>
          </a:stretch>
        </p:blipFill>
        <p:spPr>
          <a:xfrm>
            <a:off x="-142200" y="-5776207"/>
            <a:ext cx="12496800" cy="17676588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Parallelogram 10"/>
          <p:cNvSpPr/>
          <p:nvPr/>
        </p:nvSpPr>
        <p:spPr>
          <a:xfrm>
            <a:off x="-698665" y="6041168"/>
            <a:ext cx="8318175" cy="816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94" y="0"/>
                </a:lnTo>
                <a:lnTo>
                  <a:pt x="21600" y="0"/>
                </a:lnTo>
                <a:lnTo>
                  <a:pt x="20606" y="21600"/>
                </a:lnTo>
                <a:close/>
              </a:path>
            </a:pathLst>
          </a:custGeom>
          <a:solidFill>
            <a:srgbClr val="E56027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304" name="Picture 11" descr="Pictur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9796" y="6212828"/>
            <a:ext cx="2472780" cy="4735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"/>
          <p:cNvGrpSpPr/>
          <p:nvPr/>
        </p:nvGrpSpPr>
        <p:grpSpPr>
          <a:xfrm>
            <a:off x="7311850" y="4061115"/>
            <a:ext cx="4576781" cy="1840921"/>
            <a:chOff x="5815559" y="2362944"/>
            <a:chExt cx="5538016" cy="2227559"/>
          </a:xfrm>
        </p:grpSpPr>
        <p:sp>
          <p:nvSpPr>
            <p:cNvPr id="7" name="Rectangle 6"/>
            <p:cNvSpPr/>
            <p:nvPr/>
          </p:nvSpPr>
          <p:spPr>
            <a:xfrm rot="20575885">
              <a:off x="5815559" y="2362944"/>
              <a:ext cx="2876572" cy="1200327"/>
            </a:xfrm>
            <a:prstGeom prst="rect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rPr>
                <a:t>Click </a:t>
              </a:r>
              <a:endParaRPr kumimoji="0" lang="en-GB" sz="7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1386592">
              <a:off x="8477003" y="3020845"/>
              <a:ext cx="2876572" cy="1569658"/>
            </a:xfrm>
            <a:prstGeom prst="rect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rPr>
                <a:t>Don’t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rPr>
                <a:t> click  </a:t>
              </a:r>
              <a:endPara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43455" y="465083"/>
            <a:ext cx="8064062" cy="33239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ngravers MT" panose="02090707080505020304" pitchFamily="18" charset="0"/>
                <a:cs typeface="Calibri"/>
                <a:sym typeface="Calibri"/>
              </a:rPr>
              <a:t>17 Tricks About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ngravers MT" panose="02090707080505020304" pitchFamily="18" charset="0"/>
                <a:cs typeface="Calibri"/>
                <a:sym typeface="Calibri"/>
              </a:rPr>
              <a:t>ROBLOX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ngravers MT" panose="02090707080505020304" pitchFamily="18" charset="0"/>
                <a:cs typeface="Calibri"/>
                <a:sym typeface="Calibri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ngravers MT" panose="02090707080505020304" pitchFamily="18" charset="0"/>
                <a:cs typeface="Calibri"/>
                <a:sym typeface="Calibri"/>
              </a:rPr>
              <a:t>You Wish You Knew Before. Trick </a:t>
            </a: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ngravers MT" panose="02090707080505020304" pitchFamily="18" charset="0"/>
                <a:cs typeface="Calibri"/>
                <a:sym typeface="Calibri"/>
              </a:rPr>
              <a:t>#15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ngravers MT" panose="02090707080505020304" pitchFamily="18" charset="0"/>
                <a:cs typeface="Calibri"/>
                <a:sym typeface="Calibri"/>
              </a:rPr>
              <a:t>is the best one yet. </a:t>
            </a:r>
            <a:r>
              <a:rPr kumimoji="0" lang="en-US" sz="3200" b="0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ngravers MT" panose="02090707080505020304" pitchFamily="18" charset="0"/>
                <a:cs typeface="Calibri"/>
                <a:sym typeface="Calibri"/>
              </a:rPr>
              <a:t>Click here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ngravers MT" panose="02090707080505020304" pitchFamily="18" charset="0"/>
                <a:cs typeface="Calibri"/>
                <a:sym typeface="Calibri"/>
              </a:rPr>
              <a:t>to find out!!!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ngravers MT" panose="02090707080505020304" pitchFamily="18" charset="0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ngravers MT" panose="02090707080505020304" pitchFamily="18" charset="0"/>
              <a:cs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30000" l="0" r="31667">
                        <a14:foregroundMark x1="7778" y1="27222" x2="7778" y2="2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544" b="67471"/>
          <a:stretch/>
        </p:blipFill>
        <p:spPr>
          <a:xfrm>
            <a:off x="4953162" y="2909696"/>
            <a:ext cx="1861851" cy="19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662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Picture 9" descr="Picture 9"/>
          <p:cNvPicPr>
            <a:picLocks noChangeAspect="1"/>
          </p:cNvPicPr>
          <p:nvPr/>
        </p:nvPicPr>
        <p:blipFill>
          <a:blip r:embed="rId3">
            <a:alphaModFix amt="5000"/>
            <a:extLst/>
          </a:blip>
          <a:stretch>
            <a:fillRect/>
          </a:stretch>
        </p:blipFill>
        <p:spPr>
          <a:xfrm>
            <a:off x="-83585" y="-5735176"/>
            <a:ext cx="12496800" cy="17676588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Parallelogram 10"/>
          <p:cNvSpPr/>
          <p:nvPr/>
        </p:nvSpPr>
        <p:spPr>
          <a:xfrm>
            <a:off x="-698665" y="6041168"/>
            <a:ext cx="8318175" cy="816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94" y="0"/>
                </a:lnTo>
                <a:lnTo>
                  <a:pt x="21600" y="0"/>
                </a:lnTo>
                <a:lnTo>
                  <a:pt x="20606" y="21600"/>
                </a:lnTo>
                <a:close/>
              </a:path>
            </a:pathLst>
          </a:custGeom>
          <a:solidFill>
            <a:srgbClr val="E56027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304" name="Picture 11" descr="Pictur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9796" y="6212828"/>
            <a:ext cx="2472780" cy="473511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3" name="Straight Connector 2"/>
          <p:cNvCxnSpPr/>
          <p:nvPr/>
        </p:nvCxnSpPr>
        <p:spPr>
          <a:xfrm>
            <a:off x="261256" y="1511754"/>
            <a:ext cx="6757061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15"/>
          <p:cNvSpPr txBox="1"/>
          <p:nvPr/>
        </p:nvSpPr>
        <p:spPr>
          <a:xfrm>
            <a:off x="329795" y="957756"/>
            <a:ext cx="778257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lnSpc>
                <a:spcPct val="75000"/>
              </a:lnSpc>
              <a:defRPr sz="5600">
                <a:solidFill>
                  <a:srgbClr val="404040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Impact"/>
                <a:sym typeface="Impact"/>
              </a:rPr>
              <a:t>What do we need to lookout for? </a:t>
            </a:r>
          </a:p>
        </p:txBody>
      </p:sp>
      <p:sp>
        <p:nvSpPr>
          <p:cNvPr id="11" name="TextBox 15"/>
          <p:cNvSpPr txBox="1"/>
          <p:nvPr/>
        </p:nvSpPr>
        <p:spPr>
          <a:xfrm>
            <a:off x="3280985" y="2712553"/>
            <a:ext cx="5524651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457200" marR="0" lvl="0" indent="-45720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400">
                <a:solidFill>
                  <a:srgbClr val="80808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kumimoji="0" lang="en-GB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 Light"/>
                <a:cs typeface="Arial" panose="020B0604020202020204" pitchFamily="34" charset="0"/>
                <a:sym typeface="Calibri Light"/>
              </a:rPr>
              <a:t>The title</a:t>
            </a:r>
            <a:r>
              <a:rPr kumimoji="0" lang="en-GB" sz="2800" b="0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 Light"/>
                <a:cs typeface="Arial" panose="020B0604020202020204" pitchFamily="34" charset="0"/>
                <a:sym typeface="Calibri Light"/>
              </a:rPr>
              <a:t> </a:t>
            </a:r>
            <a:r>
              <a:rPr kumimoji="0" lang="en-GB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 Light"/>
                <a:cs typeface="Arial" panose="020B0604020202020204" pitchFamily="34" charset="0"/>
                <a:sym typeface="Calibri Light"/>
              </a:rPr>
              <a:t>– does it sound too good to be true? </a:t>
            </a:r>
          </a:p>
          <a:p>
            <a:pPr marL="457200" marR="0" lvl="0" indent="-45720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400">
                <a:solidFill>
                  <a:srgbClr val="80808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kumimoji="0" lang="en-GB" sz="2800" b="0" i="1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Calibri Light"/>
              <a:cs typeface="Arial" panose="020B0604020202020204" pitchFamily="34" charset="0"/>
              <a:sym typeface="Calibri Light"/>
            </a:endParaRPr>
          </a:p>
          <a:p>
            <a:pPr marL="457200" marR="0" lvl="0" indent="-45720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400">
                <a:solidFill>
                  <a:srgbClr val="80808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kumimoji="0" lang="en-GB" sz="2800" b="0" i="1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Calibri Light"/>
              <a:cs typeface="Arial" panose="020B0604020202020204" pitchFamily="34" charset="0"/>
              <a:sym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092276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Picture 9" descr="Picture 9"/>
          <p:cNvPicPr>
            <a:picLocks noChangeAspect="1"/>
          </p:cNvPicPr>
          <p:nvPr/>
        </p:nvPicPr>
        <p:blipFill>
          <a:blip r:embed="rId3">
            <a:alphaModFix amt="5000"/>
            <a:extLst/>
          </a:blip>
          <a:stretch>
            <a:fillRect/>
          </a:stretch>
        </p:blipFill>
        <p:spPr>
          <a:xfrm>
            <a:off x="-142200" y="-5776207"/>
            <a:ext cx="12496800" cy="17676588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Parallelogram 10"/>
          <p:cNvSpPr/>
          <p:nvPr/>
        </p:nvSpPr>
        <p:spPr>
          <a:xfrm>
            <a:off x="-698665" y="6041168"/>
            <a:ext cx="8318175" cy="816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94" y="0"/>
                </a:lnTo>
                <a:lnTo>
                  <a:pt x="21600" y="0"/>
                </a:lnTo>
                <a:lnTo>
                  <a:pt x="20606" y="21600"/>
                </a:lnTo>
                <a:close/>
              </a:path>
            </a:pathLst>
          </a:custGeom>
          <a:solidFill>
            <a:srgbClr val="E56027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304" name="Picture 11" descr="Pictur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9796" y="6212828"/>
            <a:ext cx="2472780" cy="4735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"/>
          <p:cNvGrpSpPr/>
          <p:nvPr/>
        </p:nvGrpSpPr>
        <p:grpSpPr>
          <a:xfrm rot="567252">
            <a:off x="7540522" y="4794505"/>
            <a:ext cx="4576783" cy="1287937"/>
            <a:chOff x="5815559" y="2084392"/>
            <a:chExt cx="5538018" cy="2509872"/>
          </a:xfrm>
        </p:grpSpPr>
        <p:sp>
          <p:nvSpPr>
            <p:cNvPr id="7" name="Rectangle 6"/>
            <p:cNvSpPr/>
            <p:nvPr/>
          </p:nvSpPr>
          <p:spPr>
            <a:xfrm rot="20575885">
              <a:off x="5815559" y="2084392"/>
              <a:ext cx="2876572" cy="1757432"/>
            </a:xfrm>
            <a:prstGeom prst="rect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rPr>
                <a:t>Click</a:t>
              </a:r>
              <a:r>
                <a:rPr kumimoji="0" lang="en-GB" sz="7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rPr>
                <a:t> </a:t>
              </a:r>
              <a:endParaRPr kumimoji="0" lang="en-GB" sz="7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1386592">
              <a:off x="8477003" y="3017082"/>
              <a:ext cx="2876574" cy="1577182"/>
            </a:xfrm>
            <a:prstGeom prst="rect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rPr>
                <a:t>Don’t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rPr>
                <a:t> click  </a:t>
              </a:r>
              <a:endPara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22" y="464772"/>
            <a:ext cx="7557026" cy="437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224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Picture 9" descr="Picture 9"/>
          <p:cNvPicPr>
            <a:picLocks noChangeAspect="1"/>
          </p:cNvPicPr>
          <p:nvPr/>
        </p:nvPicPr>
        <p:blipFill>
          <a:blip r:embed="rId3">
            <a:alphaModFix amt="5000"/>
            <a:extLst/>
          </a:blip>
          <a:stretch>
            <a:fillRect/>
          </a:stretch>
        </p:blipFill>
        <p:spPr>
          <a:xfrm>
            <a:off x="-83585" y="-5735176"/>
            <a:ext cx="12496800" cy="17676588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Parallelogram 10"/>
          <p:cNvSpPr/>
          <p:nvPr/>
        </p:nvSpPr>
        <p:spPr>
          <a:xfrm>
            <a:off x="-698665" y="6041168"/>
            <a:ext cx="8318175" cy="816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94" y="0"/>
                </a:lnTo>
                <a:lnTo>
                  <a:pt x="21600" y="0"/>
                </a:lnTo>
                <a:lnTo>
                  <a:pt x="20606" y="21600"/>
                </a:lnTo>
                <a:close/>
              </a:path>
            </a:pathLst>
          </a:custGeom>
          <a:solidFill>
            <a:srgbClr val="E56027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304" name="Picture 11" descr="Pictur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9796" y="6212828"/>
            <a:ext cx="2472780" cy="473511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3" name="Straight Connector 2"/>
          <p:cNvCxnSpPr/>
          <p:nvPr/>
        </p:nvCxnSpPr>
        <p:spPr>
          <a:xfrm>
            <a:off x="261256" y="1511754"/>
            <a:ext cx="6757061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15"/>
          <p:cNvSpPr txBox="1"/>
          <p:nvPr/>
        </p:nvSpPr>
        <p:spPr>
          <a:xfrm>
            <a:off x="329795" y="957756"/>
            <a:ext cx="778257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lnSpc>
                <a:spcPct val="75000"/>
              </a:lnSpc>
              <a:defRPr sz="5600">
                <a:solidFill>
                  <a:srgbClr val="404040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Impact"/>
                <a:sym typeface="Impact"/>
              </a:rPr>
              <a:t>What do we need to lookout for? </a:t>
            </a:r>
          </a:p>
        </p:txBody>
      </p:sp>
      <p:sp>
        <p:nvSpPr>
          <p:cNvPr id="11" name="TextBox 15"/>
          <p:cNvSpPr txBox="1"/>
          <p:nvPr/>
        </p:nvSpPr>
        <p:spPr>
          <a:xfrm>
            <a:off x="2802576" y="2342063"/>
            <a:ext cx="5524651" cy="2246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457200" marR="0" lvl="0" indent="-45720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400">
                <a:solidFill>
                  <a:srgbClr val="80808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kumimoji="0" lang="en-GB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 Light"/>
                <a:cs typeface="Arial" panose="020B0604020202020204" pitchFamily="34" charset="0"/>
                <a:sym typeface="Calibri Light"/>
              </a:rPr>
              <a:t>External links/websites</a:t>
            </a:r>
            <a:r>
              <a:rPr kumimoji="0" lang="en-GB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 Light"/>
                <a:cs typeface="Arial" panose="020B0604020202020204" pitchFamily="34" charset="0"/>
                <a:sym typeface="Calibri Light"/>
              </a:rPr>
              <a:t>– when buying something always purchase from the official website and avoid third party sites. </a:t>
            </a:r>
            <a:endParaRPr kumimoji="0" lang="en-GB" sz="2800" b="1" i="1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Calibri Light"/>
              <a:cs typeface="Arial" panose="020B0604020202020204" pitchFamily="34" charset="0"/>
              <a:sym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0429037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Picture 9" descr="Picture 9"/>
          <p:cNvPicPr>
            <a:picLocks noChangeAspect="1"/>
          </p:cNvPicPr>
          <p:nvPr/>
        </p:nvPicPr>
        <p:blipFill>
          <a:blip r:embed="rId3">
            <a:alphaModFix amt="5000"/>
            <a:extLst/>
          </a:blip>
          <a:stretch>
            <a:fillRect/>
          </a:stretch>
        </p:blipFill>
        <p:spPr>
          <a:xfrm>
            <a:off x="-142200" y="-5776207"/>
            <a:ext cx="12496800" cy="17676588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Parallelogram 10"/>
          <p:cNvSpPr/>
          <p:nvPr/>
        </p:nvSpPr>
        <p:spPr>
          <a:xfrm>
            <a:off x="-698665" y="6041168"/>
            <a:ext cx="8318175" cy="816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94" y="0"/>
                </a:lnTo>
                <a:lnTo>
                  <a:pt x="21600" y="0"/>
                </a:lnTo>
                <a:lnTo>
                  <a:pt x="20606" y="21600"/>
                </a:lnTo>
                <a:close/>
              </a:path>
            </a:pathLst>
          </a:custGeom>
          <a:solidFill>
            <a:srgbClr val="E56027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304" name="Picture 11" descr="Pictur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9796" y="6212828"/>
            <a:ext cx="2472780" cy="4735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2" y="450645"/>
            <a:ext cx="8968061" cy="502211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218638" y="4566640"/>
            <a:ext cx="4576781" cy="1898910"/>
            <a:chOff x="5815559" y="2084392"/>
            <a:chExt cx="5538016" cy="2780248"/>
          </a:xfrm>
        </p:grpSpPr>
        <p:sp>
          <p:nvSpPr>
            <p:cNvPr id="7" name="Rectangle 6"/>
            <p:cNvSpPr/>
            <p:nvPr/>
          </p:nvSpPr>
          <p:spPr>
            <a:xfrm rot="20575885">
              <a:off x="5815559" y="2084392"/>
              <a:ext cx="2876573" cy="1757433"/>
            </a:xfrm>
            <a:prstGeom prst="rect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rPr>
                <a:t>Click</a:t>
              </a:r>
              <a:r>
                <a:rPr kumimoji="0" lang="en-GB" sz="7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rPr>
                <a:t> </a:t>
              </a:r>
              <a:endParaRPr kumimoji="0" lang="en-GB" sz="7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1386592">
              <a:off x="8477002" y="2746708"/>
              <a:ext cx="2876573" cy="2117932"/>
            </a:xfrm>
            <a:prstGeom prst="rect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rPr>
                <a:t>Don’t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rPr>
                <a:t> click  </a:t>
              </a:r>
              <a:endPara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008274" y="817131"/>
            <a:ext cx="3791716" cy="92332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You’re already logged into Minecraft.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You will need to login again to carry on playing and get VIP access to Minecraft.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63032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Picture 9" descr="Picture 9"/>
          <p:cNvPicPr>
            <a:picLocks noChangeAspect="1"/>
          </p:cNvPicPr>
          <p:nvPr/>
        </p:nvPicPr>
        <p:blipFill>
          <a:blip r:embed="rId3">
            <a:alphaModFix amt="5000"/>
            <a:extLst/>
          </a:blip>
          <a:stretch>
            <a:fillRect/>
          </a:stretch>
        </p:blipFill>
        <p:spPr>
          <a:xfrm>
            <a:off x="-83585" y="-5735176"/>
            <a:ext cx="12496800" cy="17676588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Parallelogram 10"/>
          <p:cNvSpPr/>
          <p:nvPr/>
        </p:nvSpPr>
        <p:spPr>
          <a:xfrm>
            <a:off x="-698665" y="6041168"/>
            <a:ext cx="8318175" cy="816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94" y="0"/>
                </a:lnTo>
                <a:lnTo>
                  <a:pt x="21600" y="0"/>
                </a:lnTo>
                <a:lnTo>
                  <a:pt x="20606" y="21600"/>
                </a:lnTo>
                <a:close/>
              </a:path>
            </a:pathLst>
          </a:custGeom>
          <a:solidFill>
            <a:srgbClr val="E56027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304" name="Picture 11" descr="Pictur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9796" y="6212828"/>
            <a:ext cx="2472780" cy="473511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3" name="Straight Connector 2"/>
          <p:cNvCxnSpPr/>
          <p:nvPr/>
        </p:nvCxnSpPr>
        <p:spPr>
          <a:xfrm>
            <a:off x="261256" y="1511754"/>
            <a:ext cx="6757061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15"/>
          <p:cNvSpPr txBox="1"/>
          <p:nvPr/>
        </p:nvSpPr>
        <p:spPr>
          <a:xfrm>
            <a:off x="329795" y="957756"/>
            <a:ext cx="778257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lnSpc>
                <a:spcPct val="75000"/>
              </a:lnSpc>
              <a:defRPr sz="5600">
                <a:solidFill>
                  <a:srgbClr val="404040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Impact"/>
                <a:sym typeface="Impact"/>
              </a:rPr>
              <a:t>What do we need to lookout for? </a:t>
            </a:r>
          </a:p>
        </p:txBody>
      </p:sp>
      <p:sp>
        <p:nvSpPr>
          <p:cNvPr id="11" name="TextBox 15"/>
          <p:cNvSpPr txBox="1"/>
          <p:nvPr/>
        </p:nvSpPr>
        <p:spPr>
          <a:xfrm>
            <a:off x="1389123" y="2712553"/>
            <a:ext cx="5524651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457200" marR="0" lvl="0" indent="-45720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400">
                <a:solidFill>
                  <a:srgbClr val="80808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kumimoji="0" lang="en-GB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 Light"/>
                <a:cs typeface="Arial" panose="020B0604020202020204" pitchFamily="34" charset="0"/>
                <a:sym typeface="Calibri Light"/>
              </a:rPr>
              <a:t>Look alike websites </a:t>
            </a:r>
            <a:r>
              <a:rPr kumimoji="0" lang="en-GB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 Light"/>
                <a:cs typeface="Arial" panose="020B0604020202020204" pitchFamily="34" charset="0"/>
                <a:sym typeface="Calibri Light"/>
              </a:rPr>
              <a:t>– if you’re already logged in, should you log in again?  </a:t>
            </a:r>
            <a:endParaRPr kumimoji="0" lang="en-GB" sz="2800" b="1" i="1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Calibri Light"/>
              <a:cs typeface="Arial" panose="020B0604020202020204" pitchFamily="34" charset="0"/>
              <a:sym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9045762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176</Words>
  <Application>Microsoft Office PowerPoint</Application>
  <PresentationFormat>Widescreen</PresentationFormat>
  <Paragraphs>34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Chalkduster</vt:lpstr>
      <vt:lpstr>Engravers MT</vt:lpstr>
      <vt:lpstr>Helvetica</vt:lpstr>
      <vt:lpstr>Impact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SERIP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Tanyanyiwa, Marcia</dc:creator>
  <cp:lastModifiedBy>Tanyanyiwa, Marcia</cp:lastModifiedBy>
  <cp:revision>2</cp:revision>
  <dcterms:created xsi:type="dcterms:W3CDTF">2020-02-21T12:25:07Z</dcterms:created>
  <dcterms:modified xsi:type="dcterms:W3CDTF">2020-02-21T12:28:15Z</dcterms:modified>
</cp:coreProperties>
</file>